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58" r:id="rId4"/>
    <p:sldId id="259" r:id="rId5"/>
    <p:sldId id="260" r:id="rId6"/>
    <p:sldId id="261" r:id="rId7"/>
    <p:sldId id="262" r:id="rId8"/>
    <p:sldId id="271" r:id="rId9"/>
    <p:sldId id="272" r:id="rId10"/>
    <p:sldId id="274" r:id="rId11"/>
    <p:sldId id="275" r:id="rId12"/>
    <p:sldId id="277" r:id="rId13"/>
    <p:sldId id="276" r:id="rId14"/>
    <p:sldId id="273" r:id="rId15"/>
    <p:sldId id="263" r:id="rId16"/>
    <p:sldId id="264" r:id="rId17"/>
    <p:sldId id="265" r:id="rId18"/>
    <p:sldId id="279" r:id="rId19"/>
    <p:sldId id="280" r:id="rId20"/>
    <p:sldId id="281" r:id="rId21"/>
    <p:sldId id="282" r:id="rId22"/>
    <p:sldId id="283" r:id="rId23"/>
    <p:sldId id="284" r:id="rId24"/>
    <p:sldId id="285" r:id="rId25"/>
    <p:sldId id="286" r:id="rId26"/>
    <p:sldId id="287" r:id="rId27"/>
    <p:sldId id="288" r:id="rId28"/>
    <p:sldId id="289" r:id="rId29"/>
    <p:sldId id="278"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snapToGrid="0">
      <p:cViewPr>
        <p:scale>
          <a:sx n="77" d="100"/>
          <a:sy n="77" d="100"/>
        </p:scale>
        <p:origin x="-438" y="20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CE62099A-67B1-4E02-B8BB-9E3D043E516B}" type="datetimeFigureOut">
              <a:rPr lang="en-US" smtClean="0"/>
              <a:t>3/15/2020</a:t>
            </a:fld>
            <a:endParaRPr lang="en-US"/>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3E93B6D-4B62-44D7-9BDC-5CB3C779BC0D}" type="slidenum">
              <a:rPr lang="en-US" smtClean="0"/>
              <a:t>‹#›</a:t>
            </a:fld>
            <a:endParaRPr lang="en-US"/>
          </a:p>
        </p:txBody>
      </p:sp>
    </p:spTree>
    <p:extLst>
      <p:ext uri="{BB962C8B-B14F-4D97-AF65-F5344CB8AC3E}">
        <p14:creationId xmlns:p14="http://schemas.microsoft.com/office/powerpoint/2010/main" val="414316678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62099A-67B1-4E02-B8BB-9E3D043E516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93B6D-4B62-44D7-9BDC-5CB3C779BC0D}" type="slidenum">
              <a:rPr lang="en-US" smtClean="0"/>
              <a:t>‹#›</a:t>
            </a:fld>
            <a:endParaRPr lang="en-US"/>
          </a:p>
        </p:txBody>
      </p:sp>
    </p:spTree>
    <p:extLst>
      <p:ext uri="{BB962C8B-B14F-4D97-AF65-F5344CB8AC3E}">
        <p14:creationId xmlns:p14="http://schemas.microsoft.com/office/powerpoint/2010/main" val="4062668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62099A-67B1-4E02-B8BB-9E3D043E516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93B6D-4B62-44D7-9BDC-5CB3C779BC0D}" type="slidenum">
              <a:rPr lang="en-US" smtClean="0"/>
              <a:t>‹#›</a:t>
            </a:fld>
            <a:endParaRPr lang="en-US"/>
          </a:p>
        </p:txBody>
      </p:sp>
    </p:spTree>
    <p:extLst>
      <p:ext uri="{BB962C8B-B14F-4D97-AF65-F5344CB8AC3E}">
        <p14:creationId xmlns:p14="http://schemas.microsoft.com/office/powerpoint/2010/main" val="4114780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62099A-67B1-4E02-B8BB-9E3D043E516B}"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93B6D-4B62-44D7-9BDC-5CB3C779BC0D}" type="slidenum">
              <a:rPr lang="en-US" smtClean="0"/>
              <a:t>‹#›</a:t>
            </a:fld>
            <a:endParaRPr lang="en-US"/>
          </a:p>
        </p:txBody>
      </p:sp>
    </p:spTree>
    <p:extLst>
      <p:ext uri="{BB962C8B-B14F-4D97-AF65-F5344CB8AC3E}">
        <p14:creationId xmlns:p14="http://schemas.microsoft.com/office/powerpoint/2010/main" val="2675615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E62099A-67B1-4E02-B8BB-9E3D043E516B}" type="datetimeFigureOut">
              <a:rPr lang="en-US" smtClean="0"/>
              <a:t>3/15/2020</a:t>
            </a:fld>
            <a:endParaRPr lang="en-US"/>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2080"/>
            <a:ext cx="2112264" cy="228600"/>
          </a:xfrm>
        </p:spPr>
        <p:txBody>
          <a:bodyPr/>
          <a:lstStyle/>
          <a:p>
            <a:fld id="{53E93B6D-4B62-44D7-9BDC-5CB3C779BC0D}" type="slidenum">
              <a:rPr lang="en-US" smtClean="0"/>
              <a:t>‹#›</a:t>
            </a:fld>
            <a:endParaRPr lang="en-US"/>
          </a:p>
        </p:txBody>
      </p:sp>
    </p:spTree>
    <p:extLst>
      <p:ext uri="{BB962C8B-B14F-4D97-AF65-F5344CB8AC3E}">
        <p14:creationId xmlns:p14="http://schemas.microsoft.com/office/powerpoint/2010/main" val="286915934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62099A-67B1-4E02-B8BB-9E3D043E516B}"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93B6D-4B62-44D7-9BDC-5CB3C779BC0D}" type="slidenum">
              <a:rPr lang="en-US" smtClean="0"/>
              <a:t>‹#›</a:t>
            </a:fld>
            <a:endParaRPr lang="en-US"/>
          </a:p>
        </p:txBody>
      </p:sp>
    </p:spTree>
    <p:extLst>
      <p:ext uri="{BB962C8B-B14F-4D97-AF65-F5344CB8AC3E}">
        <p14:creationId xmlns:p14="http://schemas.microsoft.com/office/powerpoint/2010/main" val="3025064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62099A-67B1-4E02-B8BB-9E3D043E516B}" type="datetimeFigureOut">
              <a:rPr lang="en-US" smtClean="0"/>
              <a:t>3/15/2020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E93B6D-4B62-44D7-9BDC-5CB3C779BC0D}" type="slidenum">
              <a:rPr lang="en-US" smtClean="0"/>
              <a:t>‹#›</a:t>
            </a:fld>
            <a:endParaRPr lang="en-US"/>
          </a:p>
        </p:txBody>
      </p:sp>
    </p:spTree>
    <p:extLst>
      <p:ext uri="{BB962C8B-B14F-4D97-AF65-F5344CB8AC3E}">
        <p14:creationId xmlns:p14="http://schemas.microsoft.com/office/powerpoint/2010/main" val="2809266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62099A-67B1-4E02-B8BB-9E3D043E516B}" type="datetimeFigureOut">
              <a:rPr lang="en-US" smtClean="0"/>
              <a:t>3/15/2020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E93B6D-4B62-44D7-9BDC-5CB3C779BC0D}" type="slidenum">
              <a:rPr lang="en-US" smtClean="0"/>
              <a:t>‹#›</a:t>
            </a:fld>
            <a:endParaRPr lang="en-US"/>
          </a:p>
        </p:txBody>
      </p:sp>
    </p:spTree>
    <p:extLst>
      <p:ext uri="{BB962C8B-B14F-4D97-AF65-F5344CB8AC3E}">
        <p14:creationId xmlns:p14="http://schemas.microsoft.com/office/powerpoint/2010/main" val="3333232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62099A-67B1-4E02-B8BB-9E3D043E516B}" type="datetimeFigureOut">
              <a:rPr lang="en-US" smtClean="0"/>
              <a:t>3/15/2020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E93B6D-4B62-44D7-9BDC-5CB3C779BC0D}" type="slidenum">
              <a:rPr lang="en-US" smtClean="0"/>
              <a:t>‹#›</a:t>
            </a:fld>
            <a:endParaRPr lang="en-US"/>
          </a:p>
        </p:txBody>
      </p:sp>
    </p:spTree>
    <p:extLst>
      <p:ext uri="{BB962C8B-B14F-4D97-AF65-F5344CB8AC3E}">
        <p14:creationId xmlns:p14="http://schemas.microsoft.com/office/powerpoint/2010/main" val="843020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CE62099A-67B1-4E02-B8BB-9E3D043E516B}" type="datetimeFigureOut">
              <a:rPr lang="en-US" smtClean="0"/>
              <a:t>3/15/2020</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6728" y="6227064"/>
            <a:ext cx="1463040" cy="256032"/>
          </a:xfrm>
        </p:spPr>
        <p:txBody>
          <a:bodyPr/>
          <a:lstStyle/>
          <a:p>
            <a:fld id="{53E93B6D-4B62-44D7-9BDC-5CB3C779BC0D}"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98205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CE62099A-67B1-4E02-B8BB-9E3D043E516B}" type="datetimeFigureOut">
              <a:rPr lang="en-US" smtClean="0"/>
              <a:t>3/15/2020</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56032"/>
          </a:xfrm>
        </p:spPr>
        <p:txBody>
          <a:bodyPr/>
          <a:lstStyle/>
          <a:p>
            <a:fld id="{53E93B6D-4B62-44D7-9BDC-5CB3C779BC0D}"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51785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E62099A-67B1-4E02-B8BB-9E3D043E516B}" type="datetimeFigureOut">
              <a:rPr lang="en-US" smtClean="0"/>
              <a:t>3/15/2020</a:t>
            </a:fld>
            <a:endParaRPr lang="en-US"/>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3E93B6D-4B62-44D7-9BDC-5CB3C779BC0D}" type="slidenum">
              <a:rPr lang="en-US" smtClean="0"/>
              <a:t>‹#›</a:t>
            </a:fld>
            <a:endParaRPr lang="en-US"/>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2663436074"/>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324" y="1661772"/>
            <a:ext cx="10030691" cy="2259064"/>
          </a:xfrm>
        </p:spPr>
        <p:txBody>
          <a:bodyPr/>
          <a:lstStyle/>
          <a:p>
            <a:r>
              <a:rPr lang="en-US" dirty="0"/>
              <a:t/>
            </a:r>
            <a:br>
              <a:rPr lang="en-US" dirty="0"/>
            </a:br>
            <a:r>
              <a:rPr lang="en-US" dirty="0">
                <a:solidFill>
                  <a:schemeClr val="tx1">
                    <a:lumMod val="95000"/>
                    <a:lumOff val="5000"/>
                  </a:schemeClr>
                </a:solidFill>
              </a:rPr>
              <a:t> </a:t>
            </a:r>
            <a:r>
              <a:rPr lang="en-US" sz="6600" b="1" cap="none" dirty="0">
                <a:solidFill>
                  <a:schemeClr val="tx1">
                    <a:lumMod val="95000"/>
                    <a:lumOff val="5000"/>
                  </a:schemeClr>
                </a:solidFill>
                <a:effectLst>
                  <a:outerShdw blurRad="38100" dist="38100" dir="2700000" algn="tl">
                    <a:srgbClr val="000000">
                      <a:alpha val="43137"/>
                    </a:srgbClr>
                  </a:outerShdw>
                </a:effectLst>
              </a:rPr>
              <a:t>Two Views of Discourse Structure: </a:t>
            </a:r>
            <a:br>
              <a:rPr lang="en-US" sz="6600" b="1" cap="none" dirty="0">
                <a:solidFill>
                  <a:schemeClr val="tx1">
                    <a:lumMod val="95000"/>
                    <a:lumOff val="5000"/>
                  </a:schemeClr>
                </a:solidFill>
                <a:effectLst>
                  <a:outerShdw blurRad="38100" dist="38100" dir="2700000" algn="tl">
                    <a:srgbClr val="000000">
                      <a:alpha val="43137"/>
                    </a:srgbClr>
                  </a:outerShdw>
                </a:effectLst>
              </a:rPr>
            </a:br>
            <a:r>
              <a:rPr lang="en-US" sz="6600" b="1" cap="none" dirty="0">
                <a:solidFill>
                  <a:schemeClr val="tx1">
                    <a:lumMod val="95000"/>
                    <a:lumOff val="5000"/>
                  </a:schemeClr>
                </a:solidFill>
                <a:effectLst>
                  <a:outerShdw blurRad="38100" dist="38100" dir="2700000" algn="tl">
                    <a:srgbClr val="000000">
                      <a:alpha val="43137"/>
                    </a:srgbClr>
                  </a:outerShdw>
                </a:effectLst>
              </a:rPr>
              <a:t>As Product &amp; as Process</a:t>
            </a:r>
            <a:endParaRPr lang="en-US" sz="6600" cap="none" dirty="0">
              <a:solidFill>
                <a:schemeClr val="tx1">
                  <a:lumMod val="95000"/>
                  <a:lumOff val="5000"/>
                </a:schemeClr>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548246" y="4530437"/>
            <a:ext cx="9070848" cy="885918"/>
          </a:xfrm>
        </p:spPr>
        <p:txBody>
          <a:bodyPr>
            <a:normAutofit fontScale="62500" lnSpcReduction="20000"/>
          </a:bodyPr>
          <a:lstStyle/>
          <a:p>
            <a:r>
              <a:rPr lang="en-US" sz="4800" b="1" dirty="0">
                <a:solidFill>
                  <a:schemeClr val="tx1">
                    <a:lumMod val="95000"/>
                    <a:lumOff val="5000"/>
                  </a:schemeClr>
                </a:solidFill>
                <a:effectLst>
                  <a:outerShdw blurRad="38100" dist="38100" dir="2700000" algn="tl">
                    <a:srgbClr val="000000">
                      <a:alpha val="43137"/>
                    </a:srgbClr>
                  </a:outerShdw>
                </a:effectLst>
              </a:rPr>
              <a:t>Cook Chapter 4</a:t>
            </a:r>
          </a:p>
          <a:p>
            <a:r>
              <a:rPr lang="en-US" sz="4800" b="1">
                <a:solidFill>
                  <a:schemeClr val="tx1">
                    <a:lumMod val="95000"/>
                    <a:lumOff val="5000"/>
                  </a:schemeClr>
                </a:solidFill>
                <a:effectLst>
                  <a:outerShdw blurRad="38100" dist="38100" dir="2700000" algn="tl">
                    <a:srgbClr val="000000">
                      <a:alpha val="43137"/>
                    </a:srgbClr>
                  </a:outerShdw>
                </a:effectLst>
              </a:rPr>
              <a:t>Prepared </a:t>
            </a:r>
            <a:r>
              <a:rPr lang="en-US" sz="4800" b="1" dirty="0">
                <a:solidFill>
                  <a:schemeClr val="tx1">
                    <a:lumMod val="95000"/>
                    <a:lumOff val="5000"/>
                  </a:schemeClr>
                </a:solidFill>
                <a:effectLst>
                  <a:outerShdw blurRad="38100" dist="38100" dir="2700000" algn="tl">
                    <a:srgbClr val="000000">
                      <a:alpha val="43137"/>
                    </a:srgbClr>
                  </a:outerShdw>
                </a:effectLst>
              </a:rPr>
              <a:t>by </a:t>
            </a:r>
            <a:r>
              <a:rPr lang="en-US" sz="4800" b="1" dirty="0" err="1">
                <a:solidFill>
                  <a:schemeClr val="tx1">
                    <a:lumMod val="95000"/>
                    <a:lumOff val="5000"/>
                  </a:schemeClr>
                </a:solidFill>
                <a:effectLst>
                  <a:outerShdw blurRad="38100" dist="38100" dir="2700000" algn="tl">
                    <a:srgbClr val="000000">
                      <a:alpha val="43137"/>
                    </a:srgbClr>
                  </a:outerShdw>
                </a:effectLst>
              </a:rPr>
              <a:t>Zainab</a:t>
            </a:r>
            <a:r>
              <a:rPr lang="en-US" sz="4800" b="1" dirty="0">
                <a:solidFill>
                  <a:schemeClr val="tx1">
                    <a:lumMod val="95000"/>
                    <a:lumOff val="5000"/>
                  </a:schemeClr>
                </a:solidFill>
                <a:effectLst>
                  <a:outerShdw blurRad="38100" dist="38100" dir="2700000" algn="tl">
                    <a:srgbClr val="000000">
                      <a:alpha val="43137"/>
                    </a:srgbClr>
                  </a:outerShdw>
                </a:effectLst>
              </a:rPr>
              <a:t> Kareem </a:t>
            </a:r>
            <a:r>
              <a:rPr lang="en-US" sz="4800" b="1" dirty="0" err="1">
                <a:solidFill>
                  <a:schemeClr val="tx1">
                    <a:lumMod val="95000"/>
                    <a:lumOff val="5000"/>
                  </a:schemeClr>
                </a:solidFill>
                <a:effectLst>
                  <a:outerShdw blurRad="38100" dist="38100" dir="2700000" algn="tl">
                    <a:srgbClr val="000000">
                      <a:alpha val="43137"/>
                    </a:srgbClr>
                  </a:outerShdw>
                </a:effectLst>
              </a:rPr>
              <a:t>Ati</a:t>
            </a:r>
            <a:endParaRPr lang="en-US" sz="4800" b="1" dirty="0">
              <a:solidFill>
                <a:schemeClr val="tx1">
                  <a:lumMod val="95000"/>
                  <a:lumOff val="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37144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1055" y="432329"/>
            <a:ext cx="11333019" cy="5942928"/>
          </a:xfrm>
        </p:spPr>
      </p:pic>
    </p:spTree>
    <p:extLst>
      <p:ext uri="{BB962C8B-B14F-4D97-AF65-F5344CB8AC3E}">
        <p14:creationId xmlns:p14="http://schemas.microsoft.com/office/powerpoint/2010/main" val="4033820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6363" y="318654"/>
            <a:ext cx="11540837" cy="5888182"/>
          </a:xfrm>
        </p:spPr>
        <p:txBody>
          <a:bodyPr>
            <a:noAutofit/>
          </a:bodyPr>
          <a:lstStyle/>
          <a:p>
            <a:pPr algn="just"/>
            <a:r>
              <a:rPr lang="en-US" sz="2800" dirty="0"/>
              <a:t>The Birmingham School approach has since been applied to many different discourse types: for example, medical consultations (Coulthard and Montgomery 1981b) and TV quiz shows (Berry 1981)</a:t>
            </a:r>
          </a:p>
          <a:p>
            <a:pPr algn="just"/>
            <a:r>
              <a:rPr lang="en-US" sz="2800" dirty="0"/>
              <a:t>The importance of such approaches for the language learner is that if people involved in communication know, even subconsciously, of the structures of various discourse types and the way they develop, then this tacit knowledge may enable them to communicate successfully.</a:t>
            </a:r>
          </a:p>
          <a:p>
            <a:pPr algn="just"/>
            <a:r>
              <a:rPr lang="en-US" sz="2800" dirty="0"/>
              <a:t>The primary school pupils studied by Sinclair and Coulthard had acquired such a knowledge of the way lessons develop; the participants in a trial know what stage it is in and can organize their behavior accordingly. Because such structures are 'conventional, and hence culturally variable' (van Dijk and Kintsch1983: 16) the language learner, in order to be able to operate effectively as a participant in discourse, needs to be able both to identify what type of discourse he or she is involved in, and to predict how it will typically be structured.</a:t>
            </a:r>
          </a:p>
        </p:txBody>
      </p:sp>
    </p:spTree>
    <p:extLst>
      <p:ext uri="{BB962C8B-B14F-4D97-AF65-F5344CB8AC3E}">
        <p14:creationId xmlns:p14="http://schemas.microsoft.com/office/powerpoint/2010/main" val="343327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484909"/>
            <a:ext cx="11263745" cy="5888182"/>
          </a:xfrm>
        </p:spPr>
        <p:txBody>
          <a:bodyPr>
            <a:noAutofit/>
          </a:bodyPr>
          <a:lstStyle/>
          <a:p>
            <a:pPr algn="just"/>
            <a:r>
              <a:rPr lang="en-US" sz="2800" dirty="0">
                <a:solidFill>
                  <a:srgbClr val="000000"/>
                </a:solidFill>
                <a:latin typeface="Times New Roman" panose="02020603050405020304" pitchFamily="18" charset="0"/>
              </a:rPr>
              <a:t>The discourse types to which this approach is most easily applied tend to have certain features in common. They are all rather formal and ritualistic, and feature one participant with the institutionalized power to direct the discourse. This person may well plan the development of the discourse in advance within the fairly narrow limits of the social conventions for that discourse type.</a:t>
            </a:r>
          </a:p>
          <a:p>
            <a:pPr marL="0" indent="0" algn="just">
              <a:buNone/>
            </a:pPr>
            <a:endParaRPr lang="en-US" sz="2800" dirty="0">
              <a:solidFill>
                <a:srgbClr val="000000"/>
              </a:solidFill>
              <a:latin typeface="Times New Roman" panose="02020603050405020304" pitchFamily="18" charset="0"/>
            </a:endParaRPr>
          </a:p>
          <a:p>
            <a:pPr algn="just"/>
            <a:r>
              <a:rPr lang="en-US" sz="2800" dirty="0">
                <a:solidFill>
                  <a:srgbClr val="000000"/>
                </a:solidFill>
                <a:latin typeface="Times New Roman" panose="02020603050405020304" pitchFamily="18" charset="0"/>
              </a:rPr>
              <a:t>There are cases where participants depart from the plans and conventions, of course. This is sometimes interpreted as insubordination, crime, madness, immaturity, or ignorance; sometimes as a sign that the speaker is foreign-and sometimes as creativity!</a:t>
            </a:r>
            <a:endParaRPr lang="en-US" sz="2800" dirty="0"/>
          </a:p>
        </p:txBody>
      </p:sp>
    </p:spTree>
    <p:extLst>
      <p:ext uri="{BB962C8B-B14F-4D97-AF65-F5344CB8AC3E}">
        <p14:creationId xmlns:p14="http://schemas.microsoft.com/office/powerpoint/2010/main" val="4091787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656" y="360218"/>
            <a:ext cx="11485418" cy="6012873"/>
          </a:xfrm>
        </p:spPr>
        <p:txBody>
          <a:bodyPr>
            <a:noAutofit/>
          </a:bodyPr>
          <a:lstStyle/>
          <a:p>
            <a:pPr marL="0" indent="0">
              <a:buNone/>
            </a:pPr>
            <a:r>
              <a:rPr lang="en-US" sz="3600" b="1" u="sng" dirty="0">
                <a:solidFill>
                  <a:srgbClr val="000000"/>
                </a:solidFill>
                <a:latin typeface="Times New Roman" panose="02020603050405020304" pitchFamily="18" charset="0"/>
              </a:rPr>
              <a:t>Discourse typology: </a:t>
            </a:r>
          </a:p>
          <a:p>
            <a:pPr marL="0" indent="0">
              <a:buNone/>
            </a:pPr>
            <a:r>
              <a:rPr lang="en-US" sz="3200" b="1" dirty="0">
                <a:solidFill>
                  <a:srgbClr val="000000"/>
                </a:solidFill>
                <a:latin typeface="Times New Roman" panose="02020603050405020304" pitchFamily="18" charset="0"/>
              </a:rPr>
              <a:t>spoken and written; formal and informal</a:t>
            </a:r>
          </a:p>
          <a:p>
            <a:pPr algn="just"/>
            <a:r>
              <a:rPr lang="en-US" sz="3200" dirty="0">
                <a:solidFill>
                  <a:srgbClr val="000000"/>
                </a:solidFill>
                <a:latin typeface="Times New Roman" panose="02020603050405020304" pitchFamily="18" charset="0"/>
              </a:rPr>
              <a:t>The Birmingham School approach examines spoken discourse, seeking to interpret it in terms of a rank structure and showing that when it is analyzed after the event, there is more order and form in it than might at first be apparent.</a:t>
            </a:r>
          </a:p>
          <a:p>
            <a:pPr algn="just"/>
            <a:r>
              <a:rPr lang="en-US" sz="3200" dirty="0">
                <a:solidFill>
                  <a:srgbClr val="000000"/>
                </a:solidFill>
                <a:latin typeface="Times New Roman" panose="02020603050405020304" pitchFamily="18" charset="0"/>
              </a:rPr>
              <a:t>We need now to assess the validity of this approach, to see whether it can be extended to other kinds of discourse, and to examine alternative approaches too. As a preliminary we shall begin to examine the problem of how different kinds of discourse can be categorized, and the parameters which are best used to distinguish them</a:t>
            </a:r>
            <a:r>
              <a:rPr lang="en-US" sz="2400" dirty="0">
                <a:solidFill>
                  <a:srgbClr val="000000"/>
                </a:solidFill>
                <a:latin typeface="Century Gothic" panose="020B0502020202020204" pitchFamily="34" charset="0"/>
              </a:rPr>
              <a:t>.</a:t>
            </a:r>
            <a:endParaRPr lang="en-US" sz="3200" dirty="0"/>
          </a:p>
        </p:txBody>
      </p:sp>
    </p:spTree>
    <p:extLst>
      <p:ext uri="{BB962C8B-B14F-4D97-AF65-F5344CB8AC3E}">
        <p14:creationId xmlns:p14="http://schemas.microsoft.com/office/powerpoint/2010/main" val="3966293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3345" y="374073"/>
            <a:ext cx="11263745" cy="5888182"/>
          </a:xfrm>
        </p:spPr>
        <p:txBody>
          <a:bodyPr>
            <a:noAutofit/>
          </a:bodyPr>
          <a:lstStyle/>
          <a:p>
            <a:pPr algn="just"/>
            <a:r>
              <a:rPr lang="en-US" sz="2800" dirty="0">
                <a:solidFill>
                  <a:srgbClr val="000000"/>
                </a:solidFill>
                <a:latin typeface="Times New Roman" panose="02020603050405020304" pitchFamily="18" charset="0"/>
              </a:rPr>
              <a:t>Traditionally, language teaching has divided discourse into two major categories, the spoken and the written, further divided into the four skills of speaking and listening, writing and reading. Many courses try to provide a balanced coverage.</a:t>
            </a:r>
          </a:p>
          <a:p>
            <a:pPr algn="just"/>
            <a:endParaRPr lang="en-US" sz="2800" dirty="0">
              <a:solidFill>
                <a:srgbClr val="000000"/>
              </a:solidFill>
              <a:latin typeface="Times New Roman" panose="02020603050405020304" pitchFamily="18" charset="0"/>
            </a:endParaRPr>
          </a:p>
          <a:p>
            <a:pPr algn="just"/>
            <a:r>
              <a:rPr lang="en-US" sz="2800" dirty="0">
                <a:solidFill>
                  <a:srgbClr val="000000"/>
                </a:solidFill>
                <a:latin typeface="Times New Roman" panose="02020603050405020304" pitchFamily="18" charset="0"/>
              </a:rPr>
              <a:t>Spoken discourse is often considered to be less planned and orderly, more open to intervention by the receiver. There are some kinds of spoken discourse, however-like lessons, lectures, interviews, and trials-which have significant features in common with typical written discourse</a:t>
            </a:r>
            <a:r>
              <a:rPr lang="en-US" sz="2000" dirty="0">
                <a:solidFill>
                  <a:srgbClr val="000000"/>
                </a:solidFill>
                <a:latin typeface="Century Gothic" panose="020B0502020202020204" pitchFamily="34" charset="0"/>
              </a:rPr>
              <a:t>.</a:t>
            </a:r>
          </a:p>
          <a:p>
            <a:pPr algn="just"/>
            <a:endParaRPr lang="en-US" sz="2000" dirty="0">
              <a:solidFill>
                <a:srgbClr val="000000"/>
              </a:solidFill>
              <a:latin typeface="Century Gothic" panose="020B0502020202020204" pitchFamily="34" charset="0"/>
            </a:endParaRPr>
          </a:p>
          <a:p>
            <a:pPr algn="just"/>
            <a:r>
              <a:rPr lang="en-US" sz="2800" dirty="0">
                <a:solidFill>
                  <a:srgbClr val="000000"/>
                </a:solidFill>
                <a:latin typeface="Times New Roman" panose="02020603050405020304" pitchFamily="18" charset="0"/>
              </a:rPr>
              <a:t>As we have seen in the summary of the Birmingham School approach, these kinds of spoken discourse are also planned, and the possibilities for subordinate participants can be severely limited.</a:t>
            </a:r>
            <a:endParaRPr lang="en-US" sz="2800" dirty="0"/>
          </a:p>
        </p:txBody>
      </p:sp>
    </p:spTree>
    <p:extLst>
      <p:ext uri="{BB962C8B-B14F-4D97-AF65-F5344CB8AC3E}">
        <p14:creationId xmlns:p14="http://schemas.microsoft.com/office/powerpoint/2010/main" val="3542127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5636" y="429491"/>
            <a:ext cx="11319164" cy="6026727"/>
          </a:xfrm>
        </p:spPr>
        <p:txBody>
          <a:bodyPr>
            <a:normAutofit/>
          </a:bodyPr>
          <a:lstStyle/>
          <a:p>
            <a:pPr algn="just"/>
            <a:r>
              <a:rPr lang="en-US" sz="3200" dirty="0">
                <a:solidFill>
                  <a:srgbClr val="000000"/>
                </a:solidFill>
                <a:latin typeface="Times New Roman" panose="02020603050405020304" pitchFamily="18" charset="0"/>
              </a:rPr>
              <a:t>It is clear that in reading a novel one cannot influence its development (that can be the pleasure or pain of reading), but it is almost equally hard for a criminal to influence the direction of a trial, or for a primary school pupil to prevent the lesson progressing as the teacher intends.</a:t>
            </a:r>
          </a:p>
          <a:p>
            <a:pPr marL="0" indent="0" algn="just">
              <a:buNone/>
            </a:pPr>
            <a:endParaRPr lang="en-US" sz="3200" dirty="0">
              <a:solidFill>
                <a:srgbClr val="000000"/>
              </a:solidFill>
              <a:latin typeface="Times New Roman" panose="02020603050405020304" pitchFamily="18" charset="0"/>
            </a:endParaRPr>
          </a:p>
          <a:p>
            <a:pPr algn="just"/>
            <a:r>
              <a:rPr lang="en-US" sz="3200" dirty="0">
                <a:solidFill>
                  <a:srgbClr val="000000"/>
                </a:solidFill>
                <a:latin typeface="Times New Roman" panose="02020603050405020304" pitchFamily="18" charset="0"/>
              </a:rPr>
              <a:t>Conversely, there are times when readers do have rights to affect written discourse. Writers respond to the market. Teachers send essays back to be rewritten. The editors of this book may ask me to cut out this sentence.</a:t>
            </a:r>
            <a:endParaRPr lang="en-US" sz="3200" dirty="0"/>
          </a:p>
        </p:txBody>
      </p:sp>
    </p:spTree>
    <p:extLst>
      <p:ext uri="{BB962C8B-B14F-4D97-AF65-F5344CB8AC3E}">
        <p14:creationId xmlns:p14="http://schemas.microsoft.com/office/powerpoint/2010/main" val="1139208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9491" y="374072"/>
            <a:ext cx="11360727" cy="6026728"/>
          </a:xfrm>
        </p:spPr>
        <p:txBody>
          <a:bodyPr>
            <a:noAutofit/>
          </a:bodyPr>
          <a:lstStyle/>
          <a:p>
            <a:pPr algn="just"/>
            <a:r>
              <a:rPr lang="en-US" sz="2800" dirty="0">
                <a:solidFill>
                  <a:srgbClr val="000000"/>
                </a:solidFill>
                <a:latin typeface="Times New Roman" panose="02020603050405020304" pitchFamily="18" charset="0"/>
              </a:rPr>
              <a:t>The traditional division of language into the spoken and the written is dearly and sensibly based on a difference in production and reception: we use our mouths and ears for one, and our than an eyes or the other.</a:t>
            </a:r>
          </a:p>
          <a:p>
            <a:pPr algn="just"/>
            <a:endParaRPr lang="en-US" sz="2800" dirty="0">
              <a:solidFill>
                <a:srgbClr val="000000"/>
              </a:solidFill>
              <a:latin typeface="Times New Roman" panose="02020603050405020304" pitchFamily="18" charset="0"/>
            </a:endParaRPr>
          </a:p>
          <a:p>
            <a:pPr algn="just"/>
            <a:r>
              <a:rPr lang="en-US" sz="2800" dirty="0">
                <a:solidFill>
                  <a:srgbClr val="000000"/>
                </a:solidFill>
                <a:latin typeface="Times New Roman" panose="02020603050405020304" pitchFamily="18" charset="0"/>
              </a:rPr>
              <a:t>Yet as far as discourse structure is concerned, a more fundamental distinction seems to be between formal, planned discourse, which may be either written or spoken, and less formal, unplanned discourse which-though it may also be either written or spoken-is usually associated with speech.</a:t>
            </a:r>
          </a:p>
          <a:p>
            <a:pPr algn="just"/>
            <a:endParaRPr lang="en-US" sz="2800" dirty="0">
              <a:solidFill>
                <a:srgbClr val="000000"/>
              </a:solidFill>
              <a:latin typeface="Times New Roman" panose="02020603050405020304" pitchFamily="18" charset="0"/>
            </a:endParaRPr>
          </a:p>
          <a:p>
            <a:pPr algn="just"/>
            <a:r>
              <a:rPr lang="en-US" sz="2800" dirty="0">
                <a:solidFill>
                  <a:srgbClr val="000000"/>
                </a:solidFill>
                <a:latin typeface="Times New Roman" panose="02020603050405020304" pitchFamily="18" charset="0"/>
              </a:rPr>
              <a:t>Informal spoken discourse is something in which the modem foreign language learner, with opportunities for travel and social contact, .is most likely to wish to succeed, but also the discourse type he or she is likely to find hardest, precisely because it is so informal and unpredictable.</a:t>
            </a:r>
            <a:endParaRPr lang="en-US" sz="2800" dirty="0"/>
          </a:p>
        </p:txBody>
      </p:sp>
    </p:spTree>
    <p:extLst>
      <p:ext uri="{BB962C8B-B14F-4D97-AF65-F5344CB8AC3E}">
        <p14:creationId xmlns:p14="http://schemas.microsoft.com/office/powerpoint/2010/main" val="3029671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7927" y="401781"/>
            <a:ext cx="11360728" cy="6012873"/>
          </a:xfrm>
        </p:spPr>
        <p:txBody>
          <a:bodyPr>
            <a:normAutofit/>
          </a:bodyPr>
          <a:lstStyle/>
          <a:p>
            <a:pPr algn="just"/>
            <a:r>
              <a:rPr lang="en-US" sz="3200" dirty="0">
                <a:solidFill>
                  <a:srgbClr val="000000"/>
                </a:solidFill>
                <a:latin typeface="Times New Roman" panose="02020603050405020304" pitchFamily="18" charset="0"/>
              </a:rPr>
              <a:t>It is a common and enormously frustrating experience for foreign language learners, presented with the opportunity to participate in authentic conversation with native speakers, to fail to join in successfully, despite having a high level of proficiency in the classroom .</a:t>
            </a:r>
          </a:p>
          <a:p>
            <a:pPr marL="0" indent="0" algn="just">
              <a:buNone/>
            </a:pPr>
            <a:endParaRPr lang="en-US" sz="3200" dirty="0">
              <a:solidFill>
                <a:srgbClr val="000000"/>
              </a:solidFill>
              <a:latin typeface="Times New Roman" panose="02020603050405020304" pitchFamily="18" charset="0"/>
            </a:endParaRPr>
          </a:p>
          <a:p>
            <a:pPr algn="just"/>
            <a:r>
              <a:rPr lang="en-US" sz="3200" dirty="0">
                <a:solidFill>
                  <a:srgbClr val="000000"/>
                </a:solidFill>
                <a:latin typeface="Times New Roman" panose="02020603050405020304" pitchFamily="18" charset="0"/>
              </a:rPr>
              <a:t>Conversation is fast, and to some extent this failure of the foreign language learner can be attributed to the slow processing of language knowledge. By the time the learner has formulated something to say, the conversation has moved on.  Yet there are other reasons too.</a:t>
            </a:r>
            <a:endParaRPr lang="en-US" sz="3200" dirty="0"/>
          </a:p>
        </p:txBody>
      </p:sp>
    </p:spTree>
    <p:extLst>
      <p:ext uri="{BB962C8B-B14F-4D97-AF65-F5344CB8AC3E}">
        <p14:creationId xmlns:p14="http://schemas.microsoft.com/office/powerpoint/2010/main" val="3099339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636" y="379358"/>
            <a:ext cx="10058400" cy="1371600"/>
          </a:xfrm>
        </p:spPr>
        <p:txBody>
          <a:bodyPr>
            <a:normAutofit fontScale="90000"/>
          </a:bodyPr>
          <a:lstStyle/>
          <a:p>
            <a:r>
              <a:rPr lang="en-US" altLang="ko-KR" b="1" u="sng" dirty="0">
                <a:solidFill>
                  <a:schemeClr val="tx1">
                    <a:lumMod val="95000"/>
                    <a:lumOff val="5000"/>
                  </a:schemeClr>
                </a:solidFill>
              </a:rPr>
              <a:t>Conversation as a Discourse Type</a:t>
            </a:r>
            <a:r>
              <a:rPr lang="en-US" altLang="ko-KR" b="1" dirty="0">
                <a:solidFill>
                  <a:schemeClr val="tx1">
                    <a:lumMod val="75000"/>
                    <a:lumOff val="25000"/>
                  </a:schemeClr>
                </a:solidFill>
                <a:latin typeface="Arial" pitchFamily="34" charset="0"/>
                <a:cs typeface="Arial" pitchFamily="34" charset="0"/>
              </a:rPr>
              <a:t/>
            </a:r>
            <a:br>
              <a:rPr lang="en-US" altLang="ko-KR" b="1" dirty="0">
                <a:solidFill>
                  <a:schemeClr val="tx1">
                    <a:lumMod val="75000"/>
                    <a:lumOff val="25000"/>
                  </a:schemeClr>
                </a:solidFill>
                <a:latin typeface="Arial" pitchFamily="34" charset="0"/>
                <a:cs typeface="Arial" pitchFamily="34" charset="0"/>
              </a:rPr>
            </a:br>
            <a:endParaRPr lang="en-US" dirty="0"/>
          </a:p>
        </p:txBody>
      </p:sp>
      <p:sp>
        <p:nvSpPr>
          <p:cNvPr id="3" name="Content Placeholder 2"/>
          <p:cNvSpPr>
            <a:spLocks noGrp="1"/>
          </p:cNvSpPr>
          <p:nvPr>
            <p:ph idx="1"/>
          </p:nvPr>
        </p:nvSpPr>
        <p:spPr>
          <a:xfrm>
            <a:off x="415636" y="1122218"/>
            <a:ext cx="11429999" cy="5320146"/>
          </a:xfrm>
        </p:spPr>
        <p:txBody>
          <a:bodyPr>
            <a:normAutofit fontScale="92500" lnSpcReduction="10000"/>
          </a:bodyPr>
          <a:lstStyle/>
          <a:p>
            <a:pPr marL="0" indent="0" algn="just">
              <a:buNone/>
            </a:pPr>
            <a:r>
              <a:rPr lang="en-US" sz="2400" b="1" dirty="0">
                <a:solidFill>
                  <a:schemeClr val="tx1">
                    <a:lumMod val="95000"/>
                    <a:lumOff val="5000"/>
                  </a:schemeClr>
                </a:solidFill>
              </a:rPr>
              <a:t>The term Conversation is widely used in non-technical sense</a:t>
            </a:r>
            <a:r>
              <a:rPr lang="ar-IQ" sz="2400" b="1" dirty="0">
                <a:solidFill>
                  <a:schemeClr val="tx1">
                    <a:lumMod val="95000"/>
                    <a:lumOff val="5000"/>
                  </a:schemeClr>
                </a:solidFill>
              </a:rPr>
              <a:t> </a:t>
            </a:r>
            <a:r>
              <a:rPr lang="en-US" sz="2400" b="1" dirty="0">
                <a:solidFill>
                  <a:schemeClr val="tx1">
                    <a:lumMod val="95000"/>
                    <a:lumOff val="5000"/>
                  </a:schemeClr>
                </a:solidFill>
              </a:rPr>
              <a:t>and people seem capable of distinguishing it from other kinds of talk ,we shall define the term as follows but these  definitions are imprecise :</a:t>
            </a:r>
          </a:p>
          <a:p>
            <a:pPr marL="342900" indent="-342900" algn="just">
              <a:buAutoNum type="arabicPeriod"/>
            </a:pPr>
            <a:r>
              <a:rPr lang="en-US" altLang="ko-KR" sz="2400" b="1" dirty="0">
                <a:solidFill>
                  <a:schemeClr val="tx1">
                    <a:lumMod val="95000"/>
                    <a:lumOff val="5000"/>
                  </a:schemeClr>
                </a:solidFill>
                <a:cs typeface="Arial" pitchFamily="34" charset="0"/>
              </a:rPr>
              <a:t>It is not primarily necessitated by a practical task .</a:t>
            </a:r>
          </a:p>
          <a:p>
            <a:pPr marL="342900" indent="-342900" algn="just">
              <a:buAutoNum type="arabicPeriod"/>
            </a:pPr>
            <a:r>
              <a:rPr lang="en-US" altLang="ko-KR" sz="2400" b="1" dirty="0">
                <a:solidFill>
                  <a:schemeClr val="tx1">
                    <a:lumMod val="95000"/>
                    <a:lumOff val="5000"/>
                  </a:schemeClr>
                </a:solidFill>
                <a:cs typeface="Arial" pitchFamily="34" charset="0"/>
              </a:rPr>
              <a:t>Any unequal power of participants is partially suspended</a:t>
            </a:r>
          </a:p>
          <a:p>
            <a:pPr marL="342900" indent="-342900" algn="just">
              <a:buAutoNum type="arabicPeriod"/>
            </a:pPr>
            <a:r>
              <a:rPr lang="en-US" altLang="ko-KR" sz="2400" b="1" dirty="0">
                <a:solidFill>
                  <a:schemeClr val="tx1">
                    <a:lumMod val="95000"/>
                    <a:lumOff val="5000"/>
                  </a:schemeClr>
                </a:solidFill>
                <a:cs typeface="Arial" pitchFamily="34" charset="0"/>
              </a:rPr>
              <a:t>The number of participants is small (there is no fixed number of participants at which conversation becomes impossible but although a conversation can take place between five people it cannot take place between a hundred)</a:t>
            </a:r>
          </a:p>
          <a:p>
            <a:pPr marL="342900" indent="-342900" algn="just">
              <a:buAutoNum type="arabicPeriod"/>
            </a:pPr>
            <a:r>
              <a:rPr lang="en-US" altLang="ko-KR" sz="2400" b="1" dirty="0">
                <a:solidFill>
                  <a:schemeClr val="tx1">
                    <a:lumMod val="95000"/>
                    <a:lumOff val="5000"/>
                  </a:schemeClr>
                </a:solidFill>
                <a:cs typeface="Arial" pitchFamily="34" charset="0"/>
              </a:rPr>
              <a:t>Turns are quite short (there is no fixed length for turns in conversation ,and sometimes one participant holds the floor for some time; yet although we might call a turn of four minutes part of a conversation, we would consider conversation to have ceased if someone talked for an hour and a half)</a:t>
            </a:r>
          </a:p>
          <a:p>
            <a:pPr marL="342900" indent="-342900" algn="just">
              <a:buAutoNum type="arabicPeriod"/>
            </a:pPr>
            <a:r>
              <a:rPr lang="en-US" altLang="ko-KR" sz="2400" b="1" dirty="0">
                <a:solidFill>
                  <a:schemeClr val="tx1">
                    <a:lumMod val="95000"/>
                    <a:lumOff val="5000"/>
                  </a:schemeClr>
                </a:solidFill>
                <a:cs typeface="Arial" pitchFamily="34" charset="0"/>
              </a:rPr>
              <a:t>Talk is primarily for the participants and not for an outside audience. </a:t>
            </a:r>
          </a:p>
          <a:p>
            <a:pPr marL="0" indent="0" algn="just">
              <a:buNone/>
            </a:pPr>
            <a:r>
              <a:rPr lang="en-US" altLang="ko-KR" sz="2400" b="1" dirty="0">
                <a:solidFill>
                  <a:schemeClr val="tx1">
                    <a:lumMod val="95000"/>
                    <a:lumOff val="5000"/>
                  </a:schemeClr>
                </a:solidFill>
                <a:cs typeface="Arial" pitchFamily="34" charset="0"/>
              </a:rPr>
              <a:t>Nevertheless ,the definitions are useful despite their imprecision.</a:t>
            </a:r>
          </a:p>
          <a:p>
            <a:pPr marL="342900" indent="-342900">
              <a:buAutoNum type="arabicPeriod"/>
            </a:pPr>
            <a:endParaRPr lang="ko-KR" altLang="en-US"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4261950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345" y="310085"/>
            <a:ext cx="10058400" cy="1371600"/>
          </a:xfrm>
        </p:spPr>
        <p:txBody>
          <a:bodyPr>
            <a:normAutofit fontScale="90000"/>
          </a:bodyPr>
          <a:lstStyle/>
          <a:p>
            <a:r>
              <a:rPr lang="en-US" b="1" u="sng" dirty="0">
                <a:solidFill>
                  <a:schemeClr val="tx1">
                    <a:lumMod val="95000"/>
                    <a:lumOff val="5000"/>
                  </a:schemeClr>
                </a:solidFill>
              </a:rPr>
              <a:t>Conversation analysis</a:t>
            </a:r>
            <a:r>
              <a:rPr lang="en-US" b="1" dirty="0"/>
              <a:t/>
            </a:r>
            <a:br>
              <a:rPr lang="en-US" b="1" dirty="0"/>
            </a:br>
            <a:endParaRPr lang="en-US" dirty="0"/>
          </a:p>
        </p:txBody>
      </p:sp>
      <p:sp>
        <p:nvSpPr>
          <p:cNvPr id="3" name="Content Placeholder 2"/>
          <p:cNvSpPr>
            <a:spLocks noGrp="1"/>
          </p:cNvSpPr>
          <p:nvPr>
            <p:ph idx="1"/>
          </p:nvPr>
        </p:nvSpPr>
        <p:spPr>
          <a:xfrm>
            <a:off x="443345" y="997527"/>
            <a:ext cx="11333019" cy="5403273"/>
          </a:xfrm>
        </p:spPr>
        <p:txBody>
          <a:bodyPr>
            <a:normAutofit lnSpcReduction="10000"/>
          </a:bodyPr>
          <a:lstStyle/>
          <a:p>
            <a:pPr marL="0" indent="0">
              <a:buNone/>
            </a:pPr>
            <a:r>
              <a:rPr lang="en-US" altLang="ko-KR" sz="2000" dirty="0">
                <a:solidFill>
                  <a:schemeClr val="tx1">
                    <a:lumMod val="95000"/>
                    <a:lumOff val="5000"/>
                  </a:schemeClr>
                </a:solidFill>
                <a:latin typeface="Arial" pitchFamily="34" charset="0"/>
                <a:cs typeface="Arial" pitchFamily="34" charset="0"/>
              </a:rPr>
              <a:t> </a:t>
            </a:r>
            <a:r>
              <a:rPr lang="en-US" altLang="ko-KR" sz="2400" b="1" dirty="0">
                <a:solidFill>
                  <a:schemeClr val="tx1">
                    <a:lumMod val="95000"/>
                    <a:lumOff val="5000"/>
                  </a:schemeClr>
                </a:solidFill>
                <a:cs typeface="Arial" pitchFamily="34" charset="0"/>
              </a:rPr>
              <a:t>Is a branch of study which sets out to discover what order there might be in this apparent chaos . It is associated with group of scholars in the USA known as </a:t>
            </a:r>
            <a:r>
              <a:rPr lang="en-US" altLang="ko-KR" sz="2400" b="1" dirty="0" err="1">
                <a:solidFill>
                  <a:schemeClr val="tx1">
                    <a:lumMod val="95000"/>
                    <a:lumOff val="5000"/>
                  </a:schemeClr>
                </a:solidFill>
                <a:cs typeface="Arial" pitchFamily="34" charset="0"/>
              </a:rPr>
              <a:t>ethnomethodologists</a:t>
            </a:r>
            <a:r>
              <a:rPr lang="en-US" altLang="ko-KR" sz="2400" b="1" dirty="0">
                <a:solidFill>
                  <a:schemeClr val="tx1">
                    <a:lumMod val="95000"/>
                    <a:lumOff val="5000"/>
                  </a:schemeClr>
                </a:solidFill>
                <a:cs typeface="Arial" pitchFamily="34" charset="0"/>
              </a:rPr>
              <a:t> </a:t>
            </a:r>
          </a:p>
          <a:p>
            <a:pPr marL="285750" indent="-285750">
              <a:buFont typeface="Wingdings" pitchFamily="2" charset="2"/>
              <a:buChar char="q"/>
            </a:pPr>
            <a:r>
              <a:rPr lang="en-US" altLang="ko-KR" sz="2400" b="1" dirty="0">
                <a:solidFill>
                  <a:schemeClr val="tx1">
                    <a:lumMod val="95000"/>
                    <a:lumOff val="5000"/>
                  </a:schemeClr>
                </a:solidFill>
                <a:cs typeface="Arial" pitchFamily="34" charset="0"/>
              </a:rPr>
              <a:t>They try to impose large structures on what is happening from the outset </a:t>
            </a:r>
          </a:p>
          <a:p>
            <a:pPr marL="285750" indent="-285750">
              <a:buFont typeface="Wingdings" pitchFamily="2" charset="2"/>
              <a:buChar char="q"/>
            </a:pPr>
            <a:r>
              <a:rPr lang="en-US" altLang="ko-KR" sz="2400" b="1" dirty="0">
                <a:solidFill>
                  <a:schemeClr val="tx1">
                    <a:lumMod val="95000"/>
                    <a:lumOff val="5000"/>
                  </a:schemeClr>
                </a:solidFill>
                <a:cs typeface="Arial" pitchFamily="34" charset="0"/>
              </a:rPr>
              <a:t>They began at the most local level, trying to see how participant in interaction handle a conversation</a:t>
            </a:r>
          </a:p>
          <a:p>
            <a:pPr marL="285750" indent="-285750">
              <a:buFont typeface="Wingdings" pitchFamily="2" charset="2"/>
              <a:buChar char="q"/>
            </a:pPr>
            <a:r>
              <a:rPr lang="en-US" altLang="ko-KR" sz="2400" b="1" dirty="0">
                <a:solidFill>
                  <a:schemeClr val="tx1">
                    <a:lumMod val="95000"/>
                    <a:lumOff val="5000"/>
                  </a:schemeClr>
                </a:solidFill>
                <a:cs typeface="Arial" pitchFamily="34" charset="0"/>
              </a:rPr>
              <a:t>They proceed very much from the bottom-up trying to establish the smallest units fist</a:t>
            </a:r>
          </a:p>
          <a:p>
            <a:pPr marL="285750" indent="-285750">
              <a:buFont typeface="Wingdings" pitchFamily="2" charset="2"/>
              <a:buChar char="q"/>
            </a:pPr>
            <a:r>
              <a:rPr lang="en-US" altLang="ko-KR" sz="2400" b="1" dirty="0">
                <a:solidFill>
                  <a:schemeClr val="tx1">
                    <a:lumMod val="95000"/>
                    <a:lumOff val="5000"/>
                  </a:schemeClr>
                </a:solidFill>
                <a:cs typeface="Arial" pitchFamily="34" charset="0"/>
              </a:rPr>
              <a:t>They  regard work like that of  </a:t>
            </a:r>
            <a:r>
              <a:rPr lang="en-US" altLang="ko-KR" sz="2400" b="1" dirty="0" err="1">
                <a:solidFill>
                  <a:schemeClr val="tx1">
                    <a:lumMod val="95000"/>
                    <a:lumOff val="5000"/>
                  </a:schemeClr>
                </a:solidFill>
                <a:cs typeface="Arial" pitchFamily="34" charset="0"/>
              </a:rPr>
              <a:t>sinclair</a:t>
            </a:r>
            <a:r>
              <a:rPr lang="en-US" altLang="ko-KR" sz="2400" b="1" dirty="0">
                <a:solidFill>
                  <a:schemeClr val="tx1">
                    <a:lumMod val="95000"/>
                    <a:lumOff val="5000"/>
                  </a:schemeClr>
                </a:solidFill>
                <a:cs typeface="Arial" pitchFamily="34" charset="0"/>
              </a:rPr>
              <a:t> &amp; </a:t>
            </a:r>
            <a:r>
              <a:rPr lang="en-US" altLang="ko-KR" sz="2400" b="1" dirty="0" err="1">
                <a:solidFill>
                  <a:schemeClr val="tx1">
                    <a:lumMod val="95000"/>
                    <a:lumOff val="5000"/>
                  </a:schemeClr>
                </a:solidFill>
                <a:cs typeface="Arial" pitchFamily="34" charset="0"/>
              </a:rPr>
              <a:t>coulthard</a:t>
            </a:r>
            <a:r>
              <a:rPr lang="en-US" altLang="ko-KR" sz="2400" b="1" dirty="0">
                <a:solidFill>
                  <a:schemeClr val="tx1">
                    <a:lumMod val="95000"/>
                    <a:lumOff val="5000"/>
                  </a:schemeClr>
                </a:solidFill>
                <a:cs typeface="Arial" pitchFamily="34" charset="0"/>
              </a:rPr>
              <a:t> as over –hasty’ premature formalization’ rather than wait until a discourse is finished  and they analyze it as a whole from outside and with the benefit of hindsight.</a:t>
            </a:r>
          </a:p>
          <a:p>
            <a:pPr marL="285750" indent="-285750">
              <a:buFont typeface="Wingdings" pitchFamily="2" charset="2"/>
              <a:buChar char="q"/>
            </a:pPr>
            <a:r>
              <a:rPr lang="en-US" sz="2400" b="1" dirty="0">
                <a:solidFill>
                  <a:schemeClr val="tx1">
                    <a:lumMod val="95000"/>
                    <a:lumOff val="5000"/>
                  </a:schemeClr>
                </a:solidFill>
              </a:rPr>
              <a:t>The </a:t>
            </a:r>
            <a:r>
              <a:rPr lang="en-US" sz="2400" b="1" dirty="0" err="1">
                <a:solidFill>
                  <a:schemeClr val="tx1">
                    <a:lumMod val="95000"/>
                    <a:lumOff val="5000"/>
                  </a:schemeClr>
                </a:solidFill>
              </a:rPr>
              <a:t>ethnomethodologists</a:t>
            </a:r>
            <a:r>
              <a:rPr lang="en-US" sz="2400" b="1" dirty="0">
                <a:solidFill>
                  <a:schemeClr val="tx1">
                    <a:lumMod val="95000"/>
                    <a:lumOff val="5000"/>
                  </a:schemeClr>
                </a:solidFill>
              </a:rPr>
              <a:t> try to understand how it unfolds in time </a:t>
            </a:r>
          </a:p>
          <a:p>
            <a:pPr marL="285750" indent="-285750">
              <a:buFont typeface="Wingdings" pitchFamily="2" charset="2"/>
              <a:buChar char="q"/>
            </a:pPr>
            <a:r>
              <a:rPr lang="en-US" sz="2400" b="1" dirty="0">
                <a:solidFill>
                  <a:schemeClr val="tx1">
                    <a:lumMod val="95000"/>
                    <a:lumOff val="5000"/>
                  </a:schemeClr>
                </a:solidFill>
              </a:rPr>
              <a:t>They view discourse as a developing process rather than a finished product; and this after all is how the participants must be handling it and making sense of it  .</a:t>
            </a:r>
            <a:endParaRPr lang="en-US" sz="4400" b="1" dirty="0">
              <a:solidFill>
                <a:schemeClr val="tx1">
                  <a:lumMod val="95000"/>
                  <a:lumOff val="5000"/>
                </a:schemeClr>
              </a:solidFill>
            </a:endParaRPr>
          </a:p>
          <a:p>
            <a:pPr marL="285750" indent="-285750">
              <a:buFont typeface="Wingdings" pitchFamily="2" charset="2"/>
              <a:buChar char="q"/>
            </a:pPr>
            <a:endParaRPr lang="en-US" altLang="ko-KR" b="1" dirty="0">
              <a:latin typeface="Arial" pitchFamily="34" charset="0"/>
              <a:cs typeface="Arial" pitchFamily="34" charset="0"/>
            </a:endParaRPr>
          </a:p>
          <a:p>
            <a:pPr marL="285750" indent="-285750">
              <a:buFont typeface="Wingdings" pitchFamily="2" charset="2"/>
              <a:buChar char="q"/>
            </a:pPr>
            <a:endParaRPr lang="en-US" altLang="ko-KR" b="1" i="1"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736402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3345" y="443345"/>
            <a:ext cx="11305310" cy="5943600"/>
          </a:xfrm>
        </p:spPr>
        <p:txBody>
          <a:bodyPr>
            <a:normAutofit/>
          </a:bodyPr>
          <a:lstStyle/>
          <a:p>
            <a:pPr marL="0" indent="0">
              <a:buNone/>
            </a:pPr>
            <a:r>
              <a:rPr lang="en-US" sz="4800" b="1" u="sng" dirty="0">
                <a:solidFill>
                  <a:srgbClr val="000000"/>
                </a:solidFill>
                <a:latin typeface="Times New Roman" panose="02020603050405020304" pitchFamily="18" charset="0"/>
              </a:rPr>
              <a:t>Introduction</a:t>
            </a:r>
            <a:r>
              <a:rPr lang="en-US" sz="4800" b="1" dirty="0">
                <a:solidFill>
                  <a:srgbClr val="000000"/>
                </a:solidFill>
                <a:latin typeface="Times New Roman" panose="02020603050405020304" pitchFamily="18" charset="0"/>
              </a:rPr>
              <a:t> </a:t>
            </a:r>
            <a:endParaRPr lang="en-US" sz="4800" dirty="0">
              <a:solidFill>
                <a:srgbClr val="000000"/>
              </a:solidFill>
              <a:latin typeface="Times New Roman" panose="02020603050405020304" pitchFamily="18" charset="0"/>
            </a:endParaRPr>
          </a:p>
          <a:p>
            <a:pPr algn="just"/>
            <a:r>
              <a:rPr lang="en-US" sz="3200" dirty="0">
                <a:solidFill>
                  <a:srgbClr val="000000"/>
                </a:solidFill>
                <a:latin typeface="Times New Roman" panose="02020603050405020304" pitchFamily="18" charset="0"/>
              </a:rPr>
              <a:t>Pragmatics provides us with a means of relating stretches of language to the physical, social, and psychological world in which they take place.</a:t>
            </a:r>
          </a:p>
          <a:p>
            <a:pPr algn="just"/>
            <a:r>
              <a:rPr lang="en-US" sz="3200" dirty="0">
                <a:solidFill>
                  <a:srgbClr val="000000"/>
                </a:solidFill>
                <a:latin typeface="Times New Roman" panose="02020603050405020304" pitchFamily="18" charset="0"/>
              </a:rPr>
              <a:t>Discourse, indeed, might be defined as the totality of all these elements interacting. Yet pragmatics tends only to examine how meaning develops at a given point. It provides us with something like a snapshot of meaning.</a:t>
            </a:r>
          </a:p>
          <a:p>
            <a:pPr algn="just"/>
            <a:r>
              <a:rPr lang="en-US" sz="3200" dirty="0">
                <a:solidFill>
                  <a:srgbClr val="000000"/>
                </a:solidFill>
                <a:latin typeface="Times New Roman" panose="02020603050405020304" pitchFamily="18" charset="0"/>
              </a:rPr>
              <a:t>Discourse is more like a moving film, revealing itself in time—sometimes over long periods.</a:t>
            </a:r>
            <a:endParaRPr lang="en-US" sz="3200" dirty="0"/>
          </a:p>
        </p:txBody>
      </p:sp>
    </p:spTree>
    <p:extLst>
      <p:ext uri="{BB962C8B-B14F-4D97-AF65-F5344CB8AC3E}">
        <p14:creationId xmlns:p14="http://schemas.microsoft.com/office/powerpoint/2010/main" val="1596133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0679"/>
            <a:ext cx="10058400" cy="909115"/>
          </a:xfrm>
        </p:spPr>
        <p:txBody>
          <a:bodyPr>
            <a:normAutofit fontScale="90000"/>
          </a:bodyPr>
          <a:lstStyle/>
          <a:p>
            <a:r>
              <a:rPr lang="en-US" b="1" u="sng" dirty="0">
                <a:solidFill>
                  <a:schemeClr val="tx1">
                    <a:lumMod val="95000"/>
                    <a:lumOff val="5000"/>
                  </a:schemeClr>
                </a:solidFill>
              </a:rPr>
              <a:t>Turn-taking</a:t>
            </a:r>
            <a:r>
              <a:rPr lang="en-US" b="1" dirty="0">
                <a:solidFill>
                  <a:schemeClr val="tx1">
                    <a:lumMod val="95000"/>
                    <a:lumOff val="5000"/>
                  </a:schemeClr>
                </a:solidFill>
              </a:rPr>
              <a:t/>
            </a:r>
            <a:br>
              <a:rPr lang="en-US" b="1" dirty="0">
                <a:solidFill>
                  <a:schemeClr val="tx1">
                    <a:lumMod val="95000"/>
                    <a:lumOff val="5000"/>
                  </a:schemeClr>
                </a:solidFill>
              </a:rPr>
            </a:br>
            <a:endParaRPr lang="en-US" dirty="0">
              <a:solidFill>
                <a:schemeClr val="tx1">
                  <a:lumMod val="95000"/>
                  <a:lumOff val="5000"/>
                </a:schemeClr>
              </a:solidFill>
            </a:endParaRPr>
          </a:p>
        </p:txBody>
      </p:sp>
      <p:sp>
        <p:nvSpPr>
          <p:cNvPr id="3" name="Content Placeholder 2"/>
          <p:cNvSpPr>
            <a:spLocks noGrp="1"/>
          </p:cNvSpPr>
          <p:nvPr>
            <p:ph idx="1"/>
          </p:nvPr>
        </p:nvSpPr>
        <p:spPr>
          <a:xfrm>
            <a:off x="457200" y="1025237"/>
            <a:ext cx="11277600" cy="5403272"/>
          </a:xfrm>
        </p:spPr>
        <p:txBody>
          <a:bodyPr>
            <a:normAutofit/>
          </a:bodyPr>
          <a:lstStyle/>
          <a:p>
            <a:pPr marL="0" indent="0" algn="just">
              <a:lnSpc>
                <a:spcPct val="110000"/>
              </a:lnSpc>
              <a:buNone/>
            </a:pPr>
            <a:r>
              <a:rPr lang="en-US" sz="2600" b="1" dirty="0">
                <a:solidFill>
                  <a:schemeClr val="tx1">
                    <a:lumMod val="95000"/>
                    <a:lumOff val="5000"/>
                  </a:schemeClr>
                </a:solidFill>
              </a:rPr>
              <a:t>Conversation involves turn- taking and that the end of one speaker’s turn and the beginning of the </a:t>
            </a:r>
            <a:r>
              <a:rPr lang="en-US" sz="2600" b="1" dirty="0" err="1">
                <a:solidFill>
                  <a:schemeClr val="tx1">
                    <a:lumMod val="95000"/>
                    <a:lumOff val="5000"/>
                  </a:schemeClr>
                </a:solidFill>
              </a:rPr>
              <a:t>next's</a:t>
            </a:r>
            <a:r>
              <a:rPr lang="en-US" sz="2600" b="1" dirty="0">
                <a:solidFill>
                  <a:schemeClr val="tx1">
                    <a:lumMod val="95000"/>
                    <a:lumOff val="5000"/>
                  </a:schemeClr>
                </a:solidFill>
              </a:rPr>
              <a:t> frequently latch on to each other with almost perfect precision and split-second timing (Sacks, Schegloff, and Jefferson 1974)</a:t>
            </a:r>
          </a:p>
          <a:p>
            <a:pPr marL="0" indent="0" algn="just">
              <a:lnSpc>
                <a:spcPct val="110000"/>
              </a:lnSpc>
              <a:buNone/>
            </a:pPr>
            <a:r>
              <a:rPr lang="en-US" sz="2600" b="1" dirty="0">
                <a:solidFill>
                  <a:schemeClr val="tx1">
                    <a:lumMod val="95000"/>
                    <a:lumOff val="5000"/>
                  </a:schemeClr>
                </a:solidFill>
              </a:rPr>
              <a:t>Overlap of turns occurs in only about 5 per cent of conversation or less, strongly suggesting that speakers somehow know exactly when and where to enter (Ervin-Tripp 1979) </a:t>
            </a:r>
          </a:p>
          <a:p>
            <a:pPr marL="0" indent="0" algn="just">
              <a:lnSpc>
                <a:spcPct val="110000"/>
              </a:lnSpc>
              <a:buNone/>
            </a:pPr>
            <a:r>
              <a:rPr lang="en-US" sz="2600" b="1" dirty="0">
                <a:solidFill>
                  <a:schemeClr val="tx1">
                    <a:lumMod val="95000"/>
                    <a:lumOff val="5000"/>
                  </a:schemeClr>
                </a:solidFill>
              </a:rPr>
              <a:t>They signal to each other that one turn has come to an end  and another should begin . Where there is no overlap between turns it has some particular significance :signaling annoyance, urgency ,or a desire to correct what is being said.</a:t>
            </a:r>
          </a:p>
          <a:p>
            <a:endParaRPr lang="en-US" dirty="0"/>
          </a:p>
        </p:txBody>
      </p:sp>
    </p:spTree>
    <p:extLst>
      <p:ext uri="{BB962C8B-B14F-4D97-AF65-F5344CB8AC3E}">
        <p14:creationId xmlns:p14="http://schemas.microsoft.com/office/powerpoint/2010/main" val="2107902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218" y="471055"/>
            <a:ext cx="11513127" cy="5902036"/>
          </a:xfrm>
        </p:spPr>
        <p:txBody>
          <a:bodyPr>
            <a:normAutofit/>
          </a:bodyPr>
          <a:lstStyle/>
          <a:p>
            <a:pPr algn="just"/>
            <a:r>
              <a:rPr lang="en-US" sz="2800" b="1" dirty="0"/>
              <a:t>Turn taking mechanism ,the way in which speakers hold or pass the floor, vary between cultures and languages. There are certain signals shows that the speaker get into or  out of a conversation ,or passing the term to somebody else .</a:t>
            </a:r>
          </a:p>
          <a:p>
            <a:pPr algn="just"/>
            <a:endParaRPr lang="en-US" sz="2800" b="1" dirty="0"/>
          </a:p>
          <a:p>
            <a:pPr algn="just"/>
            <a:r>
              <a:rPr lang="en-US" sz="2800" b="1" dirty="0"/>
              <a:t>Turn –taking involves factors which are not linguistics, like eye contact and body position and movement, intonation and volume contribute.</a:t>
            </a:r>
          </a:p>
          <a:p>
            <a:pPr algn="just"/>
            <a:endParaRPr lang="en-US" sz="2800" b="1" dirty="0">
              <a:solidFill>
                <a:schemeClr val="accent6">
                  <a:lumMod val="75000"/>
                </a:schemeClr>
              </a:solidFill>
            </a:endParaRPr>
          </a:p>
          <a:p>
            <a:pPr algn="just"/>
            <a:r>
              <a:rPr lang="en-US" sz="2800" b="1" dirty="0">
                <a:solidFill>
                  <a:schemeClr val="accent6">
                    <a:lumMod val="75000"/>
                  </a:schemeClr>
                </a:solidFill>
              </a:rPr>
              <a:t>The relative status of the speakers</a:t>
            </a:r>
            <a:r>
              <a:rPr lang="en-US" sz="2800" b="1" dirty="0"/>
              <a:t>, or the role which one of  them is playing are also important. </a:t>
            </a:r>
            <a:r>
              <a:rPr lang="en-US" sz="2800" b="1" dirty="0">
                <a:solidFill>
                  <a:schemeClr val="accent6">
                    <a:lumMod val="75000"/>
                  </a:schemeClr>
                </a:solidFill>
              </a:rPr>
              <a:t>Also the position and power </a:t>
            </a:r>
            <a:r>
              <a:rPr lang="en-US" sz="2800" b="1" dirty="0"/>
              <a:t>: like politician speech and when the professor speaks ,the students listen .</a:t>
            </a:r>
          </a:p>
          <a:p>
            <a:endParaRPr lang="en-US" dirty="0"/>
          </a:p>
        </p:txBody>
      </p:sp>
    </p:spTree>
    <p:extLst>
      <p:ext uri="{BB962C8B-B14F-4D97-AF65-F5344CB8AC3E}">
        <p14:creationId xmlns:p14="http://schemas.microsoft.com/office/powerpoint/2010/main" val="2987278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055" y="443345"/>
            <a:ext cx="11249890" cy="1570849"/>
          </a:xfrm>
        </p:spPr>
        <p:txBody>
          <a:bodyPr>
            <a:normAutofit/>
          </a:bodyPr>
          <a:lstStyle/>
          <a:p>
            <a:r>
              <a:rPr lang="en-US" b="1" u="sng" dirty="0">
                <a:solidFill>
                  <a:schemeClr val="tx1">
                    <a:lumMod val="95000"/>
                    <a:lumOff val="5000"/>
                  </a:schemeClr>
                </a:solidFill>
              </a:rPr>
              <a:t>Turn Types</a:t>
            </a:r>
            <a:r>
              <a:rPr lang="en-US" b="1" dirty="0"/>
              <a:t/>
            </a:r>
            <a:br>
              <a:rPr lang="en-US" b="1" dirty="0"/>
            </a:br>
            <a:endParaRPr lang="en-US" dirty="0"/>
          </a:p>
        </p:txBody>
      </p:sp>
      <p:sp>
        <p:nvSpPr>
          <p:cNvPr id="3" name="Content Placeholder 2"/>
          <p:cNvSpPr>
            <a:spLocks noGrp="1"/>
          </p:cNvSpPr>
          <p:nvPr>
            <p:ph idx="1"/>
          </p:nvPr>
        </p:nvSpPr>
        <p:spPr>
          <a:xfrm>
            <a:off x="471055" y="1302327"/>
            <a:ext cx="11249890" cy="5112328"/>
          </a:xfrm>
        </p:spPr>
        <p:txBody>
          <a:bodyPr>
            <a:normAutofit lnSpcReduction="10000"/>
          </a:bodyPr>
          <a:lstStyle/>
          <a:p>
            <a:pPr marL="0" indent="0">
              <a:buNone/>
            </a:pPr>
            <a:r>
              <a:rPr lang="en-US" sz="2400" b="1" dirty="0">
                <a:solidFill>
                  <a:schemeClr val="tx1">
                    <a:lumMod val="95000"/>
                    <a:lumOff val="5000"/>
                  </a:schemeClr>
                </a:solidFill>
              </a:rPr>
              <a:t>The adjacency pair : this occurs when the utterance of one speaker makes a particular kind of response very likely. A greeting for example is likely to be answered by another  greeting , and if not it is somehow rudeness or lack of attention .</a:t>
            </a:r>
          </a:p>
          <a:p>
            <a:pPr marL="0" indent="0">
              <a:buNone/>
            </a:pPr>
            <a:r>
              <a:rPr lang="en-US" sz="2400" b="1" dirty="0">
                <a:solidFill>
                  <a:schemeClr val="tx1">
                    <a:lumMod val="95000"/>
                    <a:lumOff val="5000"/>
                  </a:schemeClr>
                </a:solidFill>
              </a:rPr>
              <a:t>1- Offer </a:t>
            </a:r>
          </a:p>
          <a:p>
            <a:pPr marL="0" indent="0">
              <a:buNone/>
            </a:pPr>
            <a:r>
              <a:rPr lang="en-US" sz="2400" b="1" dirty="0">
                <a:solidFill>
                  <a:schemeClr val="tx1">
                    <a:lumMod val="95000"/>
                    <a:lumOff val="5000"/>
                  </a:schemeClr>
                </a:solidFill>
              </a:rPr>
              <a:t>Acceptance (preferred)</a:t>
            </a:r>
          </a:p>
          <a:p>
            <a:pPr marL="0" indent="0">
              <a:buNone/>
            </a:pPr>
            <a:r>
              <a:rPr lang="en-US" sz="2400" b="1" dirty="0">
                <a:solidFill>
                  <a:schemeClr val="tx1">
                    <a:lumMod val="95000"/>
                    <a:lumOff val="5000"/>
                  </a:schemeClr>
                </a:solidFill>
              </a:rPr>
              <a:t>Refusal(</a:t>
            </a:r>
            <a:r>
              <a:rPr lang="en-US" sz="2400" b="1" dirty="0" err="1">
                <a:solidFill>
                  <a:schemeClr val="tx1">
                    <a:lumMod val="95000"/>
                    <a:lumOff val="5000"/>
                  </a:schemeClr>
                </a:solidFill>
              </a:rPr>
              <a:t>dispreferred</a:t>
            </a:r>
            <a:r>
              <a:rPr lang="en-US" sz="2400" b="1" dirty="0">
                <a:solidFill>
                  <a:schemeClr val="tx1">
                    <a:lumMod val="95000"/>
                    <a:lumOff val="5000"/>
                  </a:schemeClr>
                </a:solidFill>
              </a:rPr>
              <a:t>)</a:t>
            </a:r>
          </a:p>
          <a:p>
            <a:pPr marL="0" indent="0">
              <a:buNone/>
            </a:pPr>
            <a:r>
              <a:rPr lang="en-US" sz="2400" b="1" dirty="0">
                <a:solidFill>
                  <a:schemeClr val="tx1">
                    <a:lumMod val="95000"/>
                    <a:lumOff val="5000"/>
                  </a:schemeClr>
                </a:solidFill>
              </a:rPr>
              <a:t>2-Assesssment</a:t>
            </a:r>
          </a:p>
          <a:p>
            <a:pPr marL="0" indent="0">
              <a:buNone/>
            </a:pPr>
            <a:r>
              <a:rPr lang="en-US" sz="2400" b="1" dirty="0">
                <a:solidFill>
                  <a:schemeClr val="tx1">
                    <a:lumMod val="95000"/>
                    <a:lumOff val="5000"/>
                  </a:schemeClr>
                </a:solidFill>
              </a:rPr>
              <a:t>Agreement(preferred)</a:t>
            </a:r>
          </a:p>
          <a:p>
            <a:pPr marL="0" indent="0">
              <a:buNone/>
            </a:pPr>
            <a:r>
              <a:rPr lang="en-US" sz="2400" b="1" dirty="0">
                <a:solidFill>
                  <a:schemeClr val="tx1">
                    <a:lumMod val="95000"/>
                    <a:lumOff val="5000"/>
                  </a:schemeClr>
                </a:solidFill>
              </a:rPr>
              <a:t>Disagreement(</a:t>
            </a:r>
            <a:r>
              <a:rPr lang="en-US" sz="2400" b="1" dirty="0" err="1">
                <a:solidFill>
                  <a:schemeClr val="tx1">
                    <a:lumMod val="95000"/>
                    <a:lumOff val="5000"/>
                  </a:schemeClr>
                </a:solidFill>
              </a:rPr>
              <a:t>dispreferred</a:t>
            </a:r>
            <a:r>
              <a:rPr lang="en-US" sz="2400" b="1" dirty="0">
                <a:solidFill>
                  <a:schemeClr val="tx1">
                    <a:lumMod val="95000"/>
                    <a:lumOff val="5000"/>
                  </a:schemeClr>
                </a:solidFill>
              </a:rPr>
              <a:t>)</a:t>
            </a:r>
          </a:p>
          <a:p>
            <a:pPr marL="0" indent="0">
              <a:buNone/>
            </a:pPr>
            <a:r>
              <a:rPr lang="en-US" sz="2400" b="1" dirty="0">
                <a:solidFill>
                  <a:schemeClr val="tx1">
                    <a:lumMod val="95000"/>
                    <a:lumOff val="5000"/>
                  </a:schemeClr>
                </a:solidFill>
              </a:rPr>
              <a:t>3-Blame</a:t>
            </a:r>
          </a:p>
          <a:p>
            <a:pPr marL="0" indent="0">
              <a:buNone/>
            </a:pPr>
            <a:r>
              <a:rPr lang="en-US" sz="2400" b="1" dirty="0">
                <a:solidFill>
                  <a:schemeClr val="tx1">
                    <a:lumMod val="95000"/>
                    <a:lumOff val="5000"/>
                  </a:schemeClr>
                </a:solidFill>
              </a:rPr>
              <a:t>Denial( preferred)</a:t>
            </a:r>
          </a:p>
          <a:p>
            <a:pPr marL="0" indent="0">
              <a:buNone/>
            </a:pPr>
            <a:r>
              <a:rPr lang="en-US" sz="2400" b="1" dirty="0">
                <a:solidFill>
                  <a:schemeClr val="tx1">
                    <a:lumMod val="95000"/>
                    <a:lumOff val="5000"/>
                  </a:schemeClr>
                </a:solidFill>
              </a:rPr>
              <a:t>Admission( </a:t>
            </a:r>
            <a:r>
              <a:rPr lang="en-US" sz="2400" b="1" dirty="0" err="1">
                <a:solidFill>
                  <a:schemeClr val="tx1">
                    <a:lumMod val="95000"/>
                    <a:lumOff val="5000"/>
                  </a:schemeClr>
                </a:solidFill>
              </a:rPr>
              <a:t>dispreferred</a:t>
            </a:r>
            <a:r>
              <a:rPr lang="en-US" sz="2400" b="1" dirty="0">
                <a:solidFill>
                  <a:schemeClr val="tx1">
                    <a:lumMod val="95000"/>
                    <a:lumOff val="5000"/>
                  </a:schemeClr>
                </a:solidFill>
              </a:rPr>
              <a:t> )</a:t>
            </a:r>
          </a:p>
          <a:p>
            <a:endParaRPr lang="en-US" dirty="0"/>
          </a:p>
        </p:txBody>
      </p:sp>
    </p:spTree>
    <p:extLst>
      <p:ext uri="{BB962C8B-B14F-4D97-AF65-F5344CB8AC3E}">
        <p14:creationId xmlns:p14="http://schemas.microsoft.com/office/powerpoint/2010/main" val="3114193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1055" y="471055"/>
            <a:ext cx="11249890" cy="5957454"/>
          </a:xfrm>
        </p:spPr>
        <p:txBody>
          <a:bodyPr>
            <a:normAutofit/>
          </a:bodyPr>
          <a:lstStyle/>
          <a:p>
            <a:pPr marL="0" indent="0">
              <a:buNone/>
            </a:pPr>
            <a:r>
              <a:rPr lang="en-US" sz="2800" b="1" dirty="0">
                <a:solidFill>
                  <a:schemeClr val="tx1">
                    <a:lumMod val="95000"/>
                    <a:lumOff val="5000"/>
                  </a:schemeClr>
                </a:solidFill>
              </a:rPr>
              <a:t>4- Question</a:t>
            </a:r>
          </a:p>
          <a:p>
            <a:pPr marL="0" indent="0">
              <a:buNone/>
            </a:pPr>
            <a:r>
              <a:rPr lang="en-US" sz="2800" b="1" dirty="0">
                <a:solidFill>
                  <a:schemeClr val="tx1">
                    <a:lumMod val="95000"/>
                    <a:lumOff val="5000"/>
                  </a:schemeClr>
                </a:solidFill>
              </a:rPr>
              <a:t>Expected answer ( preferred )</a:t>
            </a:r>
          </a:p>
          <a:p>
            <a:pPr marL="0" indent="0">
              <a:buNone/>
            </a:pPr>
            <a:r>
              <a:rPr lang="en-US" sz="2800" b="1" dirty="0">
                <a:solidFill>
                  <a:schemeClr val="tx1">
                    <a:lumMod val="95000"/>
                    <a:lumOff val="5000"/>
                  </a:schemeClr>
                </a:solidFill>
              </a:rPr>
              <a:t>Unexpected answer ( </a:t>
            </a:r>
            <a:r>
              <a:rPr lang="en-US" sz="2800" b="1" dirty="0" err="1">
                <a:solidFill>
                  <a:schemeClr val="tx1">
                    <a:lumMod val="95000"/>
                    <a:lumOff val="5000"/>
                  </a:schemeClr>
                </a:solidFill>
              </a:rPr>
              <a:t>dispreferred</a:t>
            </a:r>
            <a:r>
              <a:rPr lang="en-US" sz="2800" b="1" dirty="0">
                <a:solidFill>
                  <a:schemeClr val="tx1">
                    <a:lumMod val="95000"/>
                    <a:lumOff val="5000"/>
                  </a:schemeClr>
                </a:solidFill>
              </a:rPr>
              <a:t> )</a:t>
            </a:r>
          </a:p>
          <a:p>
            <a:pPr marL="0" indent="0">
              <a:buNone/>
            </a:pPr>
            <a:r>
              <a:rPr lang="en-US" sz="2800" b="1" dirty="0">
                <a:solidFill>
                  <a:schemeClr val="tx1">
                    <a:lumMod val="95000"/>
                    <a:lumOff val="5000"/>
                  </a:schemeClr>
                </a:solidFill>
              </a:rPr>
              <a:t>A </a:t>
            </a:r>
            <a:r>
              <a:rPr lang="en-US" sz="2800" b="1" dirty="0" err="1">
                <a:solidFill>
                  <a:schemeClr val="tx1">
                    <a:lumMod val="95000"/>
                    <a:lumOff val="5000"/>
                  </a:schemeClr>
                </a:solidFill>
              </a:rPr>
              <a:t>dispreferred</a:t>
            </a:r>
            <a:r>
              <a:rPr lang="en-US" sz="2800" b="1" dirty="0">
                <a:solidFill>
                  <a:schemeClr val="tx1">
                    <a:lumMod val="95000"/>
                    <a:lumOff val="5000"/>
                  </a:schemeClr>
                </a:solidFill>
              </a:rPr>
              <a:t> response is marked by slight pause or words like ‘well’ ‘see’ . Insertion sequence :in which one question and answer pair contains another .</a:t>
            </a:r>
          </a:p>
          <a:p>
            <a:pPr marL="0" indent="0">
              <a:buNone/>
            </a:pPr>
            <a:r>
              <a:rPr lang="en-US" sz="2800" b="1" dirty="0">
                <a:solidFill>
                  <a:schemeClr val="tx1">
                    <a:lumMod val="95000"/>
                    <a:lumOff val="5000"/>
                  </a:schemeClr>
                </a:solidFill>
              </a:rPr>
              <a:t>A: Did you enjoy the meal ?</a:t>
            </a:r>
          </a:p>
          <a:p>
            <a:pPr marL="0" indent="0">
              <a:buNone/>
            </a:pPr>
            <a:r>
              <a:rPr lang="en-US" sz="2800" b="1" dirty="0">
                <a:solidFill>
                  <a:schemeClr val="tx1">
                    <a:lumMod val="95000"/>
                    <a:lumOff val="5000"/>
                  </a:schemeClr>
                </a:solidFill>
              </a:rPr>
              <a:t>B: Did you ?</a:t>
            </a:r>
          </a:p>
          <a:p>
            <a:pPr marL="0" indent="0">
              <a:buNone/>
            </a:pPr>
            <a:r>
              <a:rPr lang="en-US" sz="2800" b="1" dirty="0">
                <a:solidFill>
                  <a:schemeClr val="tx1">
                    <a:lumMod val="95000"/>
                    <a:lumOff val="5000"/>
                  </a:schemeClr>
                </a:solidFill>
              </a:rPr>
              <a:t>A: yes</a:t>
            </a:r>
          </a:p>
          <a:p>
            <a:pPr marL="0" indent="0">
              <a:buNone/>
            </a:pPr>
            <a:r>
              <a:rPr lang="en-US" sz="2800" b="1" dirty="0">
                <a:solidFill>
                  <a:schemeClr val="tx1">
                    <a:lumMod val="95000"/>
                    <a:lumOff val="5000"/>
                  </a:schemeClr>
                </a:solidFill>
              </a:rPr>
              <a:t>B: So did I </a:t>
            </a:r>
          </a:p>
          <a:p>
            <a:endParaRPr lang="en-US" dirty="0"/>
          </a:p>
        </p:txBody>
      </p:sp>
    </p:spTree>
    <p:extLst>
      <p:ext uri="{BB962C8B-B14F-4D97-AF65-F5344CB8AC3E}">
        <p14:creationId xmlns:p14="http://schemas.microsoft.com/office/powerpoint/2010/main" val="41871561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9491" y="471055"/>
            <a:ext cx="11374582" cy="5915890"/>
          </a:xfrm>
        </p:spPr>
        <p:txBody>
          <a:bodyPr>
            <a:normAutofit/>
          </a:bodyPr>
          <a:lstStyle/>
          <a:p>
            <a:r>
              <a:rPr lang="en-US" sz="2400" b="1" dirty="0">
                <a:solidFill>
                  <a:schemeClr val="accent6">
                    <a:lumMod val="75000"/>
                  </a:schemeClr>
                </a:solidFill>
              </a:rPr>
              <a:t>Side sequence </a:t>
            </a:r>
            <a:r>
              <a:rPr lang="en-US" sz="2400" b="1" dirty="0"/>
              <a:t>:in which speaker simply switch from one topic to another unrelated one ,and then back again .</a:t>
            </a:r>
          </a:p>
          <a:p>
            <a:pPr marL="0" indent="0">
              <a:buNone/>
            </a:pPr>
            <a:r>
              <a:rPr lang="en-US" sz="2400" b="1" dirty="0"/>
              <a:t>A: I’m dying to know – where’s my watch by the way ?</a:t>
            </a:r>
          </a:p>
          <a:p>
            <a:pPr marL="0" indent="0">
              <a:buNone/>
            </a:pPr>
            <a:r>
              <a:rPr lang="en-US" sz="2400" b="1" dirty="0"/>
              <a:t>B: what?</a:t>
            </a:r>
          </a:p>
          <a:p>
            <a:pPr marL="0" indent="0">
              <a:buNone/>
            </a:pPr>
            <a:r>
              <a:rPr lang="en-US" sz="2400" b="1" dirty="0"/>
              <a:t>A:what Gillian's aerobics session are like HA </a:t>
            </a:r>
            <a:r>
              <a:rPr lang="en-US" sz="2400" b="1" dirty="0" err="1"/>
              <a:t>HA</a:t>
            </a:r>
            <a:r>
              <a:rPr lang="en-US" sz="2400" b="1" dirty="0"/>
              <a:t> </a:t>
            </a:r>
            <a:r>
              <a:rPr lang="en-US" sz="2400" b="1" dirty="0" err="1"/>
              <a:t>HA</a:t>
            </a:r>
            <a:endParaRPr lang="en-US" sz="2400" b="1" dirty="0"/>
          </a:p>
          <a:p>
            <a:pPr marL="0" indent="0">
              <a:buNone/>
            </a:pPr>
            <a:r>
              <a:rPr lang="en-US" sz="2400" b="1" dirty="0"/>
              <a:t>B:what sessions? It's here</a:t>
            </a:r>
          </a:p>
          <a:p>
            <a:pPr marL="0" indent="0">
              <a:buNone/>
            </a:pPr>
            <a:r>
              <a:rPr lang="en-US" sz="2400" b="1" dirty="0"/>
              <a:t>A:Gillan does aerobics sessions every evening. LEADS them .</a:t>
            </a:r>
          </a:p>
          <a:p>
            <a:pPr marL="0" indent="0">
              <a:buNone/>
            </a:pPr>
            <a:r>
              <a:rPr lang="en-US" sz="2400" b="1" dirty="0"/>
              <a:t>Thanks. can you imagine.</a:t>
            </a:r>
          </a:p>
          <a:p>
            <a:pPr marL="0" indent="0">
              <a:buNone/>
            </a:pPr>
            <a:r>
              <a:rPr lang="en-US" sz="2400" b="1" dirty="0"/>
              <a:t>We have types of clarification :</a:t>
            </a:r>
          </a:p>
          <a:p>
            <a:r>
              <a:rPr lang="en-US" sz="2400" b="1" dirty="0">
                <a:solidFill>
                  <a:schemeClr val="accent6">
                    <a:lumMod val="75000"/>
                  </a:schemeClr>
                </a:solidFill>
              </a:rPr>
              <a:t>Repair</a:t>
            </a:r>
            <a:r>
              <a:rPr lang="en-US" sz="2400" b="1" dirty="0"/>
              <a:t>: a phenomenon in which participants correct either their own words or those of another participant, edging towards a situation in which maximum communication is achieved.</a:t>
            </a:r>
          </a:p>
          <a:p>
            <a:endParaRPr lang="en-US" dirty="0"/>
          </a:p>
        </p:txBody>
      </p:sp>
    </p:spTree>
    <p:extLst>
      <p:ext uri="{BB962C8B-B14F-4D97-AF65-F5344CB8AC3E}">
        <p14:creationId xmlns:p14="http://schemas.microsoft.com/office/powerpoint/2010/main" val="33468843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15635"/>
            <a:ext cx="11277600" cy="5971309"/>
          </a:xfrm>
        </p:spPr>
        <p:txBody>
          <a:bodyPr>
            <a:normAutofit/>
          </a:bodyPr>
          <a:lstStyle/>
          <a:p>
            <a:r>
              <a:rPr lang="en-US" sz="2800" b="1" dirty="0">
                <a:solidFill>
                  <a:schemeClr val="accent6">
                    <a:lumMod val="75000"/>
                  </a:schemeClr>
                </a:solidFill>
              </a:rPr>
              <a:t>Mutual formulation</a:t>
            </a:r>
            <a:r>
              <a:rPr lang="en-US" sz="2800" b="1" dirty="0"/>
              <a:t>: this kind of the right amount of information for communication to take place is very common in conversation, particularly where times or places or objects need to be specified.</a:t>
            </a:r>
          </a:p>
          <a:p>
            <a:endParaRPr lang="en-US" sz="2800" b="1" dirty="0"/>
          </a:p>
          <a:p>
            <a:r>
              <a:rPr lang="en-US" sz="2800" b="1" dirty="0">
                <a:solidFill>
                  <a:schemeClr val="accent6">
                    <a:lumMod val="75000"/>
                  </a:schemeClr>
                </a:solidFill>
              </a:rPr>
              <a:t>Gist or upshot </a:t>
            </a:r>
            <a:r>
              <a:rPr lang="en-US" sz="2800" b="1" dirty="0"/>
              <a:t>:when the speaker goes back over, or summarizes the literal meaning of what has been said . What is the speaker is trying to do with his words ,ex: I’ll just go over the main points again.</a:t>
            </a:r>
          </a:p>
          <a:p>
            <a:endParaRPr lang="en-US" sz="2800" b="1" dirty="0"/>
          </a:p>
          <a:p>
            <a:r>
              <a:rPr lang="en-US" sz="2800" b="1" dirty="0">
                <a:solidFill>
                  <a:schemeClr val="accent6">
                    <a:lumMod val="75000"/>
                  </a:schemeClr>
                </a:solidFill>
              </a:rPr>
              <a:t>Pre-sequence</a:t>
            </a:r>
            <a:r>
              <a:rPr lang="en-US" sz="2800" b="1" dirty="0"/>
              <a:t>: participants in a conversation draw attention to the kind of turn they are going to take next . Like the markers teachers use to signal transitions in lessons ‘Right’ or ‘OK ‘ to get started . Examples like pre- request , pre- invitation .</a:t>
            </a:r>
          </a:p>
          <a:p>
            <a:endParaRPr lang="en-US" dirty="0"/>
          </a:p>
        </p:txBody>
      </p:sp>
    </p:spTree>
    <p:extLst>
      <p:ext uri="{BB962C8B-B14F-4D97-AF65-F5344CB8AC3E}">
        <p14:creationId xmlns:p14="http://schemas.microsoft.com/office/powerpoint/2010/main" val="13287541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3345" y="471055"/>
            <a:ext cx="11277600" cy="5929745"/>
          </a:xfrm>
        </p:spPr>
        <p:txBody>
          <a:bodyPr>
            <a:normAutofit/>
          </a:bodyPr>
          <a:lstStyle/>
          <a:p>
            <a:pPr marL="0" indent="0">
              <a:buNone/>
            </a:pPr>
            <a:r>
              <a:rPr lang="en-US" sz="2400" b="1" dirty="0"/>
              <a:t>These devices are used for obtaining the right to a longer turn like a story  </a:t>
            </a:r>
          </a:p>
          <a:p>
            <a:pPr marL="0" indent="0">
              <a:buNone/>
            </a:pPr>
            <a:r>
              <a:rPr lang="en-US" sz="2400" b="1" dirty="0"/>
              <a:t>E.g. the clichéd opening of jokes : ‘Have you heard about the ..”</a:t>
            </a:r>
          </a:p>
          <a:p>
            <a:pPr marL="0" indent="0">
              <a:buNone/>
            </a:pPr>
            <a:r>
              <a:rPr lang="en-US" sz="2400" b="1" dirty="0"/>
              <a:t>Or personal anecdotes : ‘Listen ! Do you know what happened to us last night ?</a:t>
            </a:r>
          </a:p>
          <a:p>
            <a:pPr marL="0" indent="0">
              <a:buNone/>
            </a:pPr>
            <a:endParaRPr lang="en-US" sz="2400" b="1" dirty="0"/>
          </a:p>
          <a:p>
            <a:pPr marL="0" indent="0">
              <a:buNone/>
            </a:pPr>
            <a:r>
              <a:rPr lang="en-US" sz="2400" b="1" dirty="0"/>
              <a:t>If a right to a longer turn is obtained its ending must also signaling so that the other participants know it is finished and a contribution from them will not be an interruption, like pauses ,particular kinds of laughter and filler words like ‘anyway”’ so …’ these bring us to another turn .</a:t>
            </a:r>
          </a:p>
          <a:p>
            <a:pPr marL="0" indent="0">
              <a:buNone/>
            </a:pPr>
            <a:endParaRPr lang="en-US" sz="2400" b="1" dirty="0"/>
          </a:p>
          <a:p>
            <a:pPr marL="0" indent="0">
              <a:buNone/>
            </a:pPr>
            <a:r>
              <a:rPr lang="en-US" sz="2400" b="1" dirty="0"/>
              <a:t>We have also a special mechanism of closing a conversation ,In British and North American English this consist of pre-sequence impending closure followed by farewells , sometimes it would be construed as rudeness .</a:t>
            </a:r>
          </a:p>
          <a:p>
            <a:endParaRPr lang="en-US" dirty="0"/>
          </a:p>
        </p:txBody>
      </p:sp>
    </p:spTree>
    <p:extLst>
      <p:ext uri="{BB962C8B-B14F-4D97-AF65-F5344CB8AC3E}">
        <p14:creationId xmlns:p14="http://schemas.microsoft.com/office/powerpoint/2010/main" val="18703661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415636"/>
            <a:ext cx="11291455" cy="6026728"/>
          </a:xfrm>
        </p:spPr>
        <p:txBody>
          <a:bodyPr>
            <a:normAutofit fontScale="92500" lnSpcReduction="10000"/>
          </a:bodyPr>
          <a:lstStyle/>
          <a:p>
            <a:pPr marL="0" indent="0">
              <a:buNone/>
            </a:pPr>
            <a:r>
              <a:rPr lang="en-US" sz="3900" b="1" u="sng" dirty="0"/>
              <a:t>Discourse as a process :</a:t>
            </a:r>
          </a:p>
          <a:p>
            <a:pPr marL="0" indent="0">
              <a:buNone/>
            </a:pPr>
            <a:r>
              <a:rPr lang="en-US" sz="2800" dirty="0"/>
              <a:t>Ethnomethodology depicts conversation as discourse constructed and negotiated bet the participants, following pre-established patterns, and marking the direction they are taking in particular ways: with pauses, laughter, intonations, filler words, and established formulae.</a:t>
            </a:r>
          </a:p>
          <a:p>
            <a:pPr marL="0" indent="0">
              <a:buNone/>
            </a:pPr>
            <a:endParaRPr lang="en-US" sz="2800" dirty="0"/>
          </a:p>
          <a:p>
            <a:pPr marL="0" indent="0">
              <a:buNone/>
            </a:pPr>
            <a:r>
              <a:rPr lang="en-US" sz="2800" dirty="0"/>
              <a:t>Culture specific rules and procedures of turn-taking provide ample breeding ground for misunderstanding. Entering and leaving conversation, bidding for a longer turn, refusing without appearing rude, changing the topic, are all notoriously difficult for foreign learners: tasks for which the language classroom, where turns are patiently organized and controlled by the teacher, has hardly prepared them. Indeed the teacher who constantly interrupts the students´ discourse to correct every grammatical mistake not only violates usual turn-taking procedures but may also hinder the students´ acquisition of them.</a:t>
            </a:r>
          </a:p>
        </p:txBody>
      </p:sp>
    </p:spTree>
    <p:extLst>
      <p:ext uri="{BB962C8B-B14F-4D97-AF65-F5344CB8AC3E}">
        <p14:creationId xmlns:p14="http://schemas.microsoft.com/office/powerpoint/2010/main" val="4899935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927" y="387928"/>
            <a:ext cx="11402291" cy="1011382"/>
          </a:xfrm>
        </p:spPr>
        <p:txBody>
          <a:bodyPr/>
          <a:lstStyle/>
          <a:p>
            <a:r>
              <a:rPr lang="en-US" b="1" dirty="0"/>
              <a:t>To sum up</a:t>
            </a:r>
          </a:p>
        </p:txBody>
      </p:sp>
      <p:sp>
        <p:nvSpPr>
          <p:cNvPr id="3" name="Content Placeholder 2"/>
          <p:cNvSpPr>
            <a:spLocks noGrp="1"/>
          </p:cNvSpPr>
          <p:nvPr>
            <p:ph idx="1"/>
          </p:nvPr>
        </p:nvSpPr>
        <p:spPr>
          <a:xfrm>
            <a:off x="387927" y="1399310"/>
            <a:ext cx="11305309" cy="4959926"/>
          </a:xfrm>
        </p:spPr>
        <p:txBody>
          <a:bodyPr>
            <a:normAutofit/>
          </a:bodyPr>
          <a:lstStyle/>
          <a:p>
            <a:pPr marL="0" indent="0">
              <a:buNone/>
            </a:pPr>
            <a:r>
              <a:rPr lang="en-US" sz="3200" dirty="0"/>
              <a:t>The two approaches to discourse which have been considered may seem irreconcilable and applicable to very different kinds of interaction. The Birmingham school has dealt only with formal discourse, and with large structures which become evident after the event; the ethnomethodologies have eschewed these large structures and concerned themselves with local transitions and only with casual conversation.</a:t>
            </a:r>
          </a:p>
        </p:txBody>
      </p:sp>
    </p:spTree>
    <p:extLst>
      <p:ext uri="{BB962C8B-B14F-4D97-AF65-F5344CB8AC3E}">
        <p14:creationId xmlns:p14="http://schemas.microsoft.com/office/powerpoint/2010/main" val="32547601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8933" y="2551509"/>
            <a:ext cx="9070848" cy="2587752"/>
          </a:xfrm>
        </p:spPr>
        <p:txBody>
          <a:bodyPr/>
          <a:lstStyle/>
          <a:p>
            <a:r>
              <a:rPr lang="en-US" sz="16600" b="1" cap="none" dirty="0">
                <a:latin typeface="Edwardian Script ITC" panose="030303020407070D0804" pitchFamily="66" charset="0"/>
              </a:rPr>
              <a:t>Thank You</a:t>
            </a:r>
          </a:p>
        </p:txBody>
      </p:sp>
    </p:spTree>
    <p:extLst>
      <p:ext uri="{BB962C8B-B14F-4D97-AF65-F5344CB8AC3E}">
        <p14:creationId xmlns:p14="http://schemas.microsoft.com/office/powerpoint/2010/main" val="3192714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999" y="415635"/>
            <a:ext cx="11457709" cy="2563091"/>
          </a:xfrm>
        </p:spPr>
        <p:txBody>
          <a:bodyPr>
            <a:normAutofit/>
          </a:bodyPr>
          <a:lstStyle/>
          <a:p>
            <a:pPr marL="182880" lvl="0" indent="-182880">
              <a:lnSpc>
                <a:spcPct val="100000"/>
              </a:lnSpc>
              <a:spcBef>
                <a:spcPts val="900"/>
              </a:spcBef>
            </a:pPr>
            <a:r>
              <a:rPr lang="en-US" sz="3200" dirty="0">
                <a:solidFill>
                  <a:srgbClr val="000000"/>
                </a:solidFill>
                <a:latin typeface="Times New Roman" panose="02020603050405020304" pitchFamily="18" charset="0"/>
              </a:rPr>
              <a:t>  </a:t>
            </a:r>
            <a:r>
              <a:rPr lang="en-US" sz="2400" dirty="0">
                <a:solidFill>
                  <a:srgbClr val="000000"/>
                </a:solidFill>
                <a:latin typeface="Times New Roman" panose="02020603050405020304" pitchFamily="18" charset="0"/>
              </a:rPr>
              <a:t>In this figure, we can see Pragmatics as a means of relating stretches of language to the physical, social, and psychological world in which they take place.</a:t>
            </a:r>
            <a:br>
              <a:rPr lang="en-US" sz="2400" dirty="0">
                <a:solidFill>
                  <a:srgbClr val="000000"/>
                </a:solidFill>
                <a:latin typeface="Times New Roman" panose="02020603050405020304" pitchFamily="18" charset="0"/>
              </a:rPr>
            </a:br>
            <a:r>
              <a:rPr lang="en-US" sz="2400" dirty="0">
                <a:solidFill>
                  <a:srgbClr val="000000"/>
                </a:solidFill>
                <a:latin typeface="Times New Roman" panose="02020603050405020304" pitchFamily="18" charset="0"/>
              </a:rPr>
              <a:t/>
            </a:r>
            <a:br>
              <a:rPr lang="en-US" sz="2400" dirty="0">
                <a:solidFill>
                  <a:srgbClr val="000000"/>
                </a:solidFill>
                <a:latin typeface="Times New Roman" panose="02020603050405020304" pitchFamily="18" charset="0"/>
              </a:rPr>
            </a:br>
            <a:r>
              <a:rPr lang="en-US" sz="2400" dirty="0">
                <a:solidFill>
                  <a:srgbClr val="000000"/>
                </a:solidFill>
                <a:latin typeface="Times New Roman" panose="02020603050405020304" pitchFamily="18" charset="0"/>
              </a:rPr>
              <a:t>And Discourse is seen as the totality of all these elements interacting.</a:t>
            </a:r>
            <a:br>
              <a:rPr lang="en-US" sz="2400" dirty="0">
                <a:solidFill>
                  <a:srgbClr val="000000"/>
                </a:solidFill>
                <a:latin typeface="Times New Roman" panose="02020603050405020304" pitchFamily="18" charset="0"/>
              </a:rPr>
            </a:br>
            <a:endParaRPr lang="en-US" sz="36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0327" y="2438399"/>
            <a:ext cx="11139055" cy="3879273"/>
          </a:xfrm>
        </p:spPr>
      </p:pic>
    </p:spTree>
    <p:extLst>
      <p:ext uri="{BB962C8B-B14F-4D97-AF65-F5344CB8AC3E}">
        <p14:creationId xmlns:p14="http://schemas.microsoft.com/office/powerpoint/2010/main" val="100740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3345" y="457199"/>
            <a:ext cx="11277600" cy="5957455"/>
          </a:xfrm>
        </p:spPr>
        <p:txBody>
          <a:bodyPr/>
          <a:lstStyle/>
          <a:p>
            <a:pPr marL="0" indent="0">
              <a:buNone/>
            </a:pPr>
            <a:r>
              <a:rPr lang="en-US" sz="4000" b="1" u="sng" dirty="0">
                <a:latin typeface="Times New Roman" panose="02020603050405020304" pitchFamily="18" charset="0"/>
              </a:rPr>
              <a:t>Rank structure</a:t>
            </a:r>
            <a:endParaRPr lang="en-US" sz="4000" u="sng" dirty="0">
              <a:latin typeface="Times New Roman" panose="02020603050405020304" pitchFamily="18" charset="0"/>
            </a:endParaRPr>
          </a:p>
          <a:p>
            <a:r>
              <a:rPr lang="en-US" sz="3200" dirty="0">
                <a:latin typeface="Times New Roman" panose="02020603050405020304" pitchFamily="18" charset="0"/>
              </a:rPr>
              <a:t>One way of representing the relationship of parts to a whole is as a rank structure, in which each rank is made up of one or more of the rank below.</a:t>
            </a:r>
          </a:p>
          <a:p>
            <a:r>
              <a:rPr lang="en-US" sz="3200" dirty="0">
                <a:latin typeface="Times New Roman" panose="02020603050405020304" pitchFamily="18" charset="0"/>
              </a:rPr>
              <a:t>This type of analysis is used in linguistics, to describe the grammar of sentences. These ranks of grammar are:</a:t>
            </a:r>
          </a:p>
          <a:p>
            <a:pPr marL="0" indent="0">
              <a:buNone/>
            </a:pPr>
            <a:r>
              <a:rPr lang="en-US" sz="3200" dirty="0">
                <a:latin typeface="Century Gothic" panose="020B0502020202020204" pitchFamily="34" charset="0"/>
              </a:rPr>
              <a:t>-Sentence </a:t>
            </a:r>
          </a:p>
          <a:p>
            <a:pPr marL="0" indent="0">
              <a:buNone/>
            </a:pPr>
            <a:r>
              <a:rPr lang="en-US" sz="3200" dirty="0">
                <a:latin typeface="Century Gothic" panose="020B0502020202020204" pitchFamily="34" charset="0"/>
              </a:rPr>
              <a:t>-Clause</a:t>
            </a:r>
          </a:p>
          <a:p>
            <a:pPr marL="0" indent="0">
              <a:buNone/>
            </a:pPr>
            <a:r>
              <a:rPr lang="en-US" sz="3200" dirty="0">
                <a:latin typeface="Century Gothic" panose="020B0502020202020204" pitchFamily="34" charset="0"/>
              </a:rPr>
              <a:t>-Phrase</a:t>
            </a:r>
          </a:p>
          <a:p>
            <a:pPr marL="0" indent="0">
              <a:buNone/>
            </a:pPr>
            <a:r>
              <a:rPr lang="en-US" sz="3200" dirty="0">
                <a:latin typeface="Century Gothic" panose="020B0502020202020204" pitchFamily="34" charset="0"/>
              </a:rPr>
              <a:t>-Word</a:t>
            </a:r>
            <a:endParaRPr lang="en-US" sz="2800" dirty="0"/>
          </a:p>
        </p:txBody>
      </p:sp>
    </p:spTree>
    <p:extLst>
      <p:ext uri="{BB962C8B-B14F-4D97-AF65-F5344CB8AC3E}">
        <p14:creationId xmlns:p14="http://schemas.microsoft.com/office/powerpoint/2010/main" val="2269671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055" y="540328"/>
            <a:ext cx="11208327" cy="1460012"/>
          </a:xfrm>
        </p:spPr>
        <p:txBody>
          <a:bodyPr>
            <a:normAutofit fontScale="90000"/>
          </a:bodyPr>
          <a:lstStyle/>
          <a:p>
            <a:r>
              <a:rPr lang="en-US" sz="4000" dirty="0">
                <a:latin typeface="Times New Roman" panose="02020603050405020304" pitchFamily="18" charset="0"/>
                <a:cs typeface="Times New Roman" panose="02020603050405020304" pitchFamily="18" charset="0"/>
              </a:rPr>
              <a:t>So the structure of a particular sentence can be represented as in this figure (or tree diagram):</a:t>
            </a:r>
            <a:r>
              <a:rPr lang="ar-IQ" dirty="0">
                <a:latin typeface="Times New Roman" panose="02020603050405020304" pitchFamily="18" charset="0"/>
                <a:cs typeface="Times New Roman" panose="02020603050405020304" pitchFamily="18" charset="0"/>
              </a:rPr>
              <a:t/>
            </a:r>
            <a:br>
              <a:rPr lang="ar-IQ" dirty="0">
                <a:latin typeface="Times New Roman" panose="02020603050405020304" pitchFamily="18" charset="0"/>
                <a:cs typeface="Times New Roman" panose="02020603050405020304" pitchFamily="18" charset="0"/>
              </a:rPr>
            </a:b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1055" y="1676400"/>
            <a:ext cx="11208327" cy="4696691"/>
          </a:xfrm>
        </p:spPr>
      </p:pic>
    </p:spTree>
    <p:extLst>
      <p:ext uri="{BB962C8B-B14F-4D97-AF65-F5344CB8AC3E}">
        <p14:creationId xmlns:p14="http://schemas.microsoft.com/office/powerpoint/2010/main" val="3117242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9491" y="429491"/>
            <a:ext cx="11333018" cy="5971309"/>
          </a:xfrm>
        </p:spPr>
        <p:txBody>
          <a:bodyPr>
            <a:normAutofit/>
          </a:bodyPr>
          <a:lstStyle/>
          <a:p>
            <a:pPr algn="just"/>
            <a:r>
              <a:rPr lang="en-US" sz="3200" dirty="0">
                <a:solidFill>
                  <a:srgbClr val="000000"/>
                </a:solidFill>
                <a:latin typeface="Times New Roman" panose="02020603050405020304" pitchFamily="18" charset="0"/>
              </a:rPr>
              <a:t>As each element may consist of one or more of the elements of the line below, it is possible for a sentence to consist of a single clause which consists of a single phrase which consists of a single word 'Go!', for example, is at once a sentence, a clause, a phrase, and a word.</a:t>
            </a:r>
          </a:p>
          <a:p>
            <a:pPr marL="0" indent="0" algn="just">
              <a:buNone/>
            </a:pPr>
            <a:endParaRPr lang="en-US" sz="3200" dirty="0">
              <a:solidFill>
                <a:srgbClr val="000000"/>
              </a:solidFill>
              <a:latin typeface="Times New Roman" panose="02020603050405020304" pitchFamily="18" charset="0"/>
            </a:endParaRPr>
          </a:p>
          <a:p>
            <a:pPr algn="just"/>
            <a:r>
              <a:rPr lang="en-US" sz="3200" dirty="0">
                <a:solidFill>
                  <a:srgbClr val="000000"/>
                </a:solidFill>
                <a:latin typeface="Times New Roman" panose="02020603050405020304" pitchFamily="18" charset="0"/>
              </a:rPr>
              <a:t>The idea of rank structure and its representation in tree diagrams can be borrowed from grammar and applied to discourse. If we regard a three-volume series of books as a complete discourse, for example, we can render its structure as in the following figure: </a:t>
            </a:r>
            <a:endParaRPr lang="en-US" sz="3200" dirty="0"/>
          </a:p>
        </p:txBody>
      </p:sp>
    </p:spTree>
    <p:extLst>
      <p:ext uri="{BB962C8B-B14F-4D97-AF65-F5344CB8AC3E}">
        <p14:creationId xmlns:p14="http://schemas.microsoft.com/office/powerpoint/2010/main" val="3076165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86907" y="472354"/>
            <a:ext cx="10473820" cy="5815459"/>
          </a:xfrm>
        </p:spPr>
      </p:pic>
    </p:spTree>
    <p:extLst>
      <p:ext uri="{BB962C8B-B14F-4D97-AF65-F5344CB8AC3E}">
        <p14:creationId xmlns:p14="http://schemas.microsoft.com/office/powerpoint/2010/main" val="2824708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484909"/>
            <a:ext cx="11263745" cy="5888182"/>
          </a:xfrm>
        </p:spPr>
        <p:txBody>
          <a:bodyPr>
            <a:normAutofit fontScale="85000" lnSpcReduction="10000"/>
          </a:bodyPr>
          <a:lstStyle/>
          <a:p>
            <a:pPr marL="0" indent="0">
              <a:buNone/>
            </a:pPr>
            <a:r>
              <a:rPr lang="en-US" sz="3500" b="1" dirty="0"/>
              <a:t>The Birmingham School of Discourse Analysis</a:t>
            </a:r>
          </a:p>
          <a:p>
            <a:pPr algn="just"/>
            <a:r>
              <a:rPr lang="en-US" sz="3100" dirty="0"/>
              <a:t>A pioneering and influential study in this field was carried out at the University of Birmingham by Sinclair and Coulthard(1975). To teachers, it is of particular interest not only because it provides a model which might be applied with modifications to discourse in general, but also because the </a:t>
            </a:r>
            <a:r>
              <a:rPr lang="en-US" sz="3100" dirty="0">
                <a:solidFill>
                  <a:srgbClr val="FF0000"/>
                </a:solidFill>
              </a:rPr>
              <a:t>discourse type it chose to analyze was school lessons.</a:t>
            </a:r>
          </a:p>
          <a:p>
            <a:pPr algn="just"/>
            <a:r>
              <a:rPr lang="en-US" sz="3100" dirty="0"/>
              <a:t>Sinclair and Coulthard recorded a number of British primary school lessons. On the basis of these data, they proposed a rank structure for these lessons as follows:</a:t>
            </a:r>
          </a:p>
          <a:p>
            <a:pPr marL="0" indent="0" algn="just">
              <a:buNone/>
            </a:pPr>
            <a:r>
              <a:rPr lang="en-US" sz="3100" dirty="0"/>
              <a:t>-Lesson</a:t>
            </a:r>
          </a:p>
          <a:p>
            <a:pPr marL="0" indent="0" algn="just">
              <a:buNone/>
            </a:pPr>
            <a:r>
              <a:rPr lang="en-US" sz="3100" dirty="0"/>
              <a:t>-Transaction</a:t>
            </a:r>
          </a:p>
          <a:p>
            <a:pPr marL="0" indent="0" algn="just">
              <a:buNone/>
            </a:pPr>
            <a:r>
              <a:rPr lang="en-US" sz="3100" dirty="0"/>
              <a:t>-Exchange</a:t>
            </a:r>
          </a:p>
          <a:p>
            <a:pPr marL="0" indent="0" algn="just">
              <a:buNone/>
            </a:pPr>
            <a:r>
              <a:rPr lang="en-US" sz="3100" dirty="0"/>
              <a:t>-Move</a:t>
            </a:r>
          </a:p>
          <a:p>
            <a:pPr marL="0" indent="0" algn="just">
              <a:buNone/>
            </a:pPr>
            <a:r>
              <a:rPr lang="en-US" sz="3100" dirty="0"/>
              <a:t>-Act</a:t>
            </a:r>
          </a:p>
        </p:txBody>
      </p:sp>
    </p:spTree>
    <p:extLst>
      <p:ext uri="{BB962C8B-B14F-4D97-AF65-F5344CB8AC3E}">
        <p14:creationId xmlns:p14="http://schemas.microsoft.com/office/powerpoint/2010/main" val="1373039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484909"/>
            <a:ext cx="11263745" cy="5888182"/>
          </a:xfrm>
        </p:spPr>
        <p:txBody>
          <a:bodyPr>
            <a:normAutofit lnSpcReduction="10000"/>
          </a:bodyPr>
          <a:lstStyle/>
          <a:p>
            <a:r>
              <a:rPr lang="en-US" sz="3200" dirty="0"/>
              <a:t>From their data, Sinclair and Coulthard identified a finite number used by the teachers and pupils and gave each one a code. They then drew up rules, based on the data, showing how these acts are combined together to form moves and how moves combine to form various kinds of exchange--rather as grammarians formulate rules describing how words combine into phrases, or phrases into clauses. One kind of exchange, which they called a teaching exchange, for example, consisted of between one and three moves:</a:t>
            </a:r>
          </a:p>
          <a:p>
            <a:pPr marL="0" indent="0">
              <a:buNone/>
            </a:pPr>
            <a:r>
              <a:rPr lang="en-US" sz="3200" dirty="0"/>
              <a:t>Opening     (Answering)     (Follow-up)</a:t>
            </a:r>
          </a:p>
          <a:p>
            <a:pPr marL="0" indent="0">
              <a:buNone/>
            </a:pPr>
            <a:r>
              <a:rPr lang="en-US" sz="3200" dirty="0"/>
              <a:t>(An element within brackets here is optional.) Going down to the next layer, each of these moves consists of specified acts as in the next figure:</a:t>
            </a:r>
          </a:p>
        </p:txBody>
      </p:sp>
    </p:spTree>
    <p:extLst>
      <p:ext uri="{BB962C8B-B14F-4D97-AF65-F5344CB8AC3E}">
        <p14:creationId xmlns:p14="http://schemas.microsoft.com/office/powerpoint/2010/main" val="22258186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Savon</Template>
  <TotalTime>375</TotalTime>
  <Words>2705</Words>
  <Application>Microsoft Office PowerPoint</Application>
  <PresentationFormat>Custom</PresentationFormat>
  <Paragraphs>129</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Savon</vt:lpstr>
      <vt:lpstr>  Two Views of Discourse Structure:  As Product &amp; as Process</vt:lpstr>
      <vt:lpstr>PowerPoint Presentation</vt:lpstr>
      <vt:lpstr>  In this figure, we can see Pragmatics as a means of relating stretches of language to the physical, social, and psychological world in which they take place.  And Discourse is seen as the totality of all these elements interacting. </vt:lpstr>
      <vt:lpstr>PowerPoint Presentation</vt:lpstr>
      <vt:lpstr>So the structure of a particular sentence can be represented as in this figure (or tree diagram):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Conversation as a Discourse Type </vt:lpstr>
      <vt:lpstr>Conversation analysis </vt:lpstr>
      <vt:lpstr>Turn-taking </vt:lpstr>
      <vt:lpstr>PowerPoint Presentation</vt:lpstr>
      <vt:lpstr>Turn Types </vt:lpstr>
      <vt:lpstr>PowerPoint Presentation</vt:lpstr>
      <vt:lpstr>PowerPoint Presentation</vt:lpstr>
      <vt:lpstr>PowerPoint Presentation</vt:lpstr>
      <vt:lpstr>PowerPoint Presentation</vt:lpstr>
      <vt:lpstr>PowerPoint Presentation</vt:lpstr>
      <vt:lpstr>To sum up</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 Views of Discourse Structure: As Product And As Process</dc:title>
  <dc:creator>Mohammed Tahsin</dc:creator>
  <cp:lastModifiedBy>samsung</cp:lastModifiedBy>
  <cp:revision>27</cp:revision>
  <dcterms:created xsi:type="dcterms:W3CDTF">2019-02-26T16:54:13Z</dcterms:created>
  <dcterms:modified xsi:type="dcterms:W3CDTF">2020-03-15T12:25:31Z</dcterms:modified>
</cp:coreProperties>
</file>