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58" d="100"/>
          <a:sy n="58" d="100"/>
        </p:scale>
        <p:origin x="-1326"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310BFD-2DE2-4AE7-A112-CF9AE848946D}"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43AA1-BB6E-4F78-94C4-BBF288934AEE}" type="slidenum">
              <a:rPr lang="en-US" smtClean="0"/>
              <a:t>‹#›</a:t>
            </a:fld>
            <a:endParaRPr lang="en-US"/>
          </a:p>
        </p:txBody>
      </p:sp>
    </p:spTree>
    <p:extLst>
      <p:ext uri="{BB962C8B-B14F-4D97-AF65-F5344CB8AC3E}">
        <p14:creationId xmlns:p14="http://schemas.microsoft.com/office/powerpoint/2010/main" val="3763804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10BFD-2DE2-4AE7-A112-CF9AE848946D}"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43AA1-BB6E-4F78-94C4-BBF288934AEE}" type="slidenum">
              <a:rPr lang="en-US" smtClean="0"/>
              <a:t>‹#›</a:t>
            </a:fld>
            <a:endParaRPr lang="en-US"/>
          </a:p>
        </p:txBody>
      </p:sp>
    </p:spTree>
    <p:extLst>
      <p:ext uri="{BB962C8B-B14F-4D97-AF65-F5344CB8AC3E}">
        <p14:creationId xmlns:p14="http://schemas.microsoft.com/office/powerpoint/2010/main" val="2242634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10BFD-2DE2-4AE7-A112-CF9AE848946D}"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43AA1-BB6E-4F78-94C4-BBF288934AEE}" type="slidenum">
              <a:rPr lang="en-US" smtClean="0"/>
              <a:t>‹#›</a:t>
            </a:fld>
            <a:endParaRPr lang="en-US"/>
          </a:p>
        </p:txBody>
      </p:sp>
    </p:spTree>
    <p:extLst>
      <p:ext uri="{BB962C8B-B14F-4D97-AF65-F5344CB8AC3E}">
        <p14:creationId xmlns:p14="http://schemas.microsoft.com/office/powerpoint/2010/main" val="255658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10BFD-2DE2-4AE7-A112-CF9AE848946D}"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43AA1-BB6E-4F78-94C4-BBF288934AEE}" type="slidenum">
              <a:rPr lang="en-US" smtClean="0"/>
              <a:t>‹#›</a:t>
            </a:fld>
            <a:endParaRPr lang="en-US"/>
          </a:p>
        </p:txBody>
      </p:sp>
    </p:spTree>
    <p:extLst>
      <p:ext uri="{BB962C8B-B14F-4D97-AF65-F5344CB8AC3E}">
        <p14:creationId xmlns:p14="http://schemas.microsoft.com/office/powerpoint/2010/main" val="136290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310BFD-2DE2-4AE7-A112-CF9AE848946D}"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43AA1-BB6E-4F78-94C4-BBF288934AEE}" type="slidenum">
              <a:rPr lang="en-US" smtClean="0"/>
              <a:t>‹#›</a:t>
            </a:fld>
            <a:endParaRPr lang="en-US"/>
          </a:p>
        </p:txBody>
      </p:sp>
    </p:spTree>
    <p:extLst>
      <p:ext uri="{BB962C8B-B14F-4D97-AF65-F5344CB8AC3E}">
        <p14:creationId xmlns:p14="http://schemas.microsoft.com/office/powerpoint/2010/main" val="2114696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310BFD-2DE2-4AE7-A112-CF9AE848946D}"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43AA1-BB6E-4F78-94C4-BBF288934AEE}" type="slidenum">
              <a:rPr lang="en-US" smtClean="0"/>
              <a:t>‹#›</a:t>
            </a:fld>
            <a:endParaRPr lang="en-US"/>
          </a:p>
        </p:txBody>
      </p:sp>
    </p:spTree>
    <p:extLst>
      <p:ext uri="{BB962C8B-B14F-4D97-AF65-F5344CB8AC3E}">
        <p14:creationId xmlns:p14="http://schemas.microsoft.com/office/powerpoint/2010/main" val="111389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310BFD-2DE2-4AE7-A112-CF9AE848946D}"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143AA1-BB6E-4F78-94C4-BBF288934AEE}" type="slidenum">
              <a:rPr lang="en-US" smtClean="0"/>
              <a:t>‹#›</a:t>
            </a:fld>
            <a:endParaRPr lang="en-US"/>
          </a:p>
        </p:txBody>
      </p:sp>
    </p:spTree>
    <p:extLst>
      <p:ext uri="{BB962C8B-B14F-4D97-AF65-F5344CB8AC3E}">
        <p14:creationId xmlns:p14="http://schemas.microsoft.com/office/powerpoint/2010/main" val="274797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310BFD-2DE2-4AE7-A112-CF9AE848946D}" type="datetimeFigureOut">
              <a:rPr lang="en-US" smtClean="0"/>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143AA1-BB6E-4F78-94C4-BBF288934AEE}" type="slidenum">
              <a:rPr lang="en-US" smtClean="0"/>
              <a:t>‹#›</a:t>
            </a:fld>
            <a:endParaRPr lang="en-US"/>
          </a:p>
        </p:txBody>
      </p:sp>
    </p:spTree>
    <p:extLst>
      <p:ext uri="{BB962C8B-B14F-4D97-AF65-F5344CB8AC3E}">
        <p14:creationId xmlns:p14="http://schemas.microsoft.com/office/powerpoint/2010/main" val="3202212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10BFD-2DE2-4AE7-A112-CF9AE848946D}" type="datetimeFigureOut">
              <a:rPr lang="en-US" smtClean="0"/>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143AA1-BB6E-4F78-94C4-BBF288934AEE}" type="slidenum">
              <a:rPr lang="en-US" smtClean="0"/>
              <a:t>‹#›</a:t>
            </a:fld>
            <a:endParaRPr lang="en-US"/>
          </a:p>
        </p:txBody>
      </p:sp>
    </p:spTree>
    <p:extLst>
      <p:ext uri="{BB962C8B-B14F-4D97-AF65-F5344CB8AC3E}">
        <p14:creationId xmlns:p14="http://schemas.microsoft.com/office/powerpoint/2010/main" val="1184566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10BFD-2DE2-4AE7-A112-CF9AE848946D}"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43AA1-BB6E-4F78-94C4-BBF288934AEE}" type="slidenum">
              <a:rPr lang="en-US" smtClean="0"/>
              <a:t>‹#›</a:t>
            </a:fld>
            <a:endParaRPr lang="en-US"/>
          </a:p>
        </p:txBody>
      </p:sp>
    </p:spTree>
    <p:extLst>
      <p:ext uri="{BB962C8B-B14F-4D97-AF65-F5344CB8AC3E}">
        <p14:creationId xmlns:p14="http://schemas.microsoft.com/office/powerpoint/2010/main" val="66389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10BFD-2DE2-4AE7-A112-CF9AE848946D}"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43AA1-BB6E-4F78-94C4-BBF288934AEE}" type="slidenum">
              <a:rPr lang="en-US" smtClean="0"/>
              <a:t>‹#›</a:t>
            </a:fld>
            <a:endParaRPr lang="en-US"/>
          </a:p>
        </p:txBody>
      </p:sp>
    </p:spTree>
    <p:extLst>
      <p:ext uri="{BB962C8B-B14F-4D97-AF65-F5344CB8AC3E}">
        <p14:creationId xmlns:p14="http://schemas.microsoft.com/office/powerpoint/2010/main" val="674486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10BFD-2DE2-4AE7-A112-CF9AE848946D}" type="datetimeFigureOut">
              <a:rPr lang="en-US" smtClean="0"/>
              <a:t>4/17/2020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43AA1-BB6E-4F78-94C4-BBF288934AEE}" type="slidenum">
              <a:rPr lang="en-US" smtClean="0"/>
              <a:t>‹#›</a:t>
            </a:fld>
            <a:endParaRPr lang="en-US"/>
          </a:p>
        </p:txBody>
      </p:sp>
    </p:spTree>
    <p:extLst>
      <p:ext uri="{BB962C8B-B14F-4D97-AF65-F5344CB8AC3E}">
        <p14:creationId xmlns:p14="http://schemas.microsoft.com/office/powerpoint/2010/main" val="3833423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8001000" cy="3295651"/>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ar-IQ" sz="5400" b="1" dirty="0" smtClean="0"/>
              <a:t>مفهوم الاخراج الصحفي وتطوره</a:t>
            </a:r>
            <a:br>
              <a:rPr lang="ar-IQ" sz="5400" b="1" dirty="0" smtClean="0"/>
            </a:br>
            <a:r>
              <a:rPr lang="ar-IQ" sz="5400" b="1" dirty="0" smtClean="0"/>
              <a:t>المحاضرة الأولى</a:t>
            </a:r>
            <a:endParaRPr lang="en-US" sz="5400" b="1" dirty="0"/>
          </a:p>
        </p:txBody>
      </p:sp>
      <p:sp>
        <p:nvSpPr>
          <p:cNvPr id="3" name="Subtitle 2"/>
          <p:cNvSpPr>
            <a:spLocks noGrp="1"/>
          </p:cNvSpPr>
          <p:nvPr>
            <p:ph type="subTitle" idx="1"/>
          </p:nvPr>
        </p:nvSpPr>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ar-IQ" sz="5400" b="1" dirty="0" smtClean="0">
                <a:solidFill>
                  <a:schemeClr val="bg1"/>
                </a:solidFill>
              </a:rPr>
              <a:t>مدرس المادة: الدكتور غزوان جبار محمد</a:t>
            </a:r>
            <a:endParaRPr lang="en-US" sz="5400" b="1" dirty="0">
              <a:solidFill>
                <a:schemeClr val="bg1"/>
              </a:solidFill>
            </a:endParaRPr>
          </a:p>
        </p:txBody>
      </p:sp>
    </p:spTree>
    <p:extLst>
      <p:ext uri="{BB962C8B-B14F-4D97-AF65-F5344CB8AC3E}">
        <p14:creationId xmlns:p14="http://schemas.microsoft.com/office/powerpoint/2010/main" val="2423211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305800" cy="80803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r-IQ" b="1" dirty="0"/>
              <a:t>مفهوم الإخراج الصحفي </a:t>
            </a:r>
            <a:endParaRPr lang="en-US" dirty="0"/>
          </a:p>
        </p:txBody>
      </p:sp>
      <p:sp>
        <p:nvSpPr>
          <p:cNvPr id="3" name="Content Placeholder 2"/>
          <p:cNvSpPr>
            <a:spLocks noGrp="1"/>
          </p:cNvSpPr>
          <p:nvPr>
            <p:ph idx="1"/>
          </p:nvPr>
        </p:nvSpPr>
        <p:spPr>
          <a:xfrm>
            <a:off x="609600" y="1447800"/>
            <a:ext cx="8153400" cy="4495800"/>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just" rtl="1"/>
            <a:r>
              <a:rPr lang="ar-IQ" sz="4000" b="1" dirty="0"/>
              <a:t>الإخراج الصحفي: </a:t>
            </a:r>
            <a:r>
              <a:rPr lang="ar-IQ" sz="4000" dirty="0"/>
              <a:t>هو فن عرض المادة التحريرية المكتوبة عرضا يحقق الجمال والمتعة والوظيفة في آن واحد، لأنه يعمل على توصيل المادة إلى القارئ بطريقه سهله ميسورة وبصورة جميلة شيقة تعمل على جذبه لهذه المادة، وعلى ذلك يمكن القول أن تيسير عملية القراءة وتحقيق الانسياب البصري على سطح الصحيفة المكتوبة، هما جوهر عملية الإخراج الصحفي.</a:t>
            </a:r>
            <a:endParaRPr lang="en-US" sz="4000" dirty="0"/>
          </a:p>
          <a:p>
            <a:pPr algn="just" rtl="1"/>
            <a:endParaRPr lang="ar-IQ" sz="3600" dirty="0" smtClean="0"/>
          </a:p>
          <a:p>
            <a:pPr marL="0" indent="0" algn="just" rtl="1">
              <a:buNone/>
            </a:pPr>
            <a:endParaRPr lang="en-US" sz="3600" dirty="0"/>
          </a:p>
        </p:txBody>
      </p:sp>
    </p:spTree>
    <p:extLst>
      <p:ext uri="{BB962C8B-B14F-4D97-AF65-F5344CB8AC3E}">
        <p14:creationId xmlns:p14="http://schemas.microsoft.com/office/powerpoint/2010/main" val="2757439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8077200" cy="5181600"/>
          </a:xfrm>
        </p:spPr>
        <p:style>
          <a:lnRef idx="1">
            <a:schemeClr val="accent4"/>
          </a:lnRef>
          <a:fillRef idx="2">
            <a:schemeClr val="accent4"/>
          </a:fillRef>
          <a:effectRef idx="1">
            <a:schemeClr val="accent4"/>
          </a:effectRef>
          <a:fontRef idx="minor">
            <a:schemeClr val="dk1"/>
          </a:fontRef>
        </p:style>
        <p:txBody>
          <a:bodyPr>
            <a:noAutofit/>
          </a:bodyPr>
          <a:lstStyle/>
          <a:p>
            <a:pPr algn="just" rtl="1"/>
            <a:r>
              <a:rPr lang="ar-IQ" dirty="0"/>
              <a:t>ويمكن القول أيضا أن </a:t>
            </a:r>
            <a:r>
              <a:rPr lang="ar-IQ" b="1" dirty="0"/>
              <a:t>الإخراج الصحفي:</a:t>
            </a:r>
            <a:r>
              <a:rPr lang="ar-IQ" dirty="0"/>
              <a:t> هو عملية بناء وعرض، والبناء يتم بصورة جيده إذا توفرت المواد الخام.</a:t>
            </a:r>
            <a:endParaRPr lang="en-US" dirty="0"/>
          </a:p>
          <a:p>
            <a:pPr algn="just" rtl="1"/>
            <a:r>
              <a:rPr lang="ar-IQ" b="1" dirty="0"/>
              <a:t>الإخراج الصحفي:</a:t>
            </a:r>
            <a:r>
              <a:rPr lang="ar-IQ" dirty="0"/>
              <a:t> هي المهمة التي يضطلع بها المخرج الصحفي، الذي </a:t>
            </a:r>
            <a:r>
              <a:rPr lang="ar-IQ" dirty="0" smtClean="0"/>
              <a:t>تقع على </a:t>
            </a:r>
            <a:r>
              <a:rPr lang="ar-IQ" dirty="0"/>
              <a:t>عاتقه مسؤولية تحديد كافة الملامح الخاصة بالشكل الذي تُقدم المادة الصحفية من خلاله إلى القراء، </a:t>
            </a:r>
            <a:r>
              <a:rPr lang="ar-IQ" b="1" dirty="0"/>
              <a:t>فالإخراج الصحفي</a:t>
            </a:r>
            <a:r>
              <a:rPr lang="ar-IQ" dirty="0"/>
              <a:t>: هو أحدى أهم  خطوات الصحيفة أو المطبوع، وهو الخطوة المتصلة بالمظهر الخارجي للصحيفة وشكلها الفني، أي تلك الجوانب المرتبطة </a:t>
            </a:r>
            <a:r>
              <a:rPr lang="ar-IQ" dirty="0" smtClean="0"/>
              <a:t>بالمضمون</a:t>
            </a:r>
            <a:r>
              <a:rPr lang="ar-IQ" dirty="0"/>
              <a:t>، المؤثرة فيه والمعبرة عنه.</a:t>
            </a:r>
            <a:endParaRPr lang="en-US" dirty="0"/>
          </a:p>
          <a:p>
            <a:pPr algn="just"/>
            <a:endParaRPr lang="en-US" dirty="0"/>
          </a:p>
        </p:txBody>
      </p:sp>
    </p:spTree>
    <p:extLst>
      <p:ext uri="{BB962C8B-B14F-4D97-AF65-F5344CB8AC3E}">
        <p14:creationId xmlns:p14="http://schemas.microsoft.com/office/powerpoint/2010/main" val="1482704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1"/>
            <a:ext cx="8001000" cy="5257800"/>
          </a:xfrm>
        </p:spPr>
        <p:style>
          <a:lnRef idx="1">
            <a:schemeClr val="dk1"/>
          </a:lnRef>
          <a:fillRef idx="2">
            <a:schemeClr val="dk1"/>
          </a:fillRef>
          <a:effectRef idx="1">
            <a:schemeClr val="dk1"/>
          </a:effectRef>
          <a:fontRef idx="minor">
            <a:schemeClr val="dk1"/>
          </a:fontRef>
        </p:style>
        <p:txBody>
          <a:bodyPr>
            <a:normAutofit lnSpcReduction="10000"/>
          </a:bodyPr>
          <a:lstStyle/>
          <a:p>
            <a:pPr algn="just" rtl="1"/>
            <a:r>
              <a:rPr lang="ar-IQ" sz="4000" dirty="0"/>
              <a:t>ويُعد </a:t>
            </a:r>
            <a:r>
              <a:rPr lang="ar-IQ" sz="4000" b="1" dirty="0"/>
              <a:t>الإخراج الصحفي:</a:t>
            </a:r>
            <a:r>
              <a:rPr lang="ar-IQ" sz="4000" dirty="0"/>
              <a:t> أحد الفنون التطبيقية الحديثة ذات </a:t>
            </a:r>
            <a:r>
              <a:rPr lang="ar-IQ" sz="4000" dirty="0" smtClean="0"/>
              <a:t>الارتباط </a:t>
            </a:r>
            <a:r>
              <a:rPr lang="ar-IQ" sz="4000" dirty="0"/>
              <a:t>الوثيق بالتعبير الصحفي- الاتصال الجماهيري، ويقوم على تقييم الأخبار وبيان أهميتها النسبية، فهو فن عملي بالدرجة الأولى، وليس فناً جمالياً كالنحت والتصوير والموسيقى، </a:t>
            </a:r>
            <a:r>
              <a:rPr lang="ar-IQ" sz="4000" dirty="0" smtClean="0"/>
              <a:t>وهو </a:t>
            </a:r>
            <a:r>
              <a:rPr lang="ar-IQ" sz="4000" dirty="0"/>
              <a:t>ليس زينة أو زخرفاً، وانما هو تعبير واتصال، والصحافة هي وسيلة لنشر الأخبار </a:t>
            </a:r>
            <a:r>
              <a:rPr lang="ar-IQ" sz="4000" dirty="0" smtClean="0"/>
              <a:t>والمعلومات </a:t>
            </a:r>
            <a:r>
              <a:rPr lang="ar-IQ" sz="4000" dirty="0"/>
              <a:t>والأفكار، إذ يصبح شكل النشر متفاعلاً مع الموضوعات الصحفية.</a:t>
            </a:r>
            <a:endParaRPr lang="en-US" sz="4000" dirty="0"/>
          </a:p>
          <a:p>
            <a:pPr algn="just" rtl="1"/>
            <a:endParaRPr lang="en-US" sz="4000" dirty="0"/>
          </a:p>
        </p:txBody>
      </p:sp>
    </p:spTree>
    <p:extLst>
      <p:ext uri="{BB962C8B-B14F-4D97-AF65-F5344CB8AC3E}">
        <p14:creationId xmlns:p14="http://schemas.microsoft.com/office/powerpoint/2010/main" val="4061759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ar-IQ" sz="5400" b="1" dirty="0" smtClean="0"/>
              <a:t>وظيفة المخرج</a:t>
            </a:r>
            <a:endParaRPr lang="en-US" sz="5400" b="1" dirty="0"/>
          </a:p>
        </p:txBody>
      </p:sp>
      <p:sp>
        <p:nvSpPr>
          <p:cNvPr id="3" name="Content Placeholder 2"/>
          <p:cNvSpPr>
            <a:spLocks noGrp="1"/>
          </p:cNvSpPr>
          <p:nvPr>
            <p:ph idx="1"/>
          </p:nvPr>
        </p:nvSpPr>
        <p:spPr>
          <a:xfrm>
            <a:off x="457200" y="1371600"/>
            <a:ext cx="8229600" cy="4495801"/>
          </a:xfrm>
        </p:spPr>
        <p:style>
          <a:lnRef idx="1">
            <a:schemeClr val="accent4"/>
          </a:lnRef>
          <a:fillRef idx="2">
            <a:schemeClr val="accent4"/>
          </a:fillRef>
          <a:effectRef idx="1">
            <a:schemeClr val="accent4"/>
          </a:effectRef>
          <a:fontRef idx="minor">
            <a:schemeClr val="dk1"/>
          </a:fontRef>
        </p:style>
        <p:txBody>
          <a:bodyPr>
            <a:noAutofit/>
          </a:bodyPr>
          <a:lstStyle/>
          <a:p>
            <a:pPr algn="just" rtl="1"/>
            <a:r>
              <a:rPr lang="ar-IQ" sz="2800" dirty="0" smtClean="0"/>
              <a:t>وظيفة </a:t>
            </a:r>
            <a:r>
              <a:rPr lang="ar-IQ" sz="2800" dirty="0"/>
              <a:t>المخرج لا تقتصر على فن الصحافة فحسب، فالفنون الاتصالية ذات العلاقة بالمتلقي، لها مخرجاً مسؤولاً عن الشكل النهائي الذي </a:t>
            </a:r>
            <a:r>
              <a:rPr lang="ar-IQ" sz="2800" dirty="0" smtClean="0"/>
              <a:t>يُقدم عملاً  شبيهاً بأي </a:t>
            </a:r>
            <a:r>
              <a:rPr lang="ar-IQ" sz="2800" dirty="0"/>
              <a:t>عمل فني.</a:t>
            </a:r>
            <a:endParaRPr lang="en-US" sz="2800" dirty="0"/>
          </a:p>
          <a:p>
            <a:pPr algn="just" rtl="1"/>
            <a:r>
              <a:rPr lang="ar-IQ" sz="2800" dirty="0"/>
              <a:t>فهناك المخرج السينمائي، والمسرحي، والإذاعي، وكل منهم مسؤول عن الشكل النهائي للفيلم أو المسرحية أو البرنامج، إذ يحول النص المكتوب مُسبقاً إلى شكل فني مسموع أو مرئي، مُستعيناً كل منهم بأدوات فنية معينة، وربما يختلف كل فن عن الآخر.</a:t>
            </a:r>
            <a:endParaRPr lang="en-US" sz="2800" dirty="0"/>
          </a:p>
          <a:p>
            <a:pPr algn="just" rtl="1"/>
            <a:r>
              <a:rPr lang="ar-IQ" sz="2800" dirty="0"/>
              <a:t>وتُشَبَه عملية إخراج الصحف بالهندسة المعمارية من خلال توظيف العناصر التيبوغرافية لبناء الصفحة وترتيب الصفحات بشكل متسلسل، مثلما يُنشئ المهندس المعماري بناية مكونة من عدة طوابق.</a:t>
            </a:r>
            <a:endParaRPr lang="en-US" sz="2800" dirty="0"/>
          </a:p>
          <a:p>
            <a:pPr algn="just"/>
            <a:endParaRPr lang="en-US" sz="2800" dirty="0"/>
          </a:p>
        </p:txBody>
      </p:sp>
    </p:spTree>
    <p:extLst>
      <p:ext uri="{BB962C8B-B14F-4D97-AF65-F5344CB8AC3E}">
        <p14:creationId xmlns:p14="http://schemas.microsoft.com/office/powerpoint/2010/main" val="1805066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599"/>
            <a:ext cx="8153400" cy="5105401"/>
          </a:xfrm>
        </p:spPr>
        <p:style>
          <a:lnRef idx="1">
            <a:schemeClr val="dk1"/>
          </a:lnRef>
          <a:fillRef idx="2">
            <a:schemeClr val="dk1"/>
          </a:fillRef>
          <a:effectRef idx="1">
            <a:schemeClr val="dk1"/>
          </a:effectRef>
          <a:fontRef idx="minor">
            <a:schemeClr val="dk1"/>
          </a:fontRef>
        </p:style>
        <p:txBody>
          <a:bodyPr>
            <a:noAutofit/>
          </a:bodyPr>
          <a:lstStyle/>
          <a:p>
            <a:pPr algn="just" rtl="1"/>
            <a:r>
              <a:rPr lang="ar-IQ" sz="3600" dirty="0"/>
              <a:t>تكمن أهمية </a:t>
            </a:r>
            <a:r>
              <a:rPr lang="ar-IQ" sz="3600" b="1" dirty="0"/>
              <a:t>الإخراج الصحفي</a:t>
            </a:r>
            <a:r>
              <a:rPr lang="ar-IQ" sz="3600" dirty="0"/>
              <a:t> في جذب انتباه القارئ إلى المحتوى، خاصة أن القارئ يتعامل مع الصحف بشكل انتقائي، والانتقائية ذات شقين: الأول: متعلق بوسائل الإعلام عامة، والثاني: متعلق بالصحيفة نفسها كوسيلة إعلام</a:t>
            </a:r>
            <a:r>
              <a:rPr lang="en-US" sz="3600" dirty="0"/>
              <a:t>. </a:t>
            </a:r>
          </a:p>
          <a:p>
            <a:pPr algn="just" rtl="1"/>
            <a:r>
              <a:rPr lang="ar-IQ" sz="3600" dirty="0"/>
              <a:t>أسهمت وسائل التكنولوجيا الحديثة، مثل : الحاسبات الرقمية، والأقمار الصناعية، وطابعات الليزر، وأجهزة المسح الضوئي في تطور عملية الإخراج</a:t>
            </a:r>
            <a:r>
              <a:rPr lang="en-US" sz="3600" dirty="0"/>
              <a:t>.</a:t>
            </a:r>
          </a:p>
          <a:p>
            <a:pPr algn="just"/>
            <a:endParaRPr lang="en-US" sz="3600" dirty="0"/>
          </a:p>
        </p:txBody>
      </p:sp>
    </p:spTree>
    <p:extLst>
      <p:ext uri="{BB962C8B-B14F-4D97-AF65-F5344CB8AC3E}">
        <p14:creationId xmlns:p14="http://schemas.microsoft.com/office/powerpoint/2010/main" val="1576399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05800" cy="80803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ar-IQ" b="1" dirty="0" smtClean="0"/>
              <a:t>أسباب تقدم فن الإخراج الصحفي</a:t>
            </a:r>
            <a:r>
              <a:rPr lang="ar-IQ" dirty="0" smtClean="0"/>
              <a:t> : </a:t>
            </a:r>
            <a:endParaRPr lang="en-US" dirty="0"/>
          </a:p>
        </p:txBody>
      </p:sp>
      <p:sp>
        <p:nvSpPr>
          <p:cNvPr id="3" name="Content Placeholder 2"/>
          <p:cNvSpPr>
            <a:spLocks noGrp="1"/>
          </p:cNvSpPr>
          <p:nvPr>
            <p:ph idx="1"/>
          </p:nvPr>
        </p:nvSpPr>
        <p:spPr>
          <a:xfrm>
            <a:off x="457200" y="1600201"/>
            <a:ext cx="8229600" cy="41148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lvl="0" algn="just" rtl="1"/>
            <a:r>
              <a:rPr lang="ar-IQ" dirty="0" smtClean="0"/>
              <a:t>ظهور </a:t>
            </a:r>
            <a:r>
              <a:rPr lang="ar-IQ" dirty="0"/>
              <a:t>التنافس بين الصحف </a:t>
            </a:r>
            <a:r>
              <a:rPr lang="ar-IQ" dirty="0" smtClean="0"/>
              <a:t>الشعبية، </a:t>
            </a:r>
            <a:r>
              <a:rPr lang="ar-IQ" dirty="0"/>
              <a:t>ما أدى إلى استخدام العناوين المنتشرة والصور لجذب الجمهور إليها. </a:t>
            </a:r>
            <a:endParaRPr lang="en-US" dirty="0"/>
          </a:p>
          <a:p>
            <a:pPr lvl="0" algn="just" rtl="1"/>
            <a:r>
              <a:rPr lang="ar-IQ" dirty="0"/>
              <a:t>تحول الصحف إلى وسيلة شعبية تخاطب العديد من الناس بعد الثورة الصناعية، وانتشار الديمقراطية والتعليم، وكانت الصحافة في بدايتها تخاطب فئة ضيقة تقتصر على أصحاب المصالح من </a:t>
            </a:r>
            <a:r>
              <a:rPr lang="ar-IQ" dirty="0" smtClean="0"/>
              <a:t>التجار مثلاً.</a:t>
            </a:r>
            <a:endParaRPr lang="en-US" dirty="0" smtClean="0"/>
          </a:p>
          <a:p>
            <a:pPr lvl="0" algn="just" rtl="1"/>
            <a:r>
              <a:rPr lang="ar-IQ" dirty="0" smtClean="0"/>
              <a:t>اتساع إمكانيات الصحف نتيجة ارتفاع مدخولاتها وازدياد أهميتها كوسيط إعلاني بين المنتج والمستهلك.</a:t>
            </a:r>
            <a:endParaRPr lang="en-US" dirty="0" smtClean="0"/>
          </a:p>
          <a:p>
            <a:pPr algn="just"/>
            <a:endParaRPr lang="en-US" dirty="0"/>
          </a:p>
        </p:txBody>
      </p:sp>
    </p:spTree>
    <p:extLst>
      <p:ext uri="{BB962C8B-B14F-4D97-AF65-F5344CB8AC3E}">
        <p14:creationId xmlns:p14="http://schemas.microsoft.com/office/powerpoint/2010/main" val="567181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153400" cy="5181600"/>
          </a:xfrm>
        </p:spPr>
        <p:style>
          <a:lnRef idx="1">
            <a:schemeClr val="accent2"/>
          </a:lnRef>
          <a:fillRef idx="2">
            <a:schemeClr val="accent2"/>
          </a:fillRef>
          <a:effectRef idx="1">
            <a:schemeClr val="accent2"/>
          </a:effectRef>
          <a:fontRef idx="minor">
            <a:schemeClr val="dk1"/>
          </a:fontRef>
        </p:style>
        <p:txBody>
          <a:bodyPr>
            <a:noAutofit/>
          </a:bodyPr>
          <a:lstStyle/>
          <a:p>
            <a:pPr lvl="0" algn="just" rtl="1"/>
            <a:r>
              <a:rPr lang="ar-IQ" dirty="0"/>
              <a:t>التقدم الكبير في صناعة آلات الطباعة، وحروفها، والورق وما يتصل بها وانخفاض أثمان الورق، وقلة تكاليف الطباعة. </a:t>
            </a:r>
            <a:endParaRPr lang="en-US" dirty="0"/>
          </a:p>
          <a:p>
            <a:pPr lvl="0" algn="just" rtl="1"/>
            <a:r>
              <a:rPr lang="ar-IQ" dirty="0"/>
              <a:t>اتساع صفحات الصحف والمواضيع التي تناقشها</a:t>
            </a:r>
            <a:r>
              <a:rPr lang="en-US" dirty="0"/>
              <a:t>.</a:t>
            </a:r>
          </a:p>
          <a:p>
            <a:pPr lvl="0" algn="just" rtl="1"/>
            <a:r>
              <a:rPr lang="ar-IQ" dirty="0"/>
              <a:t>التنافس بين الصحف، وظهور الصفحات المتخصصة، والصحف المتخصصة. </a:t>
            </a:r>
            <a:endParaRPr lang="en-US" dirty="0"/>
          </a:p>
          <a:p>
            <a:pPr lvl="0" algn="just" rtl="1"/>
            <a:r>
              <a:rPr lang="ar-IQ" dirty="0"/>
              <a:t>تقدم وسائل النقل والمواصلات في الوقت الذي ازداد فيه ضيق وقت القارئ ومشاغله، الأمر الذي أدى </a:t>
            </a:r>
            <a:r>
              <a:rPr lang="ar-IQ" dirty="0" smtClean="0"/>
              <a:t>إى اهتمام </a:t>
            </a:r>
            <a:r>
              <a:rPr lang="ar-IQ" dirty="0"/>
              <a:t>الصحف بعرض المواد بشكل جذاب يلفت نظر القارئ دون تضييع وقته</a:t>
            </a:r>
            <a:r>
              <a:rPr lang="ar-IQ" dirty="0" smtClean="0"/>
              <a:t>.</a:t>
            </a:r>
            <a:endParaRPr lang="en-US" dirty="0"/>
          </a:p>
        </p:txBody>
      </p:sp>
    </p:spTree>
    <p:extLst>
      <p:ext uri="{BB962C8B-B14F-4D97-AF65-F5344CB8AC3E}">
        <p14:creationId xmlns:p14="http://schemas.microsoft.com/office/powerpoint/2010/main" val="1574993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527</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مفهوم الاخراج الصحفي وتطوره المحاضرة الأولى</vt:lpstr>
      <vt:lpstr>مفهوم الإخراج الصحفي </vt:lpstr>
      <vt:lpstr>PowerPoint Presentation</vt:lpstr>
      <vt:lpstr>PowerPoint Presentation</vt:lpstr>
      <vt:lpstr>وظيفة المخرج</vt:lpstr>
      <vt:lpstr>PowerPoint Presentation</vt:lpstr>
      <vt:lpstr>أسباب تقدم فن الإخراج الصحفي :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الاخراج الصحفي وتطوره المحاضرة الأولى</dc:title>
  <dc:creator>Birdoz</dc:creator>
  <cp:lastModifiedBy>Birdoz</cp:lastModifiedBy>
  <cp:revision>8</cp:revision>
  <dcterms:created xsi:type="dcterms:W3CDTF">2020-03-12T14:04:28Z</dcterms:created>
  <dcterms:modified xsi:type="dcterms:W3CDTF">2020-04-16T21:22:47Z</dcterms:modified>
</cp:coreProperties>
</file>