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sldIdLst>
    <p:sldId id="256" r:id="rId2"/>
    <p:sldId id="267" r:id="rId3"/>
    <p:sldId id="265" r:id="rId4"/>
    <p:sldId id="257" r:id="rId5"/>
    <p:sldId id="262" r:id="rId6"/>
    <p:sldId id="259" r:id="rId7"/>
    <p:sldId id="260" r:id="rId8"/>
    <p:sldId id="263" r:id="rId9"/>
    <p:sldId id="258" r:id="rId10"/>
    <p:sldId id="266" r:id="rId11"/>
    <p:sldId id="264" r:id="rId12"/>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67036489-B92B-464E-8410-5E045257FDAF}" type="datetimeFigureOut">
              <a:rPr lang="ar-IQ" smtClean="0"/>
              <a:t>22/09/1441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22/09/1441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95" name="Title 94"/>
          <p:cNvSpPr>
            <a:spLocks noGrp="1"/>
          </p:cNvSpPr>
          <p:nvPr>
            <p:ph type="title"/>
          </p:nvPr>
        </p:nvSpPr>
        <p:spPr>
          <a:xfrm>
            <a:off x="457200" y="4463568"/>
            <a:ext cx="8305800" cy="1143000"/>
          </a:xfrm>
        </p:spPr>
        <p:txBody>
          <a:bodyPr/>
          <a:lstStyle/>
          <a:p>
            <a:r>
              <a:rPr lang="ar-SA" smtClean="0"/>
              <a:t>انقر لتحرير نمط العنوان الرئيسي</a:t>
            </a:r>
            <a:endParaRPr lang="en-US"/>
          </a:p>
        </p:txBody>
      </p:sp>
      <p:sp>
        <p:nvSpPr>
          <p:cNvPr id="2" name="Date Placeholder 1"/>
          <p:cNvSpPr>
            <a:spLocks noGrp="1"/>
          </p:cNvSpPr>
          <p:nvPr>
            <p:ph type="dt" sz="half" idx="10"/>
          </p:nvPr>
        </p:nvSpPr>
        <p:spPr/>
        <p:txBody>
          <a:bodyPr/>
          <a:lstStyle/>
          <a:p>
            <a:fld id="{67036489-B92B-464E-8410-5E045257FDAF}" type="datetimeFigureOut">
              <a:rPr lang="ar-IQ" smtClean="0"/>
              <a:t>22/09/1441</a:t>
            </a:fld>
            <a:endParaRPr lang="ar-IQ"/>
          </a:p>
        </p:txBody>
      </p:sp>
      <p:sp>
        <p:nvSpPr>
          <p:cNvPr id="91" name="Footer Placeholder 90"/>
          <p:cNvSpPr>
            <a:spLocks noGrp="1"/>
          </p:cNvSpPr>
          <p:nvPr>
            <p:ph type="ftr" sz="quarter" idx="11"/>
          </p:nvPr>
        </p:nvSpPr>
        <p:spPr/>
        <p:txBody>
          <a:bodyPr/>
          <a:lstStyle/>
          <a:p>
            <a:endParaRPr lang="ar-IQ"/>
          </a:p>
        </p:txBody>
      </p:sp>
      <p:sp>
        <p:nvSpPr>
          <p:cNvPr id="92" name="Slide Number Placeholder 91"/>
          <p:cNvSpPr>
            <a:spLocks noGrp="1"/>
          </p:cNvSpPr>
          <p:nvPr>
            <p:ph type="sldNum" sz="quarter" idx="12"/>
          </p:nvPr>
        </p:nvSpPr>
        <p:spPr/>
        <p:txBody>
          <a:bodyPr/>
          <a:lstStyle/>
          <a:p>
            <a:fld id="{84105650-8E00-41A3-8D28-5AD202587E9B}"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4"/>
          <p:cNvSpPr>
            <a:spLocks noGrp="1"/>
          </p:cNvSpPr>
          <p:nvPr>
            <p:ph type="dt" sz="half" idx="10"/>
          </p:nvPr>
        </p:nvSpPr>
        <p:spPr/>
        <p:txBody>
          <a:bodyPr/>
          <a:lstStyle/>
          <a:p>
            <a:fld id="{67036489-B92B-464E-8410-5E045257FDAF}" type="datetimeFigureOut">
              <a:rPr lang="ar-IQ" smtClean="0"/>
              <a:t>22/09/1441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67036489-B92B-464E-8410-5E045257FDAF}" type="datetimeFigureOut">
              <a:rPr lang="ar-IQ" smtClean="0"/>
              <a:t>22/09/1441</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67036489-B92B-464E-8410-5E045257FDAF}" type="datetimeFigureOut">
              <a:rPr lang="ar-IQ" smtClean="0"/>
              <a:t>22/09/1441</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36489-B92B-464E-8410-5E045257FDAF}" type="datetimeFigureOut">
              <a:rPr lang="ar-IQ" smtClean="0"/>
              <a:t>22/09/1441</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67036489-B92B-464E-8410-5E045257FDAF}" type="datetimeFigureOut">
              <a:rPr lang="ar-IQ" smtClean="0"/>
              <a:t>22/09/1441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5" name="Date Placeholder 4"/>
          <p:cNvSpPr>
            <a:spLocks noGrp="1"/>
          </p:cNvSpPr>
          <p:nvPr>
            <p:ph type="dt" sz="half" idx="10"/>
          </p:nvPr>
        </p:nvSpPr>
        <p:spPr/>
        <p:txBody>
          <a:bodyPr/>
          <a:lstStyle/>
          <a:p>
            <a:fld id="{67036489-B92B-464E-8410-5E045257FDAF}" type="datetimeFigureOut">
              <a:rPr lang="ar-IQ" smtClean="0"/>
              <a:t>22/09/1441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22/09/1441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22/09/1441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67036489-B92B-464E-8410-5E045257FDAF}" type="datetimeFigureOut">
              <a:rPr lang="ar-IQ" smtClean="0"/>
              <a:t>22/09/1441</a:t>
            </a:fld>
            <a:endParaRPr lang="ar-IQ"/>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ar-IQ"/>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84105650-8E00-41A3-8D28-5AD202587E9B}" type="slidenum">
              <a:rPr lang="ar-IQ" smtClean="0"/>
              <a:t>‹#›</a:t>
            </a:fld>
            <a:endParaRPr lang="ar-IQ"/>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1"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r" defTabSz="914400" rtl="1"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r" defTabSz="914400" rtl="1"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r" defTabSz="914400" rtl="1"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r" defTabSz="914400" rtl="1"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r" defTabSz="914400" rtl="1"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228600" y="1916832"/>
            <a:ext cx="4419600" cy="1813921"/>
          </a:xfrm>
        </p:spPr>
        <p:txBody>
          <a:bodyPr>
            <a:noAutofit/>
          </a:bodyPr>
          <a:lstStyle/>
          <a:p>
            <a:pPr algn="ctr"/>
            <a:r>
              <a:rPr lang="ar-IQ" sz="2800" dirty="0" smtClean="0">
                <a:solidFill>
                  <a:schemeClr val="bg1"/>
                </a:solidFill>
              </a:rPr>
              <a:t>ا</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الجامعة المستنصرية / كلية الآداب </a:t>
            </a:r>
            <a:br>
              <a:rPr lang="ar-IQ" sz="2800" dirty="0" smtClean="0">
                <a:solidFill>
                  <a:schemeClr val="bg1"/>
                </a:solidFill>
              </a:rPr>
            </a:br>
            <a:r>
              <a:rPr lang="ar-IQ" sz="2800" dirty="0" smtClean="0">
                <a:solidFill>
                  <a:schemeClr val="bg1"/>
                </a:solidFill>
              </a:rPr>
              <a:t>قسم اللغة العربية </a:t>
            </a:r>
            <a:br>
              <a:rPr lang="ar-IQ" sz="2800" dirty="0" smtClean="0">
                <a:solidFill>
                  <a:schemeClr val="bg1"/>
                </a:solidFill>
              </a:rPr>
            </a:br>
            <a:r>
              <a:rPr lang="ar-IQ" sz="2800" dirty="0" smtClean="0">
                <a:solidFill>
                  <a:schemeClr val="bg1"/>
                </a:solidFill>
              </a:rPr>
              <a:t>محاضرات في المذاهب الادبية</a:t>
            </a:r>
            <a:br>
              <a:rPr lang="ar-IQ" sz="2800" dirty="0" smtClean="0">
                <a:solidFill>
                  <a:schemeClr val="bg1"/>
                </a:solidFill>
              </a:rPr>
            </a:br>
            <a:endParaRPr lang="ar-IQ" sz="2800" dirty="0">
              <a:solidFill>
                <a:schemeClr val="bg1"/>
              </a:solidFill>
            </a:endParaRPr>
          </a:p>
        </p:txBody>
      </p:sp>
      <p:sp>
        <p:nvSpPr>
          <p:cNvPr id="3" name="عنوان فرعي 2"/>
          <p:cNvSpPr>
            <a:spLocks noGrp="1"/>
          </p:cNvSpPr>
          <p:nvPr>
            <p:ph type="subTitle" idx="1"/>
          </p:nvPr>
        </p:nvSpPr>
        <p:spPr>
          <a:xfrm>
            <a:off x="611561" y="5301208"/>
            <a:ext cx="3816423" cy="1224136"/>
          </a:xfrm>
        </p:spPr>
        <p:style>
          <a:lnRef idx="3">
            <a:schemeClr val="lt1"/>
          </a:lnRef>
          <a:fillRef idx="1">
            <a:schemeClr val="accent1"/>
          </a:fillRef>
          <a:effectRef idx="1">
            <a:schemeClr val="accent1"/>
          </a:effectRef>
          <a:fontRef idx="minor">
            <a:schemeClr val="lt1"/>
          </a:fontRef>
        </p:style>
        <p:txBody>
          <a:bodyPr>
            <a:noAutofit/>
          </a:bodyPr>
          <a:lstStyle/>
          <a:p>
            <a:pPr indent="457200" algn="ctr">
              <a:lnSpc>
                <a:spcPct val="115000"/>
              </a:lnSpc>
            </a:pPr>
            <a:r>
              <a:rPr lang="ar-IQ" sz="2400" b="1" dirty="0" smtClean="0">
                <a:solidFill>
                  <a:schemeClr val="bg1"/>
                </a:solidFill>
                <a:effectLst/>
                <a:latin typeface="Calibri"/>
                <a:ea typeface="Calibri"/>
                <a:cs typeface="Arial"/>
              </a:rPr>
              <a:t>الواقعية الاشتراكية </a:t>
            </a:r>
          </a:p>
          <a:p>
            <a:pPr indent="457200" algn="ctr">
              <a:lnSpc>
                <a:spcPct val="115000"/>
              </a:lnSpc>
            </a:pPr>
            <a:r>
              <a:rPr lang="ar-IQ" sz="2400" b="1" dirty="0" err="1" smtClean="0">
                <a:solidFill>
                  <a:schemeClr val="bg1"/>
                </a:solidFill>
                <a:latin typeface="Calibri"/>
                <a:ea typeface="Calibri"/>
                <a:cs typeface="Arial"/>
              </a:rPr>
              <a:t>أ.د</a:t>
            </a:r>
            <a:r>
              <a:rPr lang="ar-IQ" sz="2400" b="1" dirty="0" smtClean="0">
                <a:solidFill>
                  <a:schemeClr val="bg1"/>
                </a:solidFill>
                <a:latin typeface="Calibri"/>
                <a:ea typeface="Calibri"/>
                <a:cs typeface="Arial"/>
              </a:rPr>
              <a:t>. إسراء حسين جابر</a:t>
            </a:r>
            <a:endParaRPr lang="en-US" sz="2400" b="1" dirty="0">
              <a:solidFill>
                <a:schemeClr val="bg1"/>
              </a:solidFill>
              <a:effectLst/>
              <a:latin typeface="Calibri"/>
              <a:ea typeface="Calibri"/>
              <a:cs typeface="Arial"/>
            </a:endParaRPr>
          </a:p>
        </p:txBody>
      </p:sp>
      <p:pic>
        <p:nvPicPr>
          <p:cNvPr id="1026" name="Picture 2" descr="F:\محاضرات\16-L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0"/>
            <a:ext cx="413995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300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dirty="0" smtClean="0">
                <a:solidFill>
                  <a:schemeClr val="bg1"/>
                </a:solidFill>
              </a:rPr>
              <a:t>يقول ينين </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endParaRPr lang="ar-IQ" sz="3600" dirty="0" smtClean="0">
              <a:solidFill>
                <a:schemeClr val="bg1"/>
              </a:solidFill>
            </a:endParaRPr>
          </a:p>
          <a:p>
            <a:pPr marL="0" indent="0" algn="ctr">
              <a:buNone/>
            </a:pPr>
            <a:r>
              <a:rPr lang="ar-IQ" sz="3600" dirty="0" smtClean="0">
                <a:solidFill>
                  <a:schemeClr val="bg1"/>
                </a:solidFill>
              </a:rPr>
              <a:t>الاشتراكية هي مجتمع بلا طبقات ، لا يستغل انسان انسانا ولا طبقة تستغل طبقة </a:t>
            </a:r>
            <a:endParaRPr lang="ar-IQ" sz="3600" dirty="0">
              <a:solidFill>
                <a:schemeClr val="bg1"/>
              </a:solidFill>
            </a:endParaRPr>
          </a:p>
        </p:txBody>
      </p:sp>
      <p:pic>
        <p:nvPicPr>
          <p:cNvPr id="1026" name="Picture 2" descr="F:\محاضرات\download (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814" y="3573016"/>
            <a:ext cx="4968552"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245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dirty="0" smtClean="0">
                <a:solidFill>
                  <a:schemeClr val="bg1"/>
                </a:solidFill>
              </a:rPr>
              <a:t>محاور المحاضرة</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r>
              <a:rPr lang="ar-IQ" sz="3600" b="1" dirty="0">
                <a:solidFill>
                  <a:schemeClr val="bg1"/>
                </a:solidFill>
              </a:rPr>
              <a:t>1</a:t>
            </a:r>
            <a:r>
              <a:rPr lang="ar-IQ" sz="3600" b="1" dirty="0" smtClean="0">
                <a:solidFill>
                  <a:schemeClr val="bg1"/>
                </a:solidFill>
              </a:rPr>
              <a:t>-تعريف الواقعية الاشتراكية</a:t>
            </a:r>
          </a:p>
          <a:p>
            <a:pPr marL="0" indent="0" algn="ctr">
              <a:buNone/>
            </a:pPr>
            <a:r>
              <a:rPr lang="ar-IQ" sz="3600" b="1" dirty="0" smtClean="0">
                <a:solidFill>
                  <a:schemeClr val="bg1"/>
                </a:solidFill>
              </a:rPr>
              <a:t>2- هدف الواقعية الاشتراكية</a:t>
            </a:r>
          </a:p>
          <a:p>
            <a:pPr marL="0" indent="0" algn="ctr">
              <a:buNone/>
            </a:pPr>
            <a:r>
              <a:rPr lang="ar-IQ" sz="3600" b="1" dirty="0" smtClean="0">
                <a:solidFill>
                  <a:schemeClr val="bg1"/>
                </a:solidFill>
              </a:rPr>
              <a:t>3-منهج الواقعية الاشتراكية </a:t>
            </a:r>
          </a:p>
          <a:p>
            <a:pPr marL="0" indent="0" algn="ctr">
              <a:buNone/>
            </a:pPr>
            <a:r>
              <a:rPr lang="ar-IQ" sz="3600" b="1" dirty="0" smtClean="0">
                <a:solidFill>
                  <a:schemeClr val="bg1"/>
                </a:solidFill>
              </a:rPr>
              <a:t>4-الفرق بين الواقعية الاشتراكية والواقعية النقدية </a:t>
            </a:r>
          </a:p>
          <a:p>
            <a:pPr algn="ctr"/>
            <a:endParaRPr lang="ar-IQ" sz="3600" b="1" dirty="0">
              <a:solidFill>
                <a:schemeClr val="bg1"/>
              </a:solidFill>
            </a:endParaRPr>
          </a:p>
        </p:txBody>
      </p:sp>
    </p:spTree>
    <p:extLst>
      <p:ext uri="{BB962C8B-B14F-4D97-AF65-F5344CB8AC3E}">
        <p14:creationId xmlns:p14="http://schemas.microsoft.com/office/powerpoint/2010/main" val="2581031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dirty="0" smtClean="0">
                <a:solidFill>
                  <a:schemeClr val="bg1"/>
                </a:solidFill>
              </a:rPr>
              <a:t>تعريف الواقعية الاشتراكية </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Autofit/>
          </a:bodyPr>
          <a:lstStyle/>
          <a:p>
            <a:pPr indent="0" algn="justLow">
              <a:lnSpc>
                <a:spcPct val="115000"/>
              </a:lnSpc>
              <a:buNone/>
            </a:pPr>
            <a:r>
              <a:rPr lang="ar-IQ" sz="2800" b="1" dirty="0">
                <a:solidFill>
                  <a:schemeClr val="bg1"/>
                </a:solidFill>
                <a:latin typeface="Calibri"/>
                <a:ea typeface="Calibri"/>
                <a:cs typeface="Simplified Arabic"/>
              </a:rPr>
              <a:t>الواقعية الاشتراكية : هي طريقة فنية تفترض تصوير الواقع تصويرا صادقا </a:t>
            </a:r>
            <a:r>
              <a:rPr lang="ar-IQ" sz="2800" b="1" dirty="0" smtClean="0">
                <a:solidFill>
                  <a:schemeClr val="bg1"/>
                </a:solidFill>
                <a:latin typeface="Calibri"/>
                <a:ea typeface="Calibri"/>
                <a:cs typeface="Simplified Arabic"/>
              </a:rPr>
              <a:t>محددا </a:t>
            </a:r>
            <a:r>
              <a:rPr lang="ar-IQ" sz="2800" b="1" dirty="0">
                <a:solidFill>
                  <a:schemeClr val="bg1"/>
                </a:solidFill>
                <a:latin typeface="Calibri"/>
                <a:ea typeface="Calibri"/>
                <a:cs typeface="Simplified Arabic"/>
              </a:rPr>
              <a:t>تاريخيا من خلال تطوره الثوري بهدف تربية الكادحين تربية اشتراكية</a:t>
            </a:r>
            <a:r>
              <a:rPr lang="ar-IQ" sz="2800" b="1" dirty="0" smtClean="0">
                <a:solidFill>
                  <a:schemeClr val="bg1"/>
                </a:solidFill>
                <a:latin typeface="Calibri"/>
                <a:ea typeface="Calibri"/>
                <a:cs typeface="Simplified Arabic"/>
              </a:rPr>
              <a:t>.</a:t>
            </a:r>
          </a:p>
          <a:p>
            <a:pPr indent="0" algn="justLow">
              <a:lnSpc>
                <a:spcPct val="115000"/>
              </a:lnSpc>
              <a:buNone/>
            </a:pPr>
            <a:r>
              <a:rPr lang="ar-IQ" sz="2800" b="1" dirty="0" smtClean="0">
                <a:solidFill>
                  <a:schemeClr val="bg1"/>
                </a:solidFill>
                <a:latin typeface="Simplified Arabic"/>
                <a:ea typeface="Calibri"/>
              </a:rPr>
              <a:t>-ترسم </a:t>
            </a:r>
            <a:r>
              <a:rPr lang="ar-IQ" sz="2800" b="1" dirty="0">
                <a:solidFill>
                  <a:schemeClr val="bg1"/>
                </a:solidFill>
                <a:latin typeface="Simplified Arabic"/>
                <a:ea typeface="Calibri"/>
              </a:rPr>
              <a:t>في أدبها الصورة المشرقة التي ينبغي للمجتمع أن يحققها </a:t>
            </a:r>
          </a:p>
          <a:p>
            <a:pPr indent="0" algn="justLow">
              <a:lnSpc>
                <a:spcPct val="115000"/>
              </a:lnSpc>
              <a:buNone/>
            </a:pPr>
            <a:r>
              <a:rPr lang="ar-IQ" sz="2800" b="1" dirty="0" smtClean="0">
                <a:solidFill>
                  <a:schemeClr val="bg1"/>
                </a:solidFill>
                <a:latin typeface="Simplified Arabic"/>
                <a:ea typeface="Calibri"/>
              </a:rPr>
              <a:t>-تهدف الى معالجة </a:t>
            </a:r>
            <a:r>
              <a:rPr lang="ar-IQ" sz="2800" b="1" dirty="0">
                <a:solidFill>
                  <a:schemeClr val="bg1"/>
                </a:solidFill>
                <a:latin typeface="Simplified Arabic"/>
                <a:ea typeface="Calibri"/>
              </a:rPr>
              <a:t>فساد المجتمع </a:t>
            </a:r>
            <a:r>
              <a:rPr lang="ar-IQ" sz="2800" b="1" dirty="0" smtClean="0">
                <a:solidFill>
                  <a:schemeClr val="bg1"/>
                </a:solidFill>
                <a:latin typeface="Simplified Arabic"/>
                <a:ea typeface="Calibri"/>
              </a:rPr>
              <a:t>وتتصدى لكل </a:t>
            </a:r>
            <a:r>
              <a:rPr lang="ar-IQ" sz="2800" b="1" dirty="0">
                <a:solidFill>
                  <a:schemeClr val="bg1"/>
                </a:solidFill>
                <a:latin typeface="Simplified Arabic"/>
                <a:ea typeface="Calibri"/>
              </a:rPr>
              <a:t>ما فيه </a:t>
            </a:r>
            <a:r>
              <a:rPr lang="ar-IQ" sz="2800" b="1" dirty="0" smtClean="0">
                <a:solidFill>
                  <a:schemeClr val="bg1"/>
                </a:solidFill>
                <a:latin typeface="Simplified Arabic"/>
                <a:ea typeface="Calibri"/>
              </a:rPr>
              <a:t>انحراف </a:t>
            </a:r>
          </a:p>
          <a:p>
            <a:pPr indent="0" algn="justLow">
              <a:lnSpc>
                <a:spcPct val="115000"/>
              </a:lnSpc>
              <a:buNone/>
            </a:pPr>
            <a:r>
              <a:rPr lang="ar-IQ" sz="2800" b="1" dirty="0">
                <a:solidFill>
                  <a:schemeClr val="bg1"/>
                </a:solidFill>
                <a:latin typeface="Simplified Arabic"/>
                <a:ea typeface="Calibri"/>
              </a:rPr>
              <a:t>-</a:t>
            </a:r>
            <a:r>
              <a:rPr lang="ar-IQ" sz="2800" b="1" dirty="0" smtClean="0">
                <a:solidFill>
                  <a:schemeClr val="bg1"/>
                </a:solidFill>
                <a:latin typeface="Simplified Arabic"/>
                <a:ea typeface="Calibri"/>
              </a:rPr>
              <a:t>تسعى </a:t>
            </a:r>
            <a:r>
              <a:rPr lang="ar-IQ" sz="2800" b="1" dirty="0">
                <a:solidFill>
                  <a:schemeClr val="bg1"/>
                </a:solidFill>
                <a:latin typeface="Simplified Arabic"/>
                <a:ea typeface="Calibri"/>
              </a:rPr>
              <a:t>إلى تصوير الخير والأمل وتهدف إلى تحقيق العدالة لجميع طبقات المجتمع والبحث عن مصادر الحق والجمال. اي انه يسود في  أدبهم الجانب الإيجابي المتفائل على الجانب السلبي المتشائم.</a:t>
            </a:r>
            <a:endParaRPr lang="en-US" sz="2800" dirty="0">
              <a:solidFill>
                <a:schemeClr val="bg1"/>
              </a:solidFill>
              <a:effectLst/>
              <a:latin typeface="Calibri"/>
              <a:ea typeface="Calibri"/>
              <a:cs typeface="Arial"/>
            </a:endParaRPr>
          </a:p>
        </p:txBody>
      </p:sp>
    </p:spTree>
    <p:extLst>
      <p:ext uri="{BB962C8B-B14F-4D97-AF65-F5344CB8AC3E}">
        <p14:creationId xmlns:p14="http://schemas.microsoft.com/office/powerpoint/2010/main" val="4078444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endParaRPr lang="ar-IQ" dirty="0"/>
          </a:p>
        </p:txBody>
      </p:sp>
      <p:pic>
        <p:nvPicPr>
          <p:cNvPr id="1026" name="Picture 2" descr="F:\محاضرات\download (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5" y="332656"/>
            <a:ext cx="8208912"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234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a:bodyPr>
          <a:lstStyle/>
          <a:p>
            <a:pPr algn="ctr">
              <a:lnSpc>
                <a:spcPct val="115000"/>
              </a:lnSpc>
            </a:pPr>
            <a:r>
              <a:rPr lang="ar-IQ" dirty="0">
                <a:solidFill>
                  <a:schemeClr val="bg1"/>
                </a:solidFill>
                <a:latin typeface="Calibri"/>
                <a:ea typeface="Calibri"/>
                <a:cs typeface="Simplified Arabic"/>
              </a:rPr>
              <a:t>اهداف الواقعية الاشتراكية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lvl="0" indent="0" algn="justLow">
              <a:lnSpc>
                <a:spcPct val="115000"/>
              </a:lnSpc>
              <a:buNone/>
            </a:pPr>
            <a:r>
              <a:rPr lang="ar-IQ" sz="2800" b="1" dirty="0" smtClean="0">
                <a:solidFill>
                  <a:schemeClr val="bg1"/>
                </a:solidFill>
                <a:latin typeface="Calibri"/>
                <a:ea typeface="Calibri"/>
                <a:cs typeface="Simplified Arabic"/>
              </a:rPr>
              <a:t>1-تهدف </a:t>
            </a:r>
            <a:r>
              <a:rPr lang="ar-IQ" sz="2800" b="1" dirty="0">
                <a:solidFill>
                  <a:schemeClr val="bg1"/>
                </a:solidFill>
                <a:latin typeface="Calibri"/>
                <a:ea typeface="Calibri"/>
                <a:cs typeface="Simplified Arabic"/>
              </a:rPr>
              <a:t>الواقعية الاشتراكية إلى إخضاع الفن للعقيدة أو جعل الفن يمزج ما بين الغاية والوسيلة فالغاية هي الإنسان وسعادته أما الوسيلة فيجب أن تستهدف المتعة لذاتها أو الجمال لذاته.</a:t>
            </a:r>
            <a:endParaRPr lang="en-US" sz="2800" dirty="0">
              <a:solidFill>
                <a:schemeClr val="bg1"/>
              </a:solidFill>
              <a:latin typeface="Calibri"/>
              <a:ea typeface="Calibri"/>
              <a:cs typeface="Arial"/>
            </a:endParaRPr>
          </a:p>
          <a:p>
            <a:pPr marL="0" lvl="0" indent="0" algn="justLow">
              <a:lnSpc>
                <a:spcPct val="115000"/>
              </a:lnSpc>
              <a:buNone/>
            </a:pPr>
            <a:r>
              <a:rPr lang="ar-IQ" sz="2800" b="1" dirty="0" smtClean="0">
                <a:solidFill>
                  <a:schemeClr val="bg1"/>
                </a:solidFill>
                <a:latin typeface="Calibri"/>
                <a:ea typeface="Calibri"/>
                <a:cs typeface="Simplified Arabic"/>
              </a:rPr>
              <a:t>5-تسعى </a:t>
            </a:r>
            <a:r>
              <a:rPr lang="ar-IQ" sz="2800" b="1" dirty="0">
                <a:solidFill>
                  <a:schemeClr val="bg1"/>
                </a:solidFill>
                <a:latin typeface="Calibri"/>
                <a:ea typeface="Calibri"/>
                <a:cs typeface="Simplified Arabic"/>
              </a:rPr>
              <a:t>الواقعية الاشتراكية في تصويرها للواقع إلى إعادة بنائه بناء جديدا على وفق فلسفتها القائلة </a:t>
            </a:r>
            <a:r>
              <a:rPr lang="ar-IQ" sz="2800" b="1" u="sng" dirty="0">
                <a:solidFill>
                  <a:schemeClr val="bg1"/>
                </a:solidFill>
                <a:latin typeface="Calibri"/>
                <a:ea typeface="Calibri"/>
                <a:cs typeface="Simplified Arabic"/>
              </a:rPr>
              <a:t>بان التطور يمكن في صراع التناقضات الداخلية للمجتمع</a:t>
            </a:r>
            <a:r>
              <a:rPr lang="ar-IQ" sz="2800" b="1" dirty="0">
                <a:solidFill>
                  <a:schemeClr val="bg1"/>
                </a:solidFill>
                <a:latin typeface="Calibri"/>
                <a:ea typeface="Calibri"/>
                <a:cs typeface="Simplified Arabic"/>
              </a:rPr>
              <a:t>.</a:t>
            </a:r>
            <a:endParaRPr lang="en-US" sz="2800" dirty="0">
              <a:solidFill>
                <a:schemeClr val="bg1"/>
              </a:solidFill>
              <a:effectLst/>
              <a:latin typeface="Calibri"/>
              <a:ea typeface="Calibri"/>
              <a:cs typeface="Arial"/>
            </a:endParaRPr>
          </a:p>
        </p:txBody>
      </p:sp>
    </p:spTree>
    <p:extLst>
      <p:ext uri="{BB962C8B-B14F-4D97-AF65-F5344CB8AC3E}">
        <p14:creationId xmlns:p14="http://schemas.microsoft.com/office/powerpoint/2010/main" val="3778006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dirty="0" smtClean="0">
                <a:solidFill>
                  <a:schemeClr val="bg1"/>
                </a:solidFill>
              </a:rPr>
              <a:t>اهداف الواقعية الاشتراكية </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lnSpcReduction="10000"/>
          </a:bodyPr>
          <a:lstStyle/>
          <a:p>
            <a:pPr marL="0" lvl="0" indent="0" algn="justLow">
              <a:lnSpc>
                <a:spcPct val="115000"/>
              </a:lnSpc>
              <a:buNone/>
            </a:pPr>
            <a:r>
              <a:rPr lang="ar-IQ" b="1" dirty="0" smtClean="0">
                <a:solidFill>
                  <a:schemeClr val="bg1"/>
                </a:solidFill>
                <a:latin typeface="Simplified Arabic"/>
                <a:ea typeface="Calibri"/>
                <a:cs typeface="Arial"/>
              </a:rPr>
              <a:t>3-</a:t>
            </a:r>
            <a:r>
              <a:rPr lang="ar-IQ" b="1" dirty="0" smtClean="0">
                <a:solidFill>
                  <a:schemeClr val="bg1"/>
                </a:solidFill>
                <a:latin typeface="Simplified Arabic"/>
                <a:ea typeface="Calibri"/>
              </a:rPr>
              <a:t>لا </a:t>
            </a:r>
            <a:r>
              <a:rPr lang="ar-IQ" b="1" dirty="0">
                <a:solidFill>
                  <a:schemeClr val="bg1"/>
                </a:solidFill>
                <a:latin typeface="Simplified Arabic"/>
                <a:ea typeface="Calibri"/>
              </a:rPr>
              <a:t>تقتصر على شرح الحقائق الواقعية في العالم الجديد بل عليها أن تصلح الناس وتبني حياتهم على دعائم جديدة تستهدف العدل الاجتماعي وتمنح الخير والسعادة للجميع ولذلك وصف بواقعية التفاؤل.</a:t>
            </a:r>
            <a:endParaRPr lang="en-US" sz="1800" dirty="0">
              <a:solidFill>
                <a:schemeClr val="bg1"/>
              </a:solidFill>
              <a:latin typeface="Calibri"/>
              <a:ea typeface="Calibri"/>
              <a:cs typeface="Arial"/>
            </a:endParaRPr>
          </a:p>
          <a:p>
            <a:pPr marL="0" lvl="0" indent="0" algn="justLow">
              <a:lnSpc>
                <a:spcPct val="115000"/>
              </a:lnSpc>
              <a:buNone/>
            </a:pPr>
            <a:r>
              <a:rPr lang="ar-IQ" b="1" dirty="0" smtClean="0">
                <a:solidFill>
                  <a:schemeClr val="bg1"/>
                </a:solidFill>
                <a:latin typeface="Calibri"/>
                <a:ea typeface="Calibri"/>
                <a:cs typeface="Simplified Arabic"/>
              </a:rPr>
              <a:t>4-ترتبط </a:t>
            </a:r>
            <a:r>
              <a:rPr lang="ar-IQ" b="1" dirty="0">
                <a:solidFill>
                  <a:schemeClr val="bg1"/>
                </a:solidFill>
                <a:latin typeface="Calibri"/>
                <a:ea typeface="Calibri"/>
                <a:cs typeface="Simplified Arabic"/>
              </a:rPr>
              <a:t>الواقعية الاشتراكية ارتباطا شديدا بنمو وعي الطبقة العاملة ورسالتها التاريخية ومن هنا كانت هذه الواقعية فن الشعب المتحرر من الاستغلال وصار الشعب هو المبدأ الأساسي فيها بل وصارت قضاياه الرئيسة محور المضمون الأدبي لديها.</a:t>
            </a:r>
            <a:endParaRPr lang="en-US" sz="1800" dirty="0">
              <a:solidFill>
                <a:schemeClr val="bg1"/>
              </a:solidFill>
              <a:latin typeface="Calibri"/>
              <a:ea typeface="Calibri"/>
              <a:cs typeface="Arial"/>
            </a:endParaRPr>
          </a:p>
          <a:p>
            <a:pPr marL="0" lvl="0" indent="0" algn="justLow">
              <a:lnSpc>
                <a:spcPct val="115000"/>
              </a:lnSpc>
              <a:buNone/>
            </a:pPr>
            <a:r>
              <a:rPr lang="ar-IQ" b="1" dirty="0" smtClean="0">
                <a:solidFill>
                  <a:schemeClr val="bg1"/>
                </a:solidFill>
                <a:latin typeface="Calibri"/>
                <a:ea typeface="Calibri"/>
                <a:cs typeface="Simplified Arabic"/>
              </a:rPr>
              <a:t>5-إن </a:t>
            </a:r>
            <a:r>
              <a:rPr lang="ar-IQ" b="1" dirty="0">
                <a:solidFill>
                  <a:schemeClr val="bg1"/>
                </a:solidFill>
                <a:latin typeface="Calibri"/>
                <a:ea typeface="Calibri"/>
                <a:cs typeface="Simplified Arabic"/>
              </a:rPr>
              <a:t>ارتباط الأدب الواقعي الاشتراكي بمفهومي الحرب والسلام ارتباطا عفويا قد حقق لمضمونه الفني عمقا وصدقا يرتبط بوظيفته الاجتماعية والوطنية والسياسية وهو ما حقق له الخلود على المستوى العالمي وهيا له ريادة الدعوة إلى الالتزام والتي يعدها الواقعيون الاشتراكيون القضية العظيمة لأدبهم</a:t>
            </a:r>
            <a:endParaRPr lang="en-US" sz="1800" dirty="0">
              <a:solidFill>
                <a:schemeClr val="bg1"/>
              </a:solidFill>
              <a:effectLst/>
              <a:latin typeface="Calibri"/>
              <a:ea typeface="Calibri"/>
              <a:cs typeface="Arial"/>
            </a:endParaRPr>
          </a:p>
        </p:txBody>
      </p:sp>
    </p:spTree>
    <p:extLst>
      <p:ext uri="{BB962C8B-B14F-4D97-AF65-F5344CB8AC3E}">
        <p14:creationId xmlns:p14="http://schemas.microsoft.com/office/powerpoint/2010/main" val="3182796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endParaRPr lang="ar-IQ" dirty="0"/>
          </a:p>
        </p:txBody>
      </p:sp>
      <p:pic>
        <p:nvPicPr>
          <p:cNvPr id="2050" name="Picture 2" descr="F:\محاضرات\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260648"/>
            <a:ext cx="8280920" cy="597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213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lnSpc>
                <a:spcPct val="115000"/>
              </a:lnSpc>
            </a:pPr>
            <a:r>
              <a:rPr lang="ar-IQ" dirty="0">
                <a:solidFill>
                  <a:schemeClr val="bg1"/>
                </a:solidFill>
                <a:latin typeface="Calibri"/>
                <a:ea typeface="Calibri"/>
                <a:cs typeface="Simplified Arabic"/>
              </a:rPr>
              <a:t>س/ ما هو منهج الواقعية الاشتراكية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lgn="justLow">
              <a:lnSpc>
                <a:spcPct val="115000"/>
              </a:lnSpc>
              <a:buNone/>
            </a:pPr>
            <a:r>
              <a:rPr lang="ar-IQ" sz="3200" b="1" dirty="0">
                <a:solidFill>
                  <a:schemeClr val="bg1"/>
                </a:solidFill>
                <a:latin typeface="Calibri"/>
                <a:ea typeface="Calibri"/>
                <a:cs typeface="Simplified Arabic"/>
              </a:rPr>
              <a:t>ج/ إن منهج الواقعية الاشتراكية لا يفرض على الفنان قواعد وتقنيات التصوير ولا يحدد له تفتيشه عن أشكال جديدة للتعبير بل أنها ضمنت للفن الخلاق إمكانات رائعة للتعبير واختيار الأشكال والأساليب والأجناس المختلفة ولقد أتاح هذا الواقعية إن تركز على تحليل وتصوير وحل المشكلات الاجتماعية الأساسية التي تحدد مجرى التاريخ ومستقبل الإنسانية بهذه الأشكال والأساليب.</a:t>
            </a:r>
            <a:endParaRPr lang="en-US" sz="3200" dirty="0">
              <a:solidFill>
                <a:schemeClr val="bg1"/>
              </a:solidFill>
              <a:effectLst/>
              <a:latin typeface="Calibri"/>
              <a:ea typeface="Calibri"/>
              <a:cs typeface="Arial"/>
            </a:endParaRPr>
          </a:p>
        </p:txBody>
      </p:sp>
    </p:spTree>
    <p:extLst>
      <p:ext uri="{BB962C8B-B14F-4D97-AF65-F5344CB8AC3E}">
        <p14:creationId xmlns:p14="http://schemas.microsoft.com/office/powerpoint/2010/main" val="3513669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sz="3200" dirty="0">
                <a:ln w="13335" cmpd="sng">
                  <a:solidFill>
                    <a:srgbClr val="759AA5">
                      <a:lumMod val="50000"/>
                    </a:srgbClr>
                  </a:solidFill>
                  <a:prstDash val="solid"/>
                </a:ln>
                <a:solidFill>
                  <a:prstClr val="black"/>
                </a:solidFill>
                <a:latin typeface="Calibri"/>
                <a:ea typeface="Calibri"/>
                <a:cs typeface="Simplified Arabic"/>
              </a:rPr>
              <a:t>س/ ما الفرق بين الواقعية الاشتراكية والواقعية النقدية ؟</a:t>
            </a:r>
            <a:endParaRPr lang="ar-IQ" dirty="0"/>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algn="ctr"/>
            <a:endParaRPr lang="ar-IQ" dirty="0"/>
          </a:p>
        </p:txBody>
      </p:sp>
      <p:sp>
        <p:nvSpPr>
          <p:cNvPr id="4" name="شكل بيضاوي 3"/>
          <p:cNvSpPr/>
          <p:nvPr/>
        </p:nvSpPr>
        <p:spPr>
          <a:xfrm>
            <a:off x="5436096" y="1675656"/>
            <a:ext cx="3024337" cy="9144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IQ" dirty="0" smtClean="0"/>
              <a:t>الواقعية الاشتراكية </a:t>
            </a:r>
            <a:endParaRPr lang="ar-IQ" dirty="0"/>
          </a:p>
        </p:txBody>
      </p:sp>
      <p:sp>
        <p:nvSpPr>
          <p:cNvPr id="5" name="شكل بيضاوي 4"/>
          <p:cNvSpPr/>
          <p:nvPr/>
        </p:nvSpPr>
        <p:spPr>
          <a:xfrm>
            <a:off x="683568" y="1675656"/>
            <a:ext cx="3168352" cy="914400"/>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IQ" dirty="0" smtClean="0"/>
              <a:t>الواقعية النقدية </a:t>
            </a:r>
            <a:endParaRPr lang="ar-IQ" dirty="0"/>
          </a:p>
        </p:txBody>
      </p:sp>
      <p:sp>
        <p:nvSpPr>
          <p:cNvPr id="6" name="مستطيل مستدير الزوايا 5"/>
          <p:cNvSpPr/>
          <p:nvPr/>
        </p:nvSpPr>
        <p:spPr>
          <a:xfrm>
            <a:off x="5220072" y="2996952"/>
            <a:ext cx="3384375" cy="9144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IQ" dirty="0" smtClean="0"/>
              <a:t>تصور تناقضات التطور الاجتماعي </a:t>
            </a:r>
            <a:endParaRPr lang="ar-IQ" dirty="0"/>
          </a:p>
        </p:txBody>
      </p:sp>
      <p:sp>
        <p:nvSpPr>
          <p:cNvPr id="7" name="مستطيل مستدير الزوايا 6"/>
          <p:cNvSpPr/>
          <p:nvPr/>
        </p:nvSpPr>
        <p:spPr>
          <a:xfrm>
            <a:off x="539552" y="2996952"/>
            <a:ext cx="3744416" cy="91440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ar-IQ" dirty="0" smtClean="0"/>
              <a:t>تصور الواقع فحسب</a:t>
            </a:r>
            <a:endParaRPr lang="ar-IQ" dirty="0"/>
          </a:p>
        </p:txBody>
      </p:sp>
      <p:sp>
        <p:nvSpPr>
          <p:cNvPr id="9" name="مستطيل مستدير الزوايا 8"/>
          <p:cNvSpPr/>
          <p:nvPr/>
        </p:nvSpPr>
        <p:spPr>
          <a:xfrm>
            <a:off x="4860032" y="4221088"/>
            <a:ext cx="3744415" cy="1656184"/>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IQ" dirty="0" smtClean="0">
                <a:solidFill>
                  <a:schemeClr val="bg1"/>
                </a:solidFill>
              </a:rPr>
              <a:t>الاشتراكية تتفاءل في نظرتها الى المستقبل وتفترض عدم اليأس من الخير سواء عند الفرد او الجماعة لذلك انطلقت من المبادئ الماركسية التي تفلسف الصراع الطبقي في ظل هذه المبادئ</a:t>
            </a:r>
            <a:endParaRPr lang="ar-IQ" dirty="0">
              <a:solidFill>
                <a:schemeClr val="bg1"/>
              </a:solidFill>
            </a:endParaRPr>
          </a:p>
        </p:txBody>
      </p:sp>
      <p:sp>
        <p:nvSpPr>
          <p:cNvPr id="10" name="مستطيل مستدير الزوايا 9"/>
          <p:cNvSpPr/>
          <p:nvPr/>
        </p:nvSpPr>
        <p:spPr>
          <a:xfrm>
            <a:off x="683568" y="4293096"/>
            <a:ext cx="3744416" cy="1584176"/>
          </a:xfrm>
          <a:prstGeom prst="roundRect">
            <a:avLst/>
          </a:prstGeom>
        </p:spPr>
        <p:style>
          <a:lnRef idx="3">
            <a:schemeClr val="lt1"/>
          </a:lnRef>
          <a:fillRef idx="1">
            <a:schemeClr val="accent2"/>
          </a:fillRef>
          <a:effectRef idx="1">
            <a:schemeClr val="accent2"/>
          </a:effectRef>
          <a:fontRef idx="minor">
            <a:schemeClr val="lt1"/>
          </a:fontRef>
        </p:style>
        <p:txBody>
          <a:bodyPr rtlCol="1" anchor="ctr"/>
          <a:lstStyle/>
          <a:p>
            <a:pPr algn="ctr"/>
            <a:r>
              <a:rPr lang="ar-IQ" dirty="0" smtClean="0">
                <a:solidFill>
                  <a:schemeClr val="bg1"/>
                </a:solidFill>
              </a:rPr>
              <a:t>تنظر للحياة نظرة تشاؤمية </a:t>
            </a:r>
            <a:endParaRPr lang="ar-IQ" dirty="0">
              <a:solidFill>
                <a:schemeClr val="bg1"/>
              </a:solidFill>
            </a:endParaRPr>
          </a:p>
        </p:txBody>
      </p:sp>
    </p:spTree>
    <p:extLst>
      <p:ext uri="{BB962C8B-B14F-4D97-AF65-F5344CB8AC3E}">
        <p14:creationId xmlns:p14="http://schemas.microsoft.com/office/powerpoint/2010/main" val="591724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dirty="0"/>
          </a:p>
        </p:txBody>
      </p:sp>
      <p:sp>
        <p:nvSpPr>
          <p:cNvPr id="3" name="عنصر نائب للمحتوى 2"/>
          <p:cNvSpPr>
            <a:spLocks noGrp="1"/>
          </p:cNvSpPr>
          <p:nvPr>
            <p:ph idx="1"/>
          </p:nvPr>
        </p:nvSpPr>
        <p:spPr>
          <a:xfrm>
            <a:off x="457200" y="692696"/>
            <a:ext cx="8229600" cy="5433467"/>
          </a:xfrm>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endParaRPr lang="ar-IQ" sz="4000" b="1" dirty="0">
              <a:solidFill>
                <a:schemeClr val="bg1"/>
              </a:solidFill>
            </a:endParaRPr>
          </a:p>
          <a:p>
            <a:pPr marL="0" indent="0" algn="ctr">
              <a:buNone/>
            </a:pPr>
            <a:r>
              <a:rPr lang="ar-IQ" sz="4000" b="1" dirty="0" smtClean="0">
                <a:solidFill>
                  <a:schemeClr val="bg1"/>
                </a:solidFill>
              </a:rPr>
              <a:t>في </a:t>
            </a:r>
            <a:r>
              <a:rPr lang="ar-IQ" sz="4000" b="1" dirty="0" smtClean="0">
                <a:solidFill>
                  <a:schemeClr val="bg1"/>
                </a:solidFill>
              </a:rPr>
              <a:t>الختام</a:t>
            </a:r>
          </a:p>
          <a:p>
            <a:pPr marL="0" indent="0" algn="ctr">
              <a:buNone/>
            </a:pPr>
            <a:endParaRPr lang="ar-IQ" sz="4000" b="1" dirty="0" smtClean="0">
              <a:solidFill>
                <a:schemeClr val="bg1"/>
              </a:solidFill>
            </a:endParaRPr>
          </a:p>
          <a:p>
            <a:pPr marL="0" indent="0" algn="ctr">
              <a:buNone/>
            </a:pPr>
            <a:r>
              <a:rPr lang="ar-IQ" sz="4000" b="1" dirty="0" smtClean="0">
                <a:solidFill>
                  <a:schemeClr val="bg1"/>
                </a:solidFill>
              </a:rPr>
              <a:t>اهديكم مقولة لتوفيق الحكيم يقول فيها:</a:t>
            </a:r>
          </a:p>
          <a:p>
            <a:pPr marL="0" indent="0" algn="ctr">
              <a:buNone/>
            </a:pPr>
            <a:r>
              <a:rPr lang="ar-IQ" sz="4000" b="1" dirty="0">
                <a:solidFill>
                  <a:schemeClr val="bg1"/>
                </a:solidFill>
              </a:rPr>
              <a:t>إ</a:t>
            </a:r>
            <a:r>
              <a:rPr lang="ar-IQ" sz="4000" b="1" dirty="0" smtClean="0">
                <a:solidFill>
                  <a:schemeClr val="bg1"/>
                </a:solidFill>
              </a:rPr>
              <a:t>ذا ابصرت شعاعا فاعلم أن وراءه كوكبا </a:t>
            </a:r>
            <a:r>
              <a:rPr lang="ar-IQ" sz="4000" b="1" smtClean="0">
                <a:solidFill>
                  <a:schemeClr val="bg1"/>
                </a:solidFill>
              </a:rPr>
              <a:t>، وإذا </a:t>
            </a:r>
            <a:r>
              <a:rPr lang="ar-IQ" sz="4000" b="1" dirty="0" smtClean="0">
                <a:solidFill>
                  <a:schemeClr val="bg1"/>
                </a:solidFill>
              </a:rPr>
              <a:t>ابصرت أدباً ، فاعلم أن وراءه حضارة </a:t>
            </a:r>
            <a:endParaRPr lang="ar-IQ" sz="4000" b="1" dirty="0" smtClean="0">
              <a:solidFill>
                <a:schemeClr val="bg1"/>
              </a:solidFill>
            </a:endParaRPr>
          </a:p>
        </p:txBody>
      </p:sp>
    </p:spTree>
    <p:extLst>
      <p:ext uri="{BB962C8B-B14F-4D97-AF65-F5344CB8AC3E}">
        <p14:creationId xmlns:p14="http://schemas.microsoft.com/office/powerpoint/2010/main" val="79472824"/>
      </p:ext>
    </p:extLst>
  </p:cSld>
  <p:clrMapOvr>
    <a:masterClrMapping/>
  </p:clrMapOvr>
</p:sld>
</file>

<file path=ppt/theme/theme1.xml><?xml version="1.0" encoding="utf-8"?>
<a:theme xmlns:a="http://schemas.openxmlformats.org/drawingml/2006/main" name="غماء">
  <a:themeElements>
    <a:clrScheme name="غماء">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ألوان متوسطة">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غماء">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338</TotalTime>
  <Words>436</Words>
  <Application>Microsoft Office PowerPoint</Application>
  <PresentationFormat>عرض على الشاشة (3:4)‏</PresentationFormat>
  <Paragraphs>37</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غماء</vt:lpstr>
      <vt:lpstr>ا                الجامعة المستنصرية / كلية الآداب  قسم اللغة العربية  محاضرات في المذاهب الادبية </vt:lpstr>
      <vt:lpstr>يقول ينين </vt:lpstr>
      <vt:lpstr>محاور المحاضرة</vt:lpstr>
      <vt:lpstr>تعريف الواقعية الاشتراكية </vt:lpstr>
      <vt:lpstr>عرض تقديمي في PowerPoint</vt:lpstr>
      <vt:lpstr>اهداف الواقعية الاشتراكية :</vt:lpstr>
      <vt:lpstr>اهداف الواقعية الاشتراكية </vt:lpstr>
      <vt:lpstr>عرض تقديمي في PowerPoint</vt:lpstr>
      <vt:lpstr>س/ ما هو منهج الواقعية الاشتراكية ؟</vt:lpstr>
      <vt:lpstr>س/ ما الفرق بين الواقعية الاشتراكية والواقعية النقدية ؟</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محاضرة في المذاهب الادبية</dc:title>
  <dc:creator>DR.Ahmed Saker 2o1O</dc:creator>
  <cp:lastModifiedBy>DR.Ahmed Saker 2o1O</cp:lastModifiedBy>
  <cp:revision>18</cp:revision>
  <dcterms:created xsi:type="dcterms:W3CDTF">2020-05-06T18:38:34Z</dcterms:created>
  <dcterms:modified xsi:type="dcterms:W3CDTF">2020-05-14T07:48:43Z</dcterms:modified>
</cp:coreProperties>
</file>