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56" r:id="rId1"/>
  </p:sldMasterIdLst>
  <p:sldIdLst>
    <p:sldId id="256" r:id="rId2"/>
    <p:sldId id="265" r:id="rId3"/>
    <p:sldId id="257" r:id="rId4"/>
    <p:sldId id="266" r:id="rId5"/>
    <p:sldId id="267" r:id="rId6"/>
    <p:sldId id="268" r:id="rId7"/>
    <p:sldId id="269" r:id="rId8"/>
    <p:sldId id="270" r:id="rId9"/>
    <p:sldId id="271" r:id="rId10"/>
    <p:sldId id="272" r:id="rId11"/>
    <p:sldId id="273" r:id="rId12"/>
    <p:sldId id="274" r:id="rId13"/>
    <p:sldId id="264" r:id="rId14"/>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67036489-B92B-464E-8410-5E045257FDAF}" type="datetimeFigureOut">
              <a:rPr lang="ar-IQ" smtClean="0"/>
              <a:t>22/09/1441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4105650-8E00-41A3-8D28-5AD202587E9B}" type="slidenum">
              <a:rPr lang="ar-IQ" smtClean="0"/>
              <a:t>‹#›</a:t>
            </a:fld>
            <a:endParaRPr lang="ar-IQ"/>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67036489-B92B-464E-8410-5E045257FDAF}" type="datetimeFigureOut">
              <a:rPr lang="ar-IQ" smtClean="0"/>
              <a:t>22/09/1441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95" name="Title 94"/>
          <p:cNvSpPr>
            <a:spLocks noGrp="1"/>
          </p:cNvSpPr>
          <p:nvPr>
            <p:ph type="title"/>
          </p:nvPr>
        </p:nvSpPr>
        <p:spPr>
          <a:xfrm>
            <a:off x="457200" y="4463568"/>
            <a:ext cx="8305800" cy="1143000"/>
          </a:xfrm>
        </p:spPr>
        <p:txBody>
          <a:bodyPr/>
          <a:lstStyle/>
          <a:p>
            <a:r>
              <a:rPr lang="ar-SA" smtClean="0"/>
              <a:t>انقر لتحرير نمط العنوان الرئيسي</a:t>
            </a:r>
            <a:endParaRPr lang="en-US"/>
          </a:p>
        </p:txBody>
      </p:sp>
      <p:sp>
        <p:nvSpPr>
          <p:cNvPr id="2" name="Date Placeholder 1"/>
          <p:cNvSpPr>
            <a:spLocks noGrp="1"/>
          </p:cNvSpPr>
          <p:nvPr>
            <p:ph type="dt" sz="half" idx="10"/>
          </p:nvPr>
        </p:nvSpPr>
        <p:spPr/>
        <p:txBody>
          <a:bodyPr/>
          <a:lstStyle/>
          <a:p>
            <a:fld id="{67036489-B92B-464E-8410-5E045257FDAF}" type="datetimeFigureOut">
              <a:rPr lang="ar-IQ" smtClean="0"/>
              <a:t>22/09/1441</a:t>
            </a:fld>
            <a:endParaRPr lang="ar-IQ"/>
          </a:p>
        </p:txBody>
      </p:sp>
      <p:sp>
        <p:nvSpPr>
          <p:cNvPr id="91" name="Footer Placeholder 90"/>
          <p:cNvSpPr>
            <a:spLocks noGrp="1"/>
          </p:cNvSpPr>
          <p:nvPr>
            <p:ph type="ftr" sz="quarter" idx="11"/>
          </p:nvPr>
        </p:nvSpPr>
        <p:spPr/>
        <p:txBody>
          <a:bodyPr/>
          <a:lstStyle/>
          <a:p>
            <a:endParaRPr lang="ar-IQ"/>
          </a:p>
        </p:txBody>
      </p:sp>
      <p:sp>
        <p:nvSpPr>
          <p:cNvPr id="92" name="Slide Number Placeholder 91"/>
          <p:cNvSpPr>
            <a:spLocks noGrp="1"/>
          </p:cNvSpPr>
          <p:nvPr>
            <p:ph type="sldNum" sz="quarter" idx="12"/>
          </p:nvPr>
        </p:nvSpPr>
        <p:spPr/>
        <p:txBody>
          <a:bodyPr/>
          <a:lstStyle/>
          <a:p>
            <a:fld id="{84105650-8E00-41A3-8D28-5AD202587E9B}" type="slidenum">
              <a:rPr lang="ar-IQ" smtClean="0"/>
              <a:t>‹#›</a:t>
            </a:fld>
            <a:endParaRPr lang="ar-IQ"/>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Date Placeholder 4"/>
          <p:cNvSpPr>
            <a:spLocks noGrp="1"/>
          </p:cNvSpPr>
          <p:nvPr>
            <p:ph type="dt" sz="half" idx="10"/>
          </p:nvPr>
        </p:nvSpPr>
        <p:spPr/>
        <p:txBody>
          <a:bodyPr/>
          <a:lstStyle/>
          <a:p>
            <a:fld id="{67036489-B92B-464E-8410-5E045257FDAF}" type="datetimeFigureOut">
              <a:rPr lang="ar-IQ" smtClean="0"/>
              <a:t>22/09/1441</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Date Placeholder 6"/>
          <p:cNvSpPr>
            <a:spLocks noGrp="1"/>
          </p:cNvSpPr>
          <p:nvPr>
            <p:ph type="dt" sz="half" idx="10"/>
          </p:nvPr>
        </p:nvSpPr>
        <p:spPr/>
        <p:txBody>
          <a:bodyPr/>
          <a:lstStyle/>
          <a:p>
            <a:fld id="{67036489-B92B-464E-8410-5E045257FDAF}" type="datetimeFigureOut">
              <a:rPr lang="ar-IQ" smtClean="0"/>
              <a:t>22/09/1441</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67036489-B92B-464E-8410-5E045257FDAF}" type="datetimeFigureOut">
              <a:rPr lang="ar-IQ" smtClean="0"/>
              <a:t>22/09/1441</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036489-B92B-464E-8410-5E045257FDAF}" type="datetimeFigureOut">
              <a:rPr lang="ar-IQ" smtClean="0"/>
              <a:t>22/09/1441</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67036489-B92B-464E-8410-5E045257FDAF}" type="datetimeFigureOut">
              <a:rPr lang="ar-IQ" smtClean="0"/>
              <a:t>22/09/1441</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84105650-8E00-41A3-8D28-5AD202587E9B}" type="slidenum">
              <a:rPr lang="ar-IQ" smtClean="0"/>
              <a:t>‹#›</a:t>
            </a:fld>
            <a:endParaRPr lang="ar-IQ"/>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a:p>
        </p:txBody>
      </p:sp>
      <p:sp>
        <p:nvSpPr>
          <p:cNvPr id="5" name="Date Placeholder 4"/>
          <p:cNvSpPr>
            <a:spLocks noGrp="1"/>
          </p:cNvSpPr>
          <p:nvPr>
            <p:ph type="dt" sz="half" idx="10"/>
          </p:nvPr>
        </p:nvSpPr>
        <p:spPr/>
        <p:txBody>
          <a:bodyPr/>
          <a:lstStyle/>
          <a:p>
            <a:fld id="{67036489-B92B-464E-8410-5E045257FDAF}" type="datetimeFigureOut">
              <a:rPr lang="ar-IQ" smtClean="0"/>
              <a:t>22/09/1441</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84105650-8E00-41A3-8D28-5AD202587E9B}" type="slidenum">
              <a:rPr lang="ar-IQ" smtClean="0"/>
              <a:t>‹#›</a:t>
            </a:fld>
            <a:endParaRPr lang="ar-IQ"/>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67036489-B92B-464E-8410-5E045257FDAF}" type="datetimeFigureOut">
              <a:rPr lang="ar-IQ" smtClean="0"/>
              <a:t>22/09/1441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67036489-B92B-464E-8410-5E045257FDAF}" type="datetimeFigureOut">
              <a:rPr lang="ar-IQ" smtClean="0"/>
              <a:t>22/09/1441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67036489-B92B-464E-8410-5E045257FDAF}" type="datetimeFigureOut">
              <a:rPr lang="ar-IQ" smtClean="0"/>
              <a:t>22/09/1441</a:t>
            </a:fld>
            <a:endParaRPr lang="ar-IQ"/>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ar-IQ"/>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84105650-8E00-41A3-8D28-5AD202587E9B}" type="slidenum">
              <a:rPr lang="ar-IQ" smtClean="0"/>
              <a:t>‹#›</a:t>
            </a:fld>
            <a:endParaRPr lang="ar-IQ"/>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1"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r" defTabSz="914400" rtl="1"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r" defTabSz="914400" rtl="1"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r" defTabSz="914400" rtl="1"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r" defTabSz="914400" rtl="1"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r" defTabSz="914400" rtl="1"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r" defTabSz="914400" rtl="1"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r" defTabSz="914400" rtl="1"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r" defTabSz="914400" rtl="1"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r" defTabSz="914400" rtl="1"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ctrTitle"/>
          </p:nvPr>
        </p:nvSpPr>
        <p:spPr>
          <a:xfrm>
            <a:off x="228600" y="1916832"/>
            <a:ext cx="4419600" cy="1813921"/>
          </a:xfrm>
        </p:spPr>
        <p:txBody>
          <a:bodyPr>
            <a:noAutofit/>
          </a:bodyPr>
          <a:lstStyle/>
          <a:p>
            <a:pPr algn="ctr"/>
            <a:r>
              <a:rPr lang="ar-IQ" sz="2800" dirty="0" smtClean="0">
                <a:solidFill>
                  <a:schemeClr val="bg1"/>
                </a:solidFill>
              </a:rPr>
              <a:t>ا</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الجامعة المستنصرية / كلية الآداب </a:t>
            </a:r>
            <a:br>
              <a:rPr lang="ar-IQ" sz="2800" dirty="0" smtClean="0">
                <a:solidFill>
                  <a:schemeClr val="bg1"/>
                </a:solidFill>
              </a:rPr>
            </a:br>
            <a:r>
              <a:rPr lang="ar-IQ" sz="2800" dirty="0" smtClean="0">
                <a:solidFill>
                  <a:schemeClr val="bg1"/>
                </a:solidFill>
              </a:rPr>
              <a:t>قسم اللغة العربية </a:t>
            </a:r>
            <a:br>
              <a:rPr lang="ar-IQ" sz="2800" dirty="0" smtClean="0">
                <a:solidFill>
                  <a:schemeClr val="bg1"/>
                </a:solidFill>
              </a:rPr>
            </a:br>
            <a:r>
              <a:rPr lang="ar-IQ" sz="2800" dirty="0" smtClean="0">
                <a:solidFill>
                  <a:schemeClr val="bg1"/>
                </a:solidFill>
              </a:rPr>
              <a:t>محاضرات في المذاهب الادبية</a:t>
            </a:r>
            <a:br>
              <a:rPr lang="ar-IQ" sz="2800" dirty="0" smtClean="0">
                <a:solidFill>
                  <a:schemeClr val="bg1"/>
                </a:solidFill>
              </a:rPr>
            </a:br>
            <a:endParaRPr lang="ar-IQ" sz="2800" dirty="0">
              <a:solidFill>
                <a:schemeClr val="bg1"/>
              </a:solidFill>
            </a:endParaRPr>
          </a:p>
        </p:txBody>
      </p:sp>
      <p:sp>
        <p:nvSpPr>
          <p:cNvPr id="3" name="عنوان فرعي 2"/>
          <p:cNvSpPr>
            <a:spLocks noGrp="1"/>
          </p:cNvSpPr>
          <p:nvPr>
            <p:ph type="subTitle" idx="1"/>
          </p:nvPr>
        </p:nvSpPr>
        <p:spPr>
          <a:xfrm>
            <a:off x="611561" y="5301208"/>
            <a:ext cx="3816423" cy="1224136"/>
          </a:xfrm>
        </p:spPr>
        <p:style>
          <a:lnRef idx="3">
            <a:schemeClr val="lt1"/>
          </a:lnRef>
          <a:fillRef idx="1">
            <a:schemeClr val="accent1"/>
          </a:fillRef>
          <a:effectRef idx="1">
            <a:schemeClr val="accent1"/>
          </a:effectRef>
          <a:fontRef idx="minor">
            <a:schemeClr val="lt1"/>
          </a:fontRef>
        </p:style>
        <p:txBody>
          <a:bodyPr>
            <a:noAutofit/>
          </a:bodyPr>
          <a:lstStyle/>
          <a:p>
            <a:pPr indent="457200" algn="ctr">
              <a:lnSpc>
                <a:spcPct val="115000"/>
              </a:lnSpc>
            </a:pPr>
            <a:r>
              <a:rPr lang="ar-IQ" sz="2400" b="1" dirty="0" smtClean="0">
                <a:solidFill>
                  <a:schemeClr val="bg1"/>
                </a:solidFill>
                <a:effectLst/>
                <a:latin typeface="Calibri"/>
                <a:ea typeface="Calibri"/>
                <a:cs typeface="Arial"/>
              </a:rPr>
              <a:t>خصائص الواقعية الاشتراكية </a:t>
            </a:r>
          </a:p>
          <a:p>
            <a:pPr indent="457200" algn="ctr">
              <a:lnSpc>
                <a:spcPct val="115000"/>
              </a:lnSpc>
            </a:pPr>
            <a:r>
              <a:rPr lang="ar-IQ" sz="2400" b="1" dirty="0" err="1" smtClean="0">
                <a:solidFill>
                  <a:schemeClr val="bg1"/>
                </a:solidFill>
                <a:latin typeface="Calibri"/>
                <a:ea typeface="Calibri"/>
                <a:cs typeface="Arial"/>
              </a:rPr>
              <a:t>أ.د</a:t>
            </a:r>
            <a:r>
              <a:rPr lang="ar-IQ" sz="2400" b="1" dirty="0" smtClean="0">
                <a:solidFill>
                  <a:schemeClr val="bg1"/>
                </a:solidFill>
                <a:latin typeface="Calibri"/>
                <a:ea typeface="Calibri"/>
                <a:cs typeface="Arial"/>
              </a:rPr>
              <a:t>. إسراء حسين جابر</a:t>
            </a:r>
            <a:endParaRPr lang="en-US" sz="2400" b="1" dirty="0">
              <a:solidFill>
                <a:schemeClr val="bg1"/>
              </a:solidFill>
              <a:effectLst/>
              <a:latin typeface="Calibri"/>
              <a:ea typeface="Calibri"/>
              <a:cs typeface="Arial"/>
            </a:endParaRPr>
          </a:p>
        </p:txBody>
      </p:sp>
      <p:pic>
        <p:nvPicPr>
          <p:cNvPr id="1027" name="Picture 3" descr="F:\محاضرات\pho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0"/>
            <a:ext cx="413995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0300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pPr algn="ctr"/>
            <a:r>
              <a:rPr lang="ar-IQ" dirty="0" smtClean="0">
                <a:solidFill>
                  <a:schemeClr val="bg1"/>
                </a:solidFill>
              </a:rPr>
              <a:t>محاور المحاضرة</a:t>
            </a:r>
            <a:endParaRPr lang="ar-IQ" dirty="0">
              <a:solidFill>
                <a:schemeClr val="bg1"/>
              </a:solidFil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marL="0" indent="0" algn="ctr">
              <a:lnSpc>
                <a:spcPct val="115000"/>
              </a:lnSpc>
              <a:buNone/>
            </a:pPr>
            <a:r>
              <a:rPr lang="ar-IQ" sz="3600" b="1" dirty="0" smtClean="0">
                <a:solidFill>
                  <a:schemeClr val="bg1"/>
                </a:solidFill>
                <a:latin typeface="Calibri"/>
                <a:ea typeface="Calibri"/>
                <a:cs typeface="Simplified Arabic"/>
              </a:rPr>
              <a:t>- وظيفة </a:t>
            </a:r>
            <a:r>
              <a:rPr lang="ar-IQ" sz="3600" b="1" dirty="0">
                <a:solidFill>
                  <a:schemeClr val="bg1"/>
                </a:solidFill>
                <a:latin typeface="Calibri"/>
                <a:ea typeface="Calibri"/>
                <a:cs typeface="Simplified Arabic"/>
              </a:rPr>
              <a:t>الادب من وجهة نظرهم </a:t>
            </a:r>
          </a:p>
          <a:p>
            <a:pPr marL="0" indent="0" algn="ctr">
              <a:lnSpc>
                <a:spcPct val="115000"/>
              </a:lnSpc>
              <a:buNone/>
            </a:pPr>
            <a:r>
              <a:rPr lang="ar-IQ" sz="3600" b="1" dirty="0" smtClean="0">
                <a:solidFill>
                  <a:schemeClr val="bg1"/>
                </a:solidFill>
                <a:latin typeface="Calibri"/>
                <a:ea typeface="Calibri"/>
                <a:cs typeface="Simplified Arabic"/>
              </a:rPr>
              <a:t>- موقفهم </a:t>
            </a:r>
            <a:r>
              <a:rPr lang="ar-IQ" sz="3600" b="1" dirty="0">
                <a:solidFill>
                  <a:schemeClr val="bg1"/>
                </a:solidFill>
                <a:latin typeface="Calibri"/>
                <a:ea typeface="Calibri"/>
                <a:cs typeface="Simplified Arabic"/>
              </a:rPr>
              <a:t>من الرواية والشعر والمسرح </a:t>
            </a:r>
            <a:endParaRPr lang="ar-IQ" sz="3600" b="1" dirty="0" smtClean="0">
              <a:solidFill>
                <a:schemeClr val="bg1"/>
              </a:solidFill>
              <a:latin typeface="Calibri"/>
              <a:ea typeface="Calibri"/>
              <a:cs typeface="Simplified Arabic"/>
            </a:endParaRPr>
          </a:p>
          <a:p>
            <a:pPr marL="0" indent="0" algn="ctr">
              <a:lnSpc>
                <a:spcPct val="115000"/>
              </a:lnSpc>
              <a:buNone/>
            </a:pPr>
            <a:r>
              <a:rPr lang="ar-IQ" sz="3600" b="1" dirty="0" smtClean="0">
                <a:solidFill>
                  <a:schemeClr val="bg1"/>
                </a:solidFill>
                <a:latin typeface="Calibri"/>
                <a:ea typeface="Calibri"/>
                <a:cs typeface="Simplified Arabic"/>
              </a:rPr>
              <a:t>- خصائص </a:t>
            </a:r>
            <a:r>
              <a:rPr lang="ar-IQ" sz="3600" b="1" dirty="0">
                <a:solidFill>
                  <a:schemeClr val="bg1"/>
                </a:solidFill>
                <a:latin typeface="Calibri"/>
                <a:ea typeface="Calibri"/>
                <a:cs typeface="Simplified Arabic"/>
              </a:rPr>
              <a:t>نقد الواقعية الاشتراكية</a:t>
            </a:r>
            <a:endParaRPr lang="en-US" sz="2800" dirty="0">
              <a:solidFill>
                <a:schemeClr val="bg1"/>
              </a:solidFill>
              <a:effectLst/>
              <a:latin typeface="Calibri"/>
              <a:ea typeface="Calibri"/>
              <a:cs typeface="Arial"/>
            </a:endParaRPr>
          </a:p>
        </p:txBody>
      </p:sp>
      <p:pic>
        <p:nvPicPr>
          <p:cNvPr id="2050" name="Picture 2" descr="F:\محاضرات\download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3789040"/>
            <a:ext cx="6840760" cy="2304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031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260648"/>
            <a:ext cx="8229600" cy="1143000"/>
          </a:xfrm>
        </p:spPr>
        <p:style>
          <a:lnRef idx="3">
            <a:schemeClr val="lt1"/>
          </a:lnRef>
          <a:fillRef idx="1">
            <a:schemeClr val="accent1"/>
          </a:fillRef>
          <a:effectRef idx="1">
            <a:schemeClr val="accent1"/>
          </a:effectRef>
          <a:fontRef idx="minor">
            <a:schemeClr val="lt1"/>
          </a:fontRef>
        </p:style>
        <p:txBody>
          <a:bodyPr/>
          <a:lstStyle/>
          <a:p>
            <a:pPr algn="ctr">
              <a:lnSpc>
                <a:spcPct val="115000"/>
              </a:lnSpc>
            </a:pPr>
            <a:r>
              <a:rPr lang="ar-IQ" dirty="0">
                <a:solidFill>
                  <a:schemeClr val="bg1"/>
                </a:solidFill>
                <a:latin typeface="Calibri"/>
                <a:ea typeface="Calibri"/>
                <a:cs typeface="Simplified Arabic"/>
              </a:rPr>
              <a:t>وظيفة الادب لدى الواقعية الاشتراكية  </a:t>
            </a:r>
            <a:endParaRPr lang="en-US" sz="2800" dirty="0">
              <a:solidFill>
                <a:schemeClr val="bg1"/>
              </a:solidFill>
              <a:latin typeface="Calibri"/>
              <a:ea typeface="Calibri"/>
              <a:cs typeface="Aria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Autofit/>
          </a:bodyPr>
          <a:lstStyle/>
          <a:p>
            <a:pPr marL="342900" lvl="0" indent="-342900" algn="justLow">
              <a:lnSpc>
                <a:spcPct val="115000"/>
              </a:lnSpc>
              <a:buFont typeface="+mj-lt"/>
              <a:buAutoNum type="arabicPeriod"/>
            </a:pPr>
            <a:r>
              <a:rPr lang="ar-IQ" sz="2800" b="1" dirty="0">
                <a:solidFill>
                  <a:schemeClr val="bg1"/>
                </a:solidFill>
                <a:latin typeface="Calibri"/>
                <a:ea typeface="Calibri"/>
                <a:cs typeface="Simplified Arabic"/>
              </a:rPr>
              <a:t>إن وظيفة الأدب لدى الواقعين الاشتراكيين ترتبط بحياة جمهور الشعب في كافة أحواله ونشاطاته وهمومه وتطلعاته وآماله وبمقدار ما يكون العمل الأدبي ذا أصول راسخة في وعي العصر وفي واقع المجتمع تزداد أهميته وتعظم قيمته.</a:t>
            </a:r>
            <a:endParaRPr lang="en-US" sz="2000" dirty="0">
              <a:solidFill>
                <a:schemeClr val="bg1"/>
              </a:solidFill>
              <a:latin typeface="Calibri"/>
              <a:ea typeface="Calibri"/>
              <a:cs typeface="Arial"/>
            </a:endParaRPr>
          </a:p>
          <a:p>
            <a:pPr indent="457200" algn="justLow">
              <a:lnSpc>
                <a:spcPct val="115000"/>
              </a:lnSpc>
            </a:pPr>
            <a:r>
              <a:rPr lang="ar-IQ" sz="2800" b="1" dirty="0">
                <a:solidFill>
                  <a:schemeClr val="bg1"/>
                </a:solidFill>
                <a:latin typeface="Calibri"/>
                <a:ea typeface="Calibri"/>
                <a:cs typeface="Simplified Arabic"/>
              </a:rPr>
              <a:t>وانعكاس هذا الادب لجمهور الشعب يمنحه قوة اجتماعية عليا قادرة على احداث تغيرات هائلة في حياة الجماهير وهذه الوظيفة للأدب هي تجسيد لفلسفة ماركس التي تربط الأدب ربطا شديدا بالعمل.</a:t>
            </a:r>
            <a:endParaRPr lang="en-US" sz="2000" dirty="0">
              <a:solidFill>
                <a:schemeClr val="bg1"/>
              </a:solidFill>
              <a:latin typeface="Calibri"/>
              <a:ea typeface="Calibri"/>
              <a:cs typeface="Arial"/>
            </a:endParaRPr>
          </a:p>
          <a:p>
            <a:pPr indent="0" algn="justLow">
              <a:lnSpc>
                <a:spcPct val="115000"/>
              </a:lnSpc>
              <a:buNone/>
            </a:pPr>
            <a:endParaRPr lang="en-US" sz="2800" dirty="0">
              <a:solidFill>
                <a:schemeClr val="bg1"/>
              </a:solidFill>
              <a:effectLst/>
              <a:latin typeface="Calibri"/>
              <a:ea typeface="Calibri"/>
              <a:cs typeface="Arial"/>
            </a:endParaRPr>
          </a:p>
        </p:txBody>
      </p:sp>
    </p:spTree>
    <p:extLst>
      <p:ext uri="{BB962C8B-B14F-4D97-AF65-F5344CB8AC3E}">
        <p14:creationId xmlns:p14="http://schemas.microsoft.com/office/powerpoint/2010/main" val="4078444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endParaRPr lang="ar-IQ" dirty="0"/>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marL="0" lvl="0" indent="0" algn="justLow">
              <a:lnSpc>
                <a:spcPct val="115000"/>
              </a:lnSpc>
              <a:buNone/>
            </a:pPr>
            <a:r>
              <a:rPr lang="ar-IQ" sz="3200" b="1" dirty="0" smtClean="0">
                <a:solidFill>
                  <a:schemeClr val="bg1"/>
                </a:solidFill>
                <a:latin typeface="Calibri"/>
                <a:ea typeface="Calibri"/>
                <a:cs typeface="Simplified Arabic"/>
              </a:rPr>
              <a:t>2-يسعى  </a:t>
            </a:r>
            <a:r>
              <a:rPr lang="ar-IQ" sz="3200" b="1" dirty="0">
                <a:solidFill>
                  <a:schemeClr val="bg1"/>
                </a:solidFill>
                <a:latin typeface="Calibri"/>
                <a:ea typeface="Calibri"/>
                <a:cs typeface="Simplified Arabic"/>
              </a:rPr>
              <a:t>الادب الى ايجاد توازن بين الانسان وبين العالم الذي يعيش فيه وهذا ما يؤكد لدى الواقعين الاشتراكيين ان الاديب لا يكتب لنفسه بل للشعب الذي يستمد منه موضوعاته الأدبية وغاية ما يتمناه الاديب الاشتراكي الواقعي ان يبث الوعي والمعاني الانسانية التي تحقق التقدم والتجديد في القيم الاجتماعية، وهذا يؤكد ان الادب والفن هما مرآة الحياة الاجتماعية.</a:t>
            </a:r>
            <a:endParaRPr lang="en-US" sz="3200" dirty="0">
              <a:solidFill>
                <a:schemeClr val="bg1"/>
              </a:solidFill>
              <a:effectLst/>
              <a:latin typeface="Calibri"/>
              <a:ea typeface="Calibri"/>
              <a:cs typeface="Arial"/>
            </a:endParaRPr>
          </a:p>
        </p:txBody>
      </p:sp>
    </p:spTree>
    <p:extLst>
      <p:ext uri="{BB962C8B-B14F-4D97-AF65-F5344CB8AC3E}">
        <p14:creationId xmlns:p14="http://schemas.microsoft.com/office/powerpoint/2010/main" val="2625181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endParaRPr lang="ar-IQ" dirty="0"/>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marL="0" lvl="0" indent="0" algn="justLow">
              <a:lnSpc>
                <a:spcPct val="115000"/>
              </a:lnSpc>
              <a:buNone/>
            </a:pPr>
            <a:r>
              <a:rPr lang="ar-IQ" sz="2800" b="1" dirty="0" smtClean="0">
                <a:solidFill>
                  <a:schemeClr val="bg1"/>
                </a:solidFill>
                <a:latin typeface="Calibri"/>
                <a:ea typeface="Calibri"/>
                <a:cs typeface="Simplified Arabic"/>
              </a:rPr>
              <a:t>3-اكد </a:t>
            </a:r>
            <a:r>
              <a:rPr lang="ar-IQ" sz="2800" b="1" dirty="0">
                <a:solidFill>
                  <a:schemeClr val="bg1"/>
                </a:solidFill>
                <a:latin typeface="Calibri"/>
                <a:ea typeface="Calibri"/>
                <a:cs typeface="Simplified Arabic"/>
              </a:rPr>
              <a:t>الواقعيون الاشتراكيون على ضرورة الافكار في العمل الادبي فإذا تجرد منها كان انسانا بلا روح و التأكيد على الافكار هو قوام الالتزام في الادب اذ يعد الأديب مسؤولا اجتماعيا ويعد أدبه ذا وظيفة تحقق الوعي والتحرر والتطور والثورة والنضال في سبيل المبادئ الانسانية العليا والعمل على تحسين العلاقات بين البشر وعلى نشر روح التعاون والتضامن والخير والعدل و انصاف المظلومين والمحرومين ومحاربة الشر والظلم والفساد والاستغلال وكل هذا يجسد العناصر الاساسية في الالتزام الاشتراكي وهو يؤدي بالضرورة الى موافقة الكاتب او الشاعر على أهداف جمهور الشعب.</a:t>
            </a:r>
            <a:endParaRPr lang="en-US" sz="2800" dirty="0">
              <a:solidFill>
                <a:schemeClr val="bg1"/>
              </a:solidFill>
              <a:effectLst/>
              <a:latin typeface="Calibri"/>
              <a:ea typeface="Calibri"/>
              <a:cs typeface="Arial"/>
            </a:endParaRPr>
          </a:p>
        </p:txBody>
      </p:sp>
    </p:spTree>
    <p:extLst>
      <p:ext uri="{BB962C8B-B14F-4D97-AF65-F5344CB8AC3E}">
        <p14:creationId xmlns:p14="http://schemas.microsoft.com/office/powerpoint/2010/main" val="3455367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endParaRPr lang="ar-IQ" dirty="0"/>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marL="0" lvl="0" indent="0" algn="justLow">
              <a:lnSpc>
                <a:spcPct val="115000"/>
              </a:lnSpc>
              <a:buNone/>
            </a:pPr>
            <a:r>
              <a:rPr lang="ar-IQ" sz="2800" b="1" dirty="0" smtClean="0">
                <a:solidFill>
                  <a:schemeClr val="bg1"/>
                </a:solidFill>
                <a:latin typeface="Calibri"/>
                <a:ea typeface="Calibri"/>
                <a:cs typeface="Simplified Arabic"/>
              </a:rPr>
              <a:t>4- والواقعية </a:t>
            </a:r>
            <a:r>
              <a:rPr lang="ar-IQ" sz="2800" b="1" dirty="0">
                <a:solidFill>
                  <a:schemeClr val="bg1"/>
                </a:solidFill>
                <a:latin typeface="Calibri"/>
                <a:ea typeface="Calibri"/>
                <a:cs typeface="Simplified Arabic"/>
              </a:rPr>
              <a:t>الاشتراكية لا تسمح للأديب بأن يهرب من الواقع كما فعل الرومانتيكيون ولا أن يخلو ادبه من المضمون كما يرى أصحاب الفن للفن وإنما ينحصر في تأكيد وظيفة الادب الاجتماعية وتصوير عالمه الواقعي الاشتراكي.</a:t>
            </a:r>
            <a:endParaRPr lang="en-US" sz="2800" dirty="0">
              <a:solidFill>
                <a:schemeClr val="bg1"/>
              </a:solidFill>
              <a:latin typeface="Calibri"/>
              <a:ea typeface="Calibri"/>
              <a:cs typeface="Arial"/>
            </a:endParaRPr>
          </a:p>
          <a:p>
            <a:pPr marL="0" lvl="0" indent="0" algn="justLow">
              <a:lnSpc>
                <a:spcPct val="115000"/>
              </a:lnSpc>
              <a:buNone/>
            </a:pPr>
            <a:r>
              <a:rPr lang="ar-IQ" sz="2800" b="1" dirty="0" smtClean="0">
                <a:solidFill>
                  <a:schemeClr val="bg1"/>
                </a:solidFill>
                <a:latin typeface="Calibri"/>
                <a:ea typeface="Calibri"/>
                <a:cs typeface="Simplified Arabic"/>
              </a:rPr>
              <a:t>5-وفي </a:t>
            </a:r>
            <a:r>
              <a:rPr lang="ar-IQ" sz="2800" b="1" dirty="0">
                <a:solidFill>
                  <a:schemeClr val="bg1"/>
                </a:solidFill>
                <a:latin typeface="Calibri"/>
                <a:ea typeface="Calibri"/>
                <a:cs typeface="Simplified Arabic"/>
              </a:rPr>
              <a:t>رأي الواقعية الاشتراكية ان المجتمع لم يوجد من أجل الاديب وإنما وجد الأديب من اجل المجتمع.</a:t>
            </a:r>
            <a:endParaRPr lang="en-US" sz="2800" dirty="0">
              <a:solidFill>
                <a:schemeClr val="bg1"/>
              </a:solidFill>
              <a:latin typeface="Calibri"/>
              <a:ea typeface="Calibri"/>
              <a:cs typeface="Arial"/>
            </a:endParaRPr>
          </a:p>
          <a:p>
            <a:pPr marL="0" indent="0">
              <a:buNone/>
            </a:pPr>
            <a:endParaRPr lang="ar-IQ" sz="2800" dirty="0">
              <a:solidFill>
                <a:schemeClr val="bg1"/>
              </a:solidFill>
            </a:endParaRPr>
          </a:p>
        </p:txBody>
      </p:sp>
    </p:spTree>
    <p:extLst>
      <p:ext uri="{BB962C8B-B14F-4D97-AF65-F5344CB8AC3E}">
        <p14:creationId xmlns:p14="http://schemas.microsoft.com/office/powerpoint/2010/main" val="4020668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algn="ctr">
              <a:lnSpc>
                <a:spcPct val="115000"/>
              </a:lnSpc>
            </a:pPr>
            <a:r>
              <a:rPr lang="ar-IQ" sz="3200" dirty="0">
                <a:solidFill>
                  <a:schemeClr val="bg1"/>
                </a:solidFill>
                <a:latin typeface="Calibri"/>
                <a:ea typeface="Calibri"/>
                <a:cs typeface="Simplified Arabic"/>
              </a:rPr>
              <a:t>س/ اي نوع من انواع الرواية  كانت محط اهتمام  الكتاب الواقعيون الاشتراكيون؟ </a:t>
            </a:r>
            <a:endParaRPr lang="ar-IQ" sz="3200" dirty="0">
              <a:solidFill>
                <a:schemeClr val="bg1"/>
              </a:solidFil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algn="justLow">
              <a:lnSpc>
                <a:spcPct val="115000"/>
              </a:lnSpc>
            </a:pPr>
            <a:r>
              <a:rPr lang="ar-IQ" sz="2800" b="1" dirty="0">
                <a:solidFill>
                  <a:schemeClr val="bg1"/>
                </a:solidFill>
                <a:latin typeface="Calibri"/>
                <a:ea typeface="Calibri"/>
                <a:cs typeface="Simplified Arabic"/>
              </a:rPr>
              <a:t>ج/ عني الكتاب الواقعيون الاشتراكيون بالرواية التاريخية عناية شديدة  فجعلوا موضوعها المركزي يتألف من تصوير الحركات و الاحداث  التاريخية المرتبطة بثورات الفلاحين في روسيا ونضال الجماهير الشعبية من اجل الحرية الاجتماعية والقومية كما اهتمت هذه الرواية بتحليل العلاقات بين الشخصية وبين الدولة والى نشوء افكار واتجاهات تحررية في وعي البشر.</a:t>
            </a:r>
            <a:endParaRPr lang="en-US" sz="2800" dirty="0">
              <a:solidFill>
                <a:schemeClr val="bg1"/>
              </a:solidFill>
              <a:effectLst/>
              <a:latin typeface="Calibri"/>
              <a:ea typeface="Calibri"/>
              <a:cs typeface="Arial"/>
            </a:endParaRPr>
          </a:p>
        </p:txBody>
      </p:sp>
    </p:spTree>
    <p:extLst>
      <p:ext uri="{BB962C8B-B14F-4D97-AF65-F5344CB8AC3E}">
        <p14:creationId xmlns:p14="http://schemas.microsoft.com/office/powerpoint/2010/main" val="255078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pPr algn="ctr">
              <a:lnSpc>
                <a:spcPct val="115000"/>
              </a:lnSpc>
            </a:pPr>
            <a:r>
              <a:rPr lang="ar-IQ" dirty="0" smtClean="0">
                <a:solidFill>
                  <a:schemeClr val="bg1"/>
                </a:solidFill>
                <a:latin typeface="Calibri"/>
                <a:ea typeface="Calibri"/>
                <a:cs typeface="Simplified Arabic"/>
              </a:rPr>
              <a:t>س/ ما موقف الواقعية الاشتراكية من الشعر الغنائي ؟</a:t>
            </a:r>
            <a:endParaRPr lang="ar-IQ" dirty="0">
              <a:solidFill>
                <a:schemeClr val="bg1"/>
              </a:solidFil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algn="justLow">
              <a:lnSpc>
                <a:spcPct val="115000"/>
              </a:lnSpc>
            </a:pPr>
            <a:r>
              <a:rPr lang="ar-IQ" sz="3200" b="1" dirty="0">
                <a:solidFill>
                  <a:schemeClr val="bg1"/>
                </a:solidFill>
                <a:latin typeface="Calibri"/>
                <a:ea typeface="Calibri"/>
                <a:cs typeface="Simplified Arabic"/>
              </a:rPr>
              <a:t>ج/ في الشعر الغنائي اشترطوا التحام العنصر الشخصي بالعنصر النضالي وفي موقفهم من الاجناس الادبية اعادوا ترتيبها على حسب أهميتها وارتباطها بالعنصر النضالي.</a:t>
            </a:r>
            <a:endParaRPr lang="en-US" sz="3200" dirty="0">
              <a:solidFill>
                <a:schemeClr val="bg1"/>
              </a:solidFill>
              <a:latin typeface="Calibri"/>
              <a:ea typeface="Calibri"/>
              <a:cs typeface="Arial"/>
            </a:endParaRPr>
          </a:p>
          <a:p>
            <a:endParaRPr lang="ar-IQ" sz="3200" dirty="0">
              <a:solidFill>
                <a:schemeClr val="bg1"/>
              </a:solidFill>
            </a:endParaRPr>
          </a:p>
        </p:txBody>
      </p:sp>
    </p:spTree>
    <p:extLst>
      <p:ext uri="{BB962C8B-B14F-4D97-AF65-F5344CB8AC3E}">
        <p14:creationId xmlns:p14="http://schemas.microsoft.com/office/powerpoint/2010/main" val="1266150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pPr algn="ctr">
              <a:lnSpc>
                <a:spcPct val="115000"/>
              </a:lnSpc>
            </a:pPr>
            <a:r>
              <a:rPr lang="ar-IQ" dirty="0">
                <a:solidFill>
                  <a:schemeClr val="bg1"/>
                </a:solidFill>
                <a:latin typeface="Calibri"/>
                <a:ea typeface="Calibri"/>
                <a:cs typeface="Simplified Arabic"/>
              </a:rPr>
              <a:t>س/ في اي موضع كان اهتمامهم بالمسرح؟</a:t>
            </a:r>
            <a:endParaRPr lang="en-US" sz="2800" dirty="0">
              <a:solidFill>
                <a:schemeClr val="bg1"/>
              </a:solidFill>
              <a:latin typeface="Calibri"/>
              <a:ea typeface="Calibri"/>
              <a:cs typeface="Aria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algn="justLow">
              <a:lnSpc>
                <a:spcPct val="115000"/>
              </a:lnSpc>
            </a:pPr>
            <a:r>
              <a:rPr lang="ar-IQ" sz="2800" b="1" dirty="0">
                <a:solidFill>
                  <a:schemeClr val="bg1"/>
                </a:solidFill>
                <a:latin typeface="Calibri"/>
                <a:ea typeface="Calibri"/>
                <a:cs typeface="Simplified Arabic"/>
              </a:rPr>
              <a:t>ج/ وضعوا المسرح في مقدمة الاجناس لان اشكاله هي اشد حيوية وأسهل على الفهم وأكدوا على فضيلة المسرح التربوي.</a:t>
            </a:r>
            <a:endParaRPr lang="en-US" sz="2800" dirty="0">
              <a:solidFill>
                <a:schemeClr val="bg1"/>
              </a:solidFill>
              <a:latin typeface="Calibri"/>
              <a:ea typeface="Calibri"/>
              <a:cs typeface="Arial"/>
            </a:endParaRPr>
          </a:p>
          <a:p>
            <a:pPr algn="justLow">
              <a:lnSpc>
                <a:spcPct val="115000"/>
              </a:lnSpc>
            </a:pPr>
            <a:r>
              <a:rPr lang="ar-IQ" sz="2800" b="1" dirty="0">
                <a:solidFill>
                  <a:schemeClr val="bg1"/>
                </a:solidFill>
                <a:latin typeface="Calibri"/>
                <a:ea typeface="Calibri"/>
                <a:cs typeface="Simplified Arabic"/>
              </a:rPr>
              <a:t> </a:t>
            </a:r>
            <a:r>
              <a:rPr lang="ar-IQ" sz="2800" b="1" u="sng" dirty="0">
                <a:solidFill>
                  <a:schemeClr val="bg1"/>
                </a:solidFill>
                <a:latin typeface="Calibri"/>
                <a:ea typeface="Calibri"/>
                <a:cs typeface="Simplified Arabic"/>
              </a:rPr>
              <a:t>وقد كان (</a:t>
            </a:r>
            <a:r>
              <a:rPr lang="ar-IQ" sz="2800" b="1" u="sng" dirty="0" err="1">
                <a:solidFill>
                  <a:schemeClr val="bg1"/>
                </a:solidFill>
                <a:latin typeface="Calibri"/>
                <a:ea typeface="Calibri"/>
                <a:cs typeface="Simplified Arabic"/>
              </a:rPr>
              <a:t>بريخت</a:t>
            </a:r>
            <a:r>
              <a:rPr lang="ar-IQ" sz="2800" b="1" u="sng" dirty="0">
                <a:solidFill>
                  <a:schemeClr val="bg1"/>
                </a:solidFill>
                <a:latin typeface="Calibri"/>
                <a:ea typeface="Calibri"/>
                <a:cs typeface="Simplified Arabic"/>
              </a:rPr>
              <a:t>) مؤسسا لنظرية المسرح الواقعية الاشتراكية وقد ارتفع به الى موقع القمة وذلك في بنائه لنظرية المسرح الملحمي</a:t>
            </a:r>
            <a:r>
              <a:rPr lang="ar-IQ" sz="2800" b="1" dirty="0">
                <a:solidFill>
                  <a:schemeClr val="bg1"/>
                </a:solidFill>
                <a:latin typeface="Calibri"/>
                <a:ea typeface="Calibri"/>
                <a:cs typeface="Simplified Arabic"/>
              </a:rPr>
              <a:t>.</a:t>
            </a:r>
            <a:endParaRPr lang="en-US" sz="2800" dirty="0">
              <a:solidFill>
                <a:schemeClr val="bg1"/>
              </a:solidFill>
              <a:effectLst/>
              <a:latin typeface="Calibri"/>
              <a:ea typeface="Calibri"/>
              <a:cs typeface="Arial"/>
            </a:endParaRPr>
          </a:p>
        </p:txBody>
      </p:sp>
    </p:spTree>
    <p:extLst>
      <p:ext uri="{BB962C8B-B14F-4D97-AF65-F5344CB8AC3E}">
        <p14:creationId xmlns:p14="http://schemas.microsoft.com/office/powerpoint/2010/main" val="473980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pPr algn="ctr">
              <a:lnSpc>
                <a:spcPct val="115000"/>
              </a:lnSpc>
            </a:pPr>
            <a:r>
              <a:rPr lang="ar-IQ" dirty="0">
                <a:solidFill>
                  <a:schemeClr val="bg1"/>
                </a:solidFill>
                <a:latin typeface="Calibri"/>
                <a:ea typeface="Calibri"/>
                <a:cs typeface="Simplified Arabic"/>
              </a:rPr>
              <a:t>س/ ما هي خصائص نقد الواقعية الاشتراكية  ؟</a:t>
            </a:r>
            <a:endParaRPr lang="en-US" sz="2800" dirty="0">
              <a:solidFill>
                <a:schemeClr val="bg1"/>
              </a:solidFill>
              <a:latin typeface="Calibri"/>
              <a:ea typeface="Calibri"/>
              <a:cs typeface="Aria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lstStyle/>
          <a:p>
            <a:pPr algn="justLow">
              <a:lnSpc>
                <a:spcPct val="115000"/>
              </a:lnSpc>
            </a:pPr>
            <a:r>
              <a:rPr lang="ar-IQ" b="1" dirty="0">
                <a:solidFill>
                  <a:schemeClr val="bg1"/>
                </a:solidFill>
                <a:latin typeface="Calibri"/>
                <a:ea typeface="Calibri"/>
                <a:cs typeface="Simplified Arabic"/>
              </a:rPr>
              <a:t>ج/ -ينبثق نقد الواقعية الاشتراكية النقد </a:t>
            </a:r>
            <a:r>
              <a:rPr lang="ar-IQ" b="1" dirty="0" err="1">
                <a:solidFill>
                  <a:schemeClr val="bg1"/>
                </a:solidFill>
                <a:latin typeface="Calibri"/>
                <a:ea typeface="Calibri"/>
                <a:cs typeface="Simplified Arabic"/>
              </a:rPr>
              <a:t>المضموني</a:t>
            </a:r>
            <a:r>
              <a:rPr lang="ar-IQ" b="1" dirty="0">
                <a:solidFill>
                  <a:schemeClr val="bg1"/>
                </a:solidFill>
                <a:latin typeface="Calibri"/>
                <a:ea typeface="Calibri"/>
                <a:cs typeface="Simplified Arabic"/>
              </a:rPr>
              <a:t> من الفلسفة الماركسية وهو ما يطلق عليه (المادية الجدلية) أو المادية التاريخية والتي محورها الانسان والتاريخ وبظن ان </a:t>
            </a:r>
            <a:r>
              <a:rPr lang="ar-IQ" b="1" dirty="0" err="1" smtClean="0">
                <a:solidFill>
                  <a:schemeClr val="bg1"/>
                </a:solidFill>
                <a:latin typeface="Calibri"/>
                <a:ea typeface="Calibri"/>
                <a:cs typeface="Simplified Arabic"/>
              </a:rPr>
              <a:t>كروتشة</a:t>
            </a:r>
            <a:r>
              <a:rPr lang="ar-IQ" b="1" dirty="0" smtClean="0">
                <a:solidFill>
                  <a:schemeClr val="bg1"/>
                </a:solidFill>
                <a:latin typeface="Calibri"/>
                <a:ea typeface="Calibri"/>
                <a:cs typeface="Simplified Arabic"/>
              </a:rPr>
              <a:t> </a:t>
            </a:r>
            <a:r>
              <a:rPr lang="ar-IQ" b="1" dirty="0">
                <a:solidFill>
                  <a:schemeClr val="bg1"/>
                </a:solidFill>
                <a:latin typeface="Calibri"/>
                <a:ea typeface="Calibri"/>
                <a:cs typeface="Simplified Arabic"/>
              </a:rPr>
              <a:t>هو الذي أطلق هذه التسمية النقد الموضوعي.</a:t>
            </a:r>
            <a:endParaRPr lang="en-US" sz="1800" b="1" dirty="0">
              <a:solidFill>
                <a:schemeClr val="bg1"/>
              </a:solidFill>
              <a:latin typeface="Calibri"/>
              <a:ea typeface="Calibri"/>
              <a:cs typeface="Arial"/>
            </a:endParaRPr>
          </a:p>
          <a:p>
            <a:pPr algn="justLow">
              <a:lnSpc>
                <a:spcPct val="115000"/>
              </a:lnSpc>
            </a:pPr>
            <a:r>
              <a:rPr lang="ar-IQ" b="1" dirty="0">
                <a:solidFill>
                  <a:schemeClr val="bg1"/>
                </a:solidFill>
                <a:latin typeface="Calibri"/>
                <a:ea typeface="Calibri"/>
                <a:cs typeface="Simplified Arabic"/>
              </a:rPr>
              <a:t>والنقد </a:t>
            </a:r>
            <a:r>
              <a:rPr lang="ar-IQ" b="1" dirty="0" err="1">
                <a:solidFill>
                  <a:schemeClr val="bg1"/>
                </a:solidFill>
                <a:latin typeface="Calibri"/>
                <a:ea typeface="Calibri"/>
                <a:cs typeface="Simplified Arabic"/>
              </a:rPr>
              <a:t>المضموني</a:t>
            </a:r>
            <a:r>
              <a:rPr lang="ar-IQ" b="1" dirty="0">
                <a:solidFill>
                  <a:schemeClr val="bg1"/>
                </a:solidFill>
                <a:latin typeface="Calibri"/>
                <a:ea typeface="Calibri"/>
                <a:cs typeface="Simplified Arabic"/>
              </a:rPr>
              <a:t> عندهم شكل من اشكال الوعي ومن هنا يعكس الأدب  المجتمع والعالم المادي.</a:t>
            </a:r>
            <a:endParaRPr lang="en-US" sz="1800" b="1" dirty="0">
              <a:solidFill>
                <a:schemeClr val="bg1"/>
              </a:solidFill>
              <a:latin typeface="Calibri"/>
              <a:ea typeface="Calibri"/>
              <a:cs typeface="Arial"/>
            </a:endParaRPr>
          </a:p>
          <a:p>
            <a:pPr algn="justLow">
              <a:lnSpc>
                <a:spcPct val="115000"/>
              </a:lnSpc>
            </a:pPr>
            <a:r>
              <a:rPr lang="ar-IQ" b="1" dirty="0">
                <a:solidFill>
                  <a:schemeClr val="bg1"/>
                </a:solidFill>
                <a:latin typeface="Calibri"/>
                <a:ea typeface="Calibri"/>
                <a:cs typeface="Simplified Arabic"/>
              </a:rPr>
              <a:t>-وهذا النقد الذي أطلق عليه البعض (بالنقد الموضوعي) ليس نقدا حياديا وليس موجها ضد شخص او مجموعة اشخاص بل هو نقد فعال موجه الى طبقة كاملة ضارة ومنحرفة.</a:t>
            </a:r>
            <a:endParaRPr lang="en-US" sz="1800" b="1" dirty="0">
              <a:solidFill>
                <a:schemeClr val="bg1"/>
              </a:solidFill>
              <a:latin typeface="Calibri"/>
              <a:ea typeface="Calibri"/>
              <a:cs typeface="Arial"/>
            </a:endParaRPr>
          </a:p>
          <a:p>
            <a:pPr algn="justLow">
              <a:lnSpc>
                <a:spcPct val="115000"/>
              </a:lnSpc>
            </a:pPr>
            <a:r>
              <a:rPr lang="ar-IQ" b="1" dirty="0">
                <a:solidFill>
                  <a:schemeClr val="bg1"/>
                </a:solidFill>
                <a:latin typeface="Calibri"/>
                <a:ea typeface="Calibri"/>
                <a:cs typeface="Simplified Arabic"/>
              </a:rPr>
              <a:t> ويؤكد نقدهم الموضوعي هذا على مضمون العمل الادبي لا شكله فالفنان يجسد الواقع ويرسم صورة الحياة والأدب يصدر عن فهم الواقع لاعن الانفعال.</a:t>
            </a:r>
            <a:endParaRPr lang="en-US" sz="1800" b="1" dirty="0">
              <a:solidFill>
                <a:schemeClr val="bg1"/>
              </a:solidFill>
              <a:effectLst/>
              <a:latin typeface="Calibri"/>
              <a:ea typeface="Calibri"/>
              <a:cs typeface="Arial"/>
            </a:endParaRPr>
          </a:p>
        </p:txBody>
      </p:sp>
    </p:spTree>
    <p:extLst>
      <p:ext uri="{BB962C8B-B14F-4D97-AF65-F5344CB8AC3E}">
        <p14:creationId xmlns:p14="http://schemas.microsoft.com/office/powerpoint/2010/main" val="1008284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endParaRPr lang="ar-IQ" dirty="0"/>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lstStyle/>
          <a:p>
            <a:pPr algn="justLow">
              <a:lnSpc>
                <a:spcPct val="115000"/>
              </a:lnSpc>
            </a:pPr>
            <a:r>
              <a:rPr lang="ar-IQ" b="1" dirty="0">
                <a:solidFill>
                  <a:schemeClr val="bg1"/>
                </a:solidFill>
                <a:latin typeface="Calibri"/>
                <a:ea typeface="Calibri"/>
                <a:cs typeface="Simplified Arabic"/>
              </a:rPr>
              <a:t>-والصورة الفنية عندهم تتجلى في رسم الشخوص وتتابع الاحداث والحوار بين الشخوص والأدب لديهم ناقل للأفكار السياسية والأخلاقية والفلسفية والجمالية.</a:t>
            </a:r>
            <a:endParaRPr lang="en-US" sz="1800" dirty="0">
              <a:solidFill>
                <a:schemeClr val="bg1"/>
              </a:solidFill>
              <a:latin typeface="Calibri"/>
              <a:ea typeface="Calibri"/>
              <a:cs typeface="Arial"/>
            </a:endParaRPr>
          </a:p>
          <a:p>
            <a:pPr algn="justLow">
              <a:lnSpc>
                <a:spcPct val="115000"/>
              </a:lnSpc>
            </a:pPr>
            <a:r>
              <a:rPr lang="ar-IQ" b="1" dirty="0">
                <a:solidFill>
                  <a:schemeClr val="bg1"/>
                </a:solidFill>
                <a:latin typeface="Calibri"/>
                <a:ea typeface="Calibri"/>
                <a:cs typeface="Simplified Arabic"/>
              </a:rPr>
              <a:t>- ونقدهم أقرب الى ان يكون تفسيريا حكميا فهو يفسر الاعمال الادبية تفسيرا ماديا مستندا الى الفلسفة الماركسية وهو يقوم الاعمال الادبية في ظل مطابقتها للمبادئ التي قررتها المادية التاريخية.</a:t>
            </a:r>
            <a:endParaRPr lang="en-US" sz="1800" dirty="0">
              <a:solidFill>
                <a:schemeClr val="bg1"/>
              </a:solidFill>
              <a:latin typeface="Calibri"/>
              <a:ea typeface="Calibri"/>
              <a:cs typeface="Arial"/>
            </a:endParaRPr>
          </a:p>
          <a:p>
            <a:pPr algn="justLow">
              <a:lnSpc>
                <a:spcPct val="115000"/>
              </a:lnSpc>
            </a:pPr>
            <a:r>
              <a:rPr lang="ar-IQ" b="1" dirty="0">
                <a:solidFill>
                  <a:schemeClr val="bg1"/>
                </a:solidFill>
                <a:latin typeface="Calibri"/>
                <a:ea typeface="Calibri"/>
                <a:cs typeface="Simplified Arabic"/>
              </a:rPr>
              <a:t>- وفي نقدهم يوحدون بين السياسة وبين الفن كما يوحدون بين المحتوى والشكل والمقصود الوحدة بين المحتوى السياسي الثوري وبين مستوى عال من الشكل الفني وقد هاجم بعض النقاد هذا الاتجاه لما وجدوا فيه من إفساد للأدب ولأنه يخضع لما يرسمه المسؤولون في الحزب.</a:t>
            </a:r>
            <a:endParaRPr lang="en-US" sz="1800" dirty="0">
              <a:solidFill>
                <a:schemeClr val="bg1"/>
              </a:solidFill>
              <a:effectLst/>
              <a:latin typeface="Calibri"/>
              <a:ea typeface="Calibri"/>
              <a:cs typeface="Arial"/>
            </a:endParaRPr>
          </a:p>
        </p:txBody>
      </p:sp>
    </p:spTree>
    <p:extLst>
      <p:ext uri="{BB962C8B-B14F-4D97-AF65-F5344CB8AC3E}">
        <p14:creationId xmlns:p14="http://schemas.microsoft.com/office/powerpoint/2010/main" val="3792228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endParaRPr lang="ar-IQ" dirty="0"/>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lstStyle/>
          <a:p>
            <a:pPr algn="justLow">
              <a:lnSpc>
                <a:spcPct val="115000"/>
              </a:lnSpc>
            </a:pPr>
            <a:r>
              <a:rPr lang="ar-IQ" b="1" dirty="0">
                <a:solidFill>
                  <a:schemeClr val="bg1"/>
                </a:solidFill>
                <a:latin typeface="Calibri"/>
                <a:ea typeface="Calibri"/>
                <a:cs typeface="Simplified Arabic"/>
              </a:rPr>
              <a:t>- والنقد </a:t>
            </a:r>
            <a:r>
              <a:rPr lang="ar-IQ" b="1" dirty="0" err="1">
                <a:solidFill>
                  <a:schemeClr val="bg1"/>
                </a:solidFill>
                <a:latin typeface="Calibri"/>
                <a:ea typeface="Calibri"/>
                <a:cs typeface="Simplified Arabic"/>
              </a:rPr>
              <a:t>المضموني</a:t>
            </a:r>
            <a:r>
              <a:rPr lang="ar-IQ" b="1" dirty="0">
                <a:solidFill>
                  <a:schemeClr val="bg1"/>
                </a:solidFill>
                <a:latin typeface="Calibri"/>
                <a:ea typeface="Calibri"/>
                <a:cs typeface="Simplified Arabic"/>
              </a:rPr>
              <a:t> الذي اعتمده الواقعيون الاشتراكيون يربط قيمة الشكل بقيمة المضمون ولذلك لا يفرض على الفنان عندهم قواعد وتقنيات معينة ولا يطلب من الكاتب التفتيش عن أشكال جديدة للتعبير.</a:t>
            </a:r>
            <a:endParaRPr lang="en-US" sz="1800" dirty="0">
              <a:solidFill>
                <a:schemeClr val="bg1"/>
              </a:solidFill>
              <a:latin typeface="Calibri"/>
              <a:ea typeface="Calibri"/>
              <a:cs typeface="Arial"/>
            </a:endParaRPr>
          </a:p>
          <a:p>
            <a:endParaRPr lang="ar-IQ" dirty="0">
              <a:solidFill>
                <a:schemeClr val="bg1"/>
              </a:solidFill>
            </a:endParaRPr>
          </a:p>
        </p:txBody>
      </p:sp>
      <p:pic>
        <p:nvPicPr>
          <p:cNvPr id="1026" name="Picture 2" descr="F:\محاضرات\download (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3717032"/>
            <a:ext cx="5256583" cy="2340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4299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dirty="0"/>
          </a:p>
        </p:txBody>
      </p:sp>
      <p:sp>
        <p:nvSpPr>
          <p:cNvPr id="3" name="عنصر نائب للمحتوى 2"/>
          <p:cNvSpPr>
            <a:spLocks noGrp="1"/>
          </p:cNvSpPr>
          <p:nvPr>
            <p:ph idx="1"/>
          </p:nvPr>
        </p:nvSpPr>
        <p:spPr>
          <a:xfrm>
            <a:off x="457200" y="692696"/>
            <a:ext cx="8229600" cy="5433467"/>
          </a:xfrm>
        </p:spPr>
        <p:style>
          <a:lnRef idx="3">
            <a:schemeClr val="lt1"/>
          </a:lnRef>
          <a:fillRef idx="1">
            <a:schemeClr val="accent1"/>
          </a:fillRef>
          <a:effectRef idx="1">
            <a:schemeClr val="accent1"/>
          </a:effectRef>
          <a:fontRef idx="minor">
            <a:schemeClr val="lt1"/>
          </a:fontRef>
        </p:style>
        <p:txBody>
          <a:bodyPr>
            <a:normAutofit/>
          </a:bodyPr>
          <a:lstStyle/>
          <a:p>
            <a:pPr marL="0" indent="0" algn="ctr">
              <a:buNone/>
            </a:pPr>
            <a:endParaRPr lang="ar-IQ" sz="3200" b="1" dirty="0" smtClean="0">
              <a:solidFill>
                <a:schemeClr val="bg1"/>
              </a:solidFill>
            </a:endParaRPr>
          </a:p>
          <a:p>
            <a:pPr marL="0" indent="0" algn="ctr">
              <a:buNone/>
            </a:pPr>
            <a:endParaRPr lang="ar-IQ" sz="3200" b="1" dirty="0">
              <a:solidFill>
                <a:schemeClr val="bg1"/>
              </a:solidFill>
            </a:endParaRPr>
          </a:p>
          <a:p>
            <a:pPr marL="0" indent="0" algn="ctr">
              <a:buNone/>
            </a:pPr>
            <a:r>
              <a:rPr lang="ar-IQ" sz="3200" b="1" dirty="0" smtClean="0">
                <a:solidFill>
                  <a:schemeClr val="bg1"/>
                </a:solidFill>
              </a:rPr>
              <a:t>في </a:t>
            </a:r>
            <a:r>
              <a:rPr lang="ar-IQ" sz="3200" b="1" dirty="0" smtClean="0">
                <a:solidFill>
                  <a:schemeClr val="bg1"/>
                </a:solidFill>
              </a:rPr>
              <a:t>الختام</a:t>
            </a:r>
          </a:p>
          <a:p>
            <a:pPr marL="0" indent="0" algn="ctr">
              <a:buNone/>
            </a:pPr>
            <a:endParaRPr lang="ar-IQ" sz="3200" b="1" dirty="0" smtClean="0">
              <a:solidFill>
                <a:schemeClr val="bg1"/>
              </a:solidFill>
            </a:endParaRPr>
          </a:p>
          <a:p>
            <a:pPr marL="0" indent="0" algn="ctr">
              <a:buNone/>
            </a:pPr>
            <a:r>
              <a:rPr lang="ar-IQ" sz="3200" b="1" dirty="0" smtClean="0">
                <a:solidFill>
                  <a:schemeClr val="bg1"/>
                </a:solidFill>
              </a:rPr>
              <a:t>لكم مني قول للمتنبي :</a:t>
            </a:r>
          </a:p>
          <a:p>
            <a:pPr marL="0" indent="0" algn="ctr">
              <a:buNone/>
            </a:pPr>
            <a:endParaRPr lang="ar-IQ" sz="3200" b="1" dirty="0" smtClean="0">
              <a:solidFill>
                <a:schemeClr val="bg1"/>
              </a:solidFill>
            </a:endParaRPr>
          </a:p>
          <a:p>
            <a:pPr marL="0" indent="0" algn="ctr">
              <a:buNone/>
            </a:pPr>
            <a:r>
              <a:rPr lang="ar-IQ" sz="3200" b="1" dirty="0" smtClean="0">
                <a:solidFill>
                  <a:schemeClr val="bg1"/>
                </a:solidFill>
              </a:rPr>
              <a:t>لكل داء دواء يستطب به    الا الحماقة أعمت من يداويها </a:t>
            </a:r>
          </a:p>
          <a:p>
            <a:pPr marL="0" indent="0" algn="ctr">
              <a:buNone/>
            </a:pPr>
            <a:endParaRPr lang="ar-IQ" sz="3200" b="1" dirty="0" smtClean="0">
              <a:solidFill>
                <a:schemeClr val="bg1"/>
              </a:solidFill>
            </a:endParaRPr>
          </a:p>
          <a:p>
            <a:pPr marL="0" indent="0" algn="ctr">
              <a:buNone/>
            </a:pPr>
            <a:endParaRPr lang="ar-IQ" sz="3200" b="1" dirty="0" smtClean="0">
              <a:solidFill>
                <a:schemeClr val="bg1"/>
              </a:solidFill>
            </a:endParaRPr>
          </a:p>
        </p:txBody>
      </p:sp>
      <p:pic>
        <p:nvPicPr>
          <p:cNvPr id="2050" name="Picture 2" descr="F:\محاضرات\images (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764704"/>
            <a:ext cx="2808312"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72824"/>
      </p:ext>
    </p:extLst>
  </p:cSld>
  <p:clrMapOvr>
    <a:masterClrMapping/>
  </p:clrMapOvr>
</p:sld>
</file>

<file path=ppt/theme/theme1.xml><?xml version="1.0" encoding="utf-8"?>
<a:theme xmlns:a="http://schemas.openxmlformats.org/drawingml/2006/main" name="غماء">
  <a:themeElements>
    <a:clrScheme name="غماء">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ألوان متوسطة">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غماء">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381</TotalTime>
  <Words>721</Words>
  <Application>Microsoft Office PowerPoint</Application>
  <PresentationFormat>عرض على الشاشة (3:4)‏</PresentationFormat>
  <Paragraphs>37</Paragraphs>
  <Slides>13</Slides>
  <Notes>0</Notes>
  <HiddenSlides>0</HiddenSlides>
  <MMClips>0</MMClips>
  <ScaleCrop>false</ScaleCrop>
  <HeadingPairs>
    <vt:vector size="4" baseType="variant">
      <vt:variant>
        <vt:lpstr>نسق</vt:lpstr>
      </vt:variant>
      <vt:variant>
        <vt:i4>1</vt:i4>
      </vt:variant>
      <vt:variant>
        <vt:lpstr>عناوين الشرائح</vt:lpstr>
      </vt:variant>
      <vt:variant>
        <vt:i4>13</vt:i4>
      </vt:variant>
    </vt:vector>
  </HeadingPairs>
  <TitlesOfParts>
    <vt:vector size="14" baseType="lpstr">
      <vt:lpstr>غماء</vt:lpstr>
      <vt:lpstr>ا                الجامعة المستنصرية / كلية الآداب  قسم اللغة العربية  محاضرات في المذاهب الادبية </vt:lpstr>
      <vt:lpstr>محاور المحاضرة</vt:lpstr>
      <vt:lpstr>وظيفة الادب لدى الواقعية الاشتراكية  </vt:lpstr>
      <vt:lpstr>عرض تقديمي في PowerPoint</vt:lpstr>
      <vt:lpstr>عرض تقديمي في PowerPoint</vt:lpstr>
      <vt:lpstr>عرض تقديمي في PowerPoint</vt:lpstr>
      <vt:lpstr>س/ اي نوع من انواع الرواية  كانت محط اهتمام  الكتاب الواقعيون الاشتراكيون؟ </vt:lpstr>
      <vt:lpstr>س/ ما موقف الواقعية الاشتراكية من الشعر الغنائي ؟</vt:lpstr>
      <vt:lpstr>س/ في اي موضع كان اهتمامهم بالمسرح؟</vt:lpstr>
      <vt:lpstr>س/ ما هي خصائص نقد الواقعية الاشتراكية  ؟</vt:lpstr>
      <vt:lpstr>عرض تقديمي في PowerPoint</vt:lpstr>
      <vt:lpstr>عرض تقديمي في PowerPoint</vt:lpstr>
      <vt:lpstr>عرض تقديمي في PowerPoint</vt:lpstr>
    </vt:vector>
  </TitlesOfParts>
  <Company>Enjoy My Fine Releases.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محاضرة في المذاهب الادبية</dc:title>
  <dc:creator>DR.Ahmed Saker 2o1O</dc:creator>
  <cp:lastModifiedBy>DR.Ahmed Saker 2o1O</cp:lastModifiedBy>
  <cp:revision>17</cp:revision>
  <dcterms:created xsi:type="dcterms:W3CDTF">2020-05-06T18:38:34Z</dcterms:created>
  <dcterms:modified xsi:type="dcterms:W3CDTF">2020-05-14T08:18:53Z</dcterms:modified>
</cp:coreProperties>
</file>