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56" r:id="rId1"/>
  </p:sldMasterIdLst>
  <p:sldIdLst>
    <p:sldId id="256" r:id="rId2"/>
    <p:sldId id="265" r:id="rId3"/>
    <p:sldId id="257" r:id="rId4"/>
    <p:sldId id="266" r:id="rId5"/>
    <p:sldId id="267" r:id="rId6"/>
    <p:sldId id="268" r:id="rId7"/>
    <p:sldId id="269" r:id="rId8"/>
    <p:sldId id="270" r:id="rId9"/>
    <p:sldId id="272" r:id="rId10"/>
    <p:sldId id="271" r:id="rId11"/>
    <p:sldId id="264" r:id="rId12"/>
  </p:sldIdLst>
  <p:sldSz cx="9144000" cy="6858000" type="screen4x3"/>
  <p:notesSz cx="6858000" cy="9144000"/>
  <p:defaultTextStyle>
    <a:defPPr>
      <a:defRPr lang="ar-IQ"/>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grpSp>
        <p:nvGrpSpPr>
          <p:cNvPr id="95" name="Group 94"/>
          <p:cNvGrpSpPr/>
          <p:nvPr/>
        </p:nvGrpSpPr>
        <p:grpSpPr>
          <a:xfrm>
            <a:off x="0" y="-30477"/>
            <a:ext cx="9067800" cy="6889273"/>
            <a:chOff x="0" y="-30477"/>
            <a:chExt cx="9067800" cy="6889273"/>
          </a:xfrm>
        </p:grpSpPr>
        <p:cxnSp>
          <p:nvCxnSpPr>
            <p:cNvPr id="110" name="Straight Connector 109"/>
            <p:cNvCxnSpPr/>
            <p:nvPr/>
          </p:nvCxnSpPr>
          <p:spPr>
            <a:xfrm rot="16200000" flipH="1">
              <a:off x="-14478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a:xfrm rot="16200000" flipH="1">
              <a:off x="-16383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8" name="Straight Connector 177"/>
            <p:cNvCxnSpPr/>
            <p:nvPr/>
          </p:nvCxnSpPr>
          <p:spPr>
            <a:xfrm rot="5400000">
              <a:off x="-14859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a:xfrm rot="5400000">
              <a:off x="-3238500" y="3314700"/>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rot="16200000" flipH="1">
              <a:off x="-3314700" y="3314700"/>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a:xfrm rot="16200000" flipH="1">
              <a:off x="-1371600" y="2971800"/>
              <a:ext cx="6858000" cy="9144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a:xfrm rot="16200000" flipH="1">
              <a:off x="-2819400" y="3200400"/>
              <a:ext cx="6858000"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p:cNvCxnSpPr/>
            <p:nvPr/>
          </p:nvCxnSpPr>
          <p:spPr>
            <a:xfrm rot="5400000">
              <a:off x="-2705099" y="3238500"/>
              <a:ext cx="6858000"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rot="16200000" flipH="1">
              <a:off x="-2133600" y="3200400"/>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rot="16200000" flipH="1">
              <a:off x="-31242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a:xfrm rot="16200000" flipH="1">
              <a:off x="-1828799" y="3352799"/>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a:xfrm rot="16200000" flipH="1">
              <a:off x="-28194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a:xfrm rot="16200000" flipH="1">
              <a:off x="-2438400" y="3124200"/>
              <a:ext cx="6858000" cy="609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rot="5400000">
              <a:off x="-1731645" y="2722245"/>
              <a:ext cx="6858000"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rot="5400000">
              <a:off x="-1142048" y="3277552"/>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a:xfrm rot="5400000">
              <a:off x="-9144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a:xfrm rot="5400000">
              <a:off x="-1855470" y="3227070"/>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rot="16200000" flipH="1">
              <a:off x="-2643187" y="3252788"/>
              <a:ext cx="6858000"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rot="16200000" flipH="1">
              <a:off x="-1954530" y="3326130"/>
              <a:ext cx="6858000" cy="20574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rot="16200000" flipH="1">
              <a:off x="-23622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a:xfrm rot="16200000" flipH="1">
              <a:off x="-21336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a:xfrm rot="16200000" flipH="1">
              <a:off x="10668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a:xfrm rot="16200000" flipH="1">
              <a:off x="8763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2" name="Straight Connector 211"/>
            <p:cNvCxnSpPr/>
            <p:nvPr/>
          </p:nvCxnSpPr>
          <p:spPr>
            <a:xfrm rot="5400000">
              <a:off x="1028700" y="3238500"/>
              <a:ext cx="6858000" cy="3810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13" name="Straight Connector 212"/>
            <p:cNvCxnSpPr/>
            <p:nvPr/>
          </p:nvCxnSpPr>
          <p:spPr>
            <a:xfrm rot="5400000">
              <a:off x="-723900" y="3314700"/>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14" name="Straight Connector 213"/>
            <p:cNvCxnSpPr/>
            <p:nvPr/>
          </p:nvCxnSpPr>
          <p:spPr>
            <a:xfrm rot="16200000" flipH="1">
              <a:off x="-800100" y="3314700"/>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5" name="Straight Connector 214"/>
            <p:cNvCxnSpPr/>
            <p:nvPr/>
          </p:nvCxnSpPr>
          <p:spPr>
            <a:xfrm rot="5400000">
              <a:off x="-152400" y="3429000"/>
              <a:ext cx="6858000"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16" name="Straight Connector 215"/>
            <p:cNvCxnSpPr/>
            <p:nvPr/>
          </p:nvCxnSpPr>
          <p:spPr>
            <a:xfrm rot="16200000" flipH="1">
              <a:off x="-304800" y="3200400"/>
              <a:ext cx="6858000" cy="4572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p:cNvCxnSpPr/>
            <p:nvPr/>
          </p:nvCxnSpPr>
          <p:spPr>
            <a:xfrm rot="5400000">
              <a:off x="-190499" y="3238500"/>
              <a:ext cx="6858000" cy="3810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18" name="Straight Connector 217"/>
            <p:cNvCxnSpPr/>
            <p:nvPr/>
          </p:nvCxnSpPr>
          <p:spPr>
            <a:xfrm rot="16200000" flipH="1">
              <a:off x="381000" y="3200400"/>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19" name="Straight Connector 218"/>
            <p:cNvCxnSpPr/>
            <p:nvPr/>
          </p:nvCxnSpPr>
          <p:spPr>
            <a:xfrm rot="16200000" flipH="1">
              <a:off x="-6096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0" name="Straight Connector 219"/>
            <p:cNvCxnSpPr/>
            <p:nvPr/>
          </p:nvCxnSpPr>
          <p:spPr>
            <a:xfrm rot="16200000" flipH="1">
              <a:off x="685801" y="3352799"/>
              <a:ext cx="6858000" cy="152401"/>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21" name="Straight Connector 220"/>
            <p:cNvCxnSpPr/>
            <p:nvPr/>
          </p:nvCxnSpPr>
          <p:spPr>
            <a:xfrm rot="16200000" flipH="1">
              <a:off x="-3048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22" name="Straight Connector 221"/>
            <p:cNvCxnSpPr/>
            <p:nvPr/>
          </p:nvCxnSpPr>
          <p:spPr>
            <a:xfrm rot="5400000">
              <a:off x="-1028700" y="3314700"/>
              <a:ext cx="6858000"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3" name="Straight Connector 222"/>
            <p:cNvCxnSpPr/>
            <p:nvPr/>
          </p:nvCxnSpPr>
          <p:spPr>
            <a:xfrm rot="5400000">
              <a:off x="782955" y="2722245"/>
              <a:ext cx="6858000"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224" name="Straight Connector 223"/>
            <p:cNvCxnSpPr/>
            <p:nvPr/>
          </p:nvCxnSpPr>
          <p:spPr>
            <a:xfrm rot="5400000">
              <a:off x="1372552" y="3277552"/>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25" name="Straight Connector 224"/>
            <p:cNvCxnSpPr/>
            <p:nvPr/>
          </p:nvCxnSpPr>
          <p:spPr>
            <a:xfrm rot="5400000">
              <a:off x="16002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6" name="Straight Connector 225"/>
            <p:cNvCxnSpPr/>
            <p:nvPr/>
          </p:nvCxnSpPr>
          <p:spPr>
            <a:xfrm rot="5400000">
              <a:off x="659130" y="3227070"/>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27" name="Straight Connector 226"/>
            <p:cNvCxnSpPr/>
            <p:nvPr/>
          </p:nvCxnSpPr>
          <p:spPr>
            <a:xfrm rot="16200000" flipH="1">
              <a:off x="-128587" y="3252788"/>
              <a:ext cx="6858000"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228" name="Straight Connector 227"/>
            <p:cNvCxnSpPr/>
            <p:nvPr/>
          </p:nvCxnSpPr>
          <p:spPr>
            <a:xfrm rot="16200000" flipH="1">
              <a:off x="560070" y="3326130"/>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9" name="Straight Connector 228"/>
            <p:cNvCxnSpPr/>
            <p:nvPr/>
          </p:nvCxnSpPr>
          <p:spPr>
            <a:xfrm rot="16200000" flipH="1">
              <a:off x="1524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0" name="Straight Connector 229"/>
            <p:cNvCxnSpPr/>
            <p:nvPr/>
          </p:nvCxnSpPr>
          <p:spPr>
            <a:xfrm rot="16200000" flipH="1">
              <a:off x="3810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37" name="Straight Connector 236"/>
            <p:cNvCxnSpPr/>
            <p:nvPr/>
          </p:nvCxnSpPr>
          <p:spPr>
            <a:xfrm rot="16200000" flipH="1">
              <a:off x="2743200" y="3352801"/>
              <a:ext cx="6858000" cy="1524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38" name="Straight Connector 237"/>
            <p:cNvCxnSpPr/>
            <p:nvPr/>
          </p:nvCxnSpPr>
          <p:spPr>
            <a:xfrm rot="16200000" flipH="1">
              <a:off x="2095501" y="3238501"/>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9" name="Straight Connector 238"/>
            <p:cNvCxnSpPr/>
            <p:nvPr/>
          </p:nvCxnSpPr>
          <p:spPr>
            <a:xfrm rot="5400000">
              <a:off x="2705100" y="3238501"/>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0" name="Straight Connector 239"/>
            <p:cNvCxnSpPr/>
            <p:nvPr/>
          </p:nvCxnSpPr>
          <p:spPr>
            <a:xfrm rot="5400000">
              <a:off x="1828801" y="3276600"/>
              <a:ext cx="6857999" cy="3048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41" name="Straight Connector 240"/>
            <p:cNvCxnSpPr/>
            <p:nvPr/>
          </p:nvCxnSpPr>
          <p:spPr>
            <a:xfrm rot="16200000" flipH="1">
              <a:off x="1066800" y="3200402"/>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42" name="Straight Connector 241"/>
            <p:cNvCxnSpPr/>
            <p:nvPr/>
          </p:nvCxnSpPr>
          <p:spPr>
            <a:xfrm rot="16200000" flipH="1">
              <a:off x="2362201" y="3352800"/>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43" name="Straight Connector 242"/>
            <p:cNvCxnSpPr/>
            <p:nvPr/>
          </p:nvCxnSpPr>
          <p:spPr>
            <a:xfrm rot="5400000">
              <a:off x="2646045" y="2722246"/>
              <a:ext cx="6858000" cy="1413510"/>
            </a:xfrm>
            <a:prstGeom prst="line">
              <a:avLst/>
            </a:prstGeom>
            <a:ln>
              <a:solidFill>
                <a:schemeClr val="accent1">
                  <a:alpha val="56000"/>
                </a:schemeClr>
              </a:solidFill>
            </a:ln>
          </p:spPr>
          <p:style>
            <a:lnRef idx="1">
              <a:schemeClr val="accent1"/>
            </a:lnRef>
            <a:fillRef idx="0">
              <a:schemeClr val="accent1"/>
            </a:fillRef>
            <a:effectRef idx="0">
              <a:schemeClr val="accent1"/>
            </a:effectRef>
            <a:fontRef idx="minor">
              <a:schemeClr val="tx1"/>
            </a:fontRef>
          </p:style>
        </p:cxnSp>
        <p:cxnSp>
          <p:nvCxnSpPr>
            <p:cNvPr id="244" name="Straight Connector 243"/>
            <p:cNvCxnSpPr/>
            <p:nvPr/>
          </p:nvCxnSpPr>
          <p:spPr>
            <a:xfrm rot="5400000">
              <a:off x="3048952" y="3277553"/>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45" name="Straight Connector 244"/>
            <p:cNvCxnSpPr/>
            <p:nvPr/>
          </p:nvCxnSpPr>
          <p:spPr>
            <a:xfrm rot="5400000">
              <a:off x="2895600" y="3276601"/>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6" name="Straight Connector 245"/>
            <p:cNvCxnSpPr/>
            <p:nvPr/>
          </p:nvCxnSpPr>
          <p:spPr>
            <a:xfrm rot="5400000">
              <a:off x="2388870" y="3227071"/>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47" name="Straight Connector 246"/>
            <p:cNvCxnSpPr/>
            <p:nvPr/>
          </p:nvCxnSpPr>
          <p:spPr>
            <a:xfrm rot="16200000" flipH="1">
              <a:off x="2236470" y="3326131"/>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8" name="Straight Connector 247"/>
            <p:cNvCxnSpPr/>
            <p:nvPr/>
          </p:nvCxnSpPr>
          <p:spPr>
            <a:xfrm rot="16200000" flipH="1">
              <a:off x="1752600" y="3352801"/>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9" name="Straight Connector 248"/>
            <p:cNvCxnSpPr/>
            <p:nvPr/>
          </p:nvCxnSpPr>
          <p:spPr>
            <a:xfrm rot="16200000" flipH="1">
              <a:off x="19812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50" name="Straight Connector 249"/>
            <p:cNvCxnSpPr/>
            <p:nvPr/>
          </p:nvCxnSpPr>
          <p:spPr>
            <a:xfrm rot="5400000">
              <a:off x="3467100" y="3314701"/>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51" name="Straight Connector 250"/>
            <p:cNvCxnSpPr/>
            <p:nvPr/>
          </p:nvCxnSpPr>
          <p:spPr>
            <a:xfrm rot="16200000" flipH="1">
              <a:off x="3467099" y="3314701"/>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2" name="Straight Connector 251"/>
            <p:cNvCxnSpPr/>
            <p:nvPr/>
          </p:nvCxnSpPr>
          <p:spPr>
            <a:xfrm rot="5400000">
              <a:off x="4038600" y="3429001"/>
              <a:ext cx="6858000"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53" name="Straight Connector 252"/>
            <p:cNvCxnSpPr/>
            <p:nvPr/>
          </p:nvCxnSpPr>
          <p:spPr>
            <a:xfrm rot="16200000" flipH="1">
              <a:off x="3886200" y="3200401"/>
              <a:ext cx="6858000"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254" name="Straight Connector 253"/>
            <p:cNvCxnSpPr/>
            <p:nvPr/>
          </p:nvCxnSpPr>
          <p:spPr>
            <a:xfrm rot="5400000">
              <a:off x="4000501" y="3238501"/>
              <a:ext cx="6858000"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55" name="Straight Connector 254"/>
            <p:cNvCxnSpPr/>
            <p:nvPr/>
          </p:nvCxnSpPr>
          <p:spPr>
            <a:xfrm rot="16200000" flipH="1">
              <a:off x="4572000" y="3200401"/>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57" name="Straight Connector 256"/>
            <p:cNvCxnSpPr/>
            <p:nvPr/>
          </p:nvCxnSpPr>
          <p:spPr>
            <a:xfrm rot="16200000" flipH="1">
              <a:off x="37338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58" name="Straight Connector 257"/>
            <p:cNvCxnSpPr/>
            <p:nvPr/>
          </p:nvCxnSpPr>
          <p:spPr>
            <a:xfrm rot="5400000">
              <a:off x="3619500" y="3314700"/>
              <a:ext cx="6858000"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59" name="Straight Connector 258"/>
            <p:cNvCxnSpPr/>
            <p:nvPr/>
          </p:nvCxnSpPr>
          <p:spPr>
            <a:xfrm rot="16200000" flipH="1">
              <a:off x="4214813" y="3252788"/>
              <a:ext cx="6858000"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260" name="Straight Connector 259"/>
            <p:cNvCxnSpPr/>
            <p:nvPr/>
          </p:nvCxnSpPr>
          <p:spPr>
            <a:xfrm rot="16200000" flipH="1">
              <a:off x="4751070" y="3326131"/>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1" name="Straight Connector 260"/>
            <p:cNvCxnSpPr/>
            <p:nvPr/>
          </p:nvCxnSpPr>
          <p:spPr>
            <a:xfrm rot="16200000" flipH="1">
              <a:off x="4343400" y="3352801"/>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2" name="Straight Connector 261"/>
            <p:cNvCxnSpPr/>
            <p:nvPr/>
          </p:nvCxnSpPr>
          <p:spPr>
            <a:xfrm rot="16200000" flipH="1">
              <a:off x="4572000" y="3352801"/>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64" name="Straight Connector 263"/>
            <p:cNvCxnSpPr/>
            <p:nvPr/>
          </p:nvCxnSpPr>
          <p:spPr>
            <a:xfrm rot="16200000" flipH="1">
              <a:off x="5257800" y="3352802"/>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5" name="Straight Connector 264"/>
            <p:cNvCxnSpPr/>
            <p:nvPr/>
          </p:nvCxnSpPr>
          <p:spPr>
            <a:xfrm rot="16200000" flipH="1">
              <a:off x="5067300" y="3238502"/>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6" name="Straight Connector 265"/>
            <p:cNvCxnSpPr/>
            <p:nvPr/>
          </p:nvCxnSpPr>
          <p:spPr>
            <a:xfrm rot="5400000">
              <a:off x="5219700" y="3238502"/>
              <a:ext cx="6858000" cy="3810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67" name="Straight Connector 266"/>
            <p:cNvCxnSpPr/>
            <p:nvPr/>
          </p:nvCxnSpPr>
          <p:spPr>
            <a:xfrm rot="16200000" flipH="1">
              <a:off x="4876801" y="3352801"/>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68" name="Straight Connector 267"/>
            <p:cNvCxnSpPr/>
            <p:nvPr/>
          </p:nvCxnSpPr>
          <p:spPr>
            <a:xfrm rot="5400000">
              <a:off x="5527994" y="3318196"/>
              <a:ext cx="6888479" cy="191133"/>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70" name="Straight Connector 269"/>
            <p:cNvCxnSpPr/>
            <p:nvPr/>
          </p:nvCxnSpPr>
          <p:spPr>
            <a:xfrm rot="5400000">
              <a:off x="4850130" y="3227072"/>
              <a:ext cx="6858000" cy="40386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71" name="Straight Connector 270"/>
            <p:cNvCxnSpPr/>
            <p:nvPr/>
          </p:nvCxnSpPr>
          <p:spPr>
            <a:xfrm rot="16200000" flipH="1">
              <a:off x="4751070" y="3326132"/>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8" name="Straight Connector 277"/>
            <p:cNvCxnSpPr/>
            <p:nvPr/>
          </p:nvCxnSpPr>
          <p:spPr>
            <a:xfrm rot="5400000">
              <a:off x="5562599" y="3429001"/>
              <a:ext cx="6858002" cy="1588"/>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83" name="Straight Connector 282"/>
            <p:cNvCxnSpPr/>
            <p:nvPr/>
          </p:nvCxnSpPr>
          <p:spPr>
            <a:xfrm rot="5400000">
              <a:off x="2552700" y="3390900"/>
              <a:ext cx="6858000" cy="76200"/>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89" name="Straight Connector 288"/>
            <p:cNvCxnSpPr/>
            <p:nvPr/>
          </p:nvCxnSpPr>
          <p:spPr>
            <a:xfrm rot="16200000" flipH="1">
              <a:off x="3048000" y="3352800"/>
              <a:ext cx="6858000" cy="1524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92" name="Straight Connector 291"/>
            <p:cNvCxnSpPr/>
            <p:nvPr/>
          </p:nvCxnSpPr>
          <p:spPr>
            <a:xfrm rot="16200000" flipH="1">
              <a:off x="3238500" y="3238500"/>
              <a:ext cx="6858000" cy="381000"/>
            </a:xfrm>
            <a:prstGeom prst="line">
              <a:avLst/>
            </a:prstGeom>
            <a:ln w="19050">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94" name="Straight Connector 293"/>
            <p:cNvCxnSpPr/>
            <p:nvPr/>
          </p:nvCxnSpPr>
          <p:spPr>
            <a:xfrm rot="5400000">
              <a:off x="2133600" y="3276600"/>
              <a:ext cx="6858000" cy="3048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98" name="Straight Connector 297"/>
            <p:cNvCxnSpPr/>
            <p:nvPr/>
          </p:nvCxnSpPr>
          <p:spPr>
            <a:xfrm rot="16200000" flipH="1">
              <a:off x="3148013" y="3252789"/>
              <a:ext cx="6858000"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299" name="Straight Connector 298"/>
            <p:cNvCxnSpPr/>
            <p:nvPr/>
          </p:nvCxnSpPr>
          <p:spPr>
            <a:xfrm rot="5400000">
              <a:off x="37719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2" name="Straight Connector 301"/>
            <p:cNvCxnSpPr/>
            <p:nvPr/>
          </p:nvCxnSpPr>
          <p:spPr>
            <a:xfrm rot="5400000">
              <a:off x="4229100" y="2933700"/>
              <a:ext cx="6858000" cy="990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07" name="Straight Connector 306"/>
            <p:cNvCxnSpPr/>
            <p:nvPr/>
          </p:nvCxnSpPr>
          <p:spPr>
            <a:xfrm rot="16200000" flipH="1">
              <a:off x="1371600" y="3200403"/>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grpSp>
      <p:sp>
        <p:nvSpPr>
          <p:cNvPr id="4" name="Date Placeholder 3"/>
          <p:cNvSpPr>
            <a:spLocks noGrp="1"/>
          </p:cNvSpPr>
          <p:nvPr>
            <p:ph type="dt" sz="half" idx="10"/>
          </p:nvPr>
        </p:nvSpPr>
        <p:spPr/>
        <p:txBody>
          <a:bodyPr/>
          <a:lstStyle/>
          <a:p>
            <a:fld id="{67036489-B92B-464E-8410-5E045257FDAF}" type="datetimeFigureOut">
              <a:rPr lang="ar-IQ" smtClean="0"/>
              <a:t>13/10/1441</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84105650-8E00-41A3-8D28-5AD202587E9B}" type="slidenum">
              <a:rPr lang="ar-IQ" smtClean="0"/>
              <a:t>‹#›</a:t>
            </a:fld>
            <a:endParaRPr lang="ar-IQ"/>
          </a:p>
        </p:txBody>
      </p:sp>
      <p:sp>
        <p:nvSpPr>
          <p:cNvPr id="113" name="Rectangle 112"/>
          <p:cNvSpPr/>
          <p:nvPr/>
        </p:nvSpPr>
        <p:spPr>
          <a:xfrm>
            <a:off x="0" y="1905000"/>
            <a:ext cx="4953000" cy="3124200"/>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grpSp>
        <p:nvGrpSpPr>
          <p:cNvPr id="94" name="Group 93"/>
          <p:cNvGrpSpPr/>
          <p:nvPr/>
        </p:nvGrpSpPr>
        <p:grpSpPr>
          <a:xfrm>
            <a:off x="0" y="2057400"/>
            <a:ext cx="4801394" cy="2820988"/>
            <a:chOff x="0" y="2057400"/>
            <a:chExt cx="4801394" cy="2820988"/>
          </a:xfrm>
        </p:grpSpPr>
        <p:cxnSp>
          <p:nvCxnSpPr>
            <p:cNvPr id="117" name="Straight Connector 116"/>
            <p:cNvCxnSpPr/>
            <p:nvPr/>
          </p:nvCxnSpPr>
          <p:spPr>
            <a:xfrm>
              <a:off x="0" y="2057400"/>
              <a:ext cx="48006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a:off x="0" y="4876800"/>
              <a:ext cx="48006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p:nvPr/>
          </p:nvCxnSpPr>
          <p:spPr>
            <a:xfrm rot="5400000">
              <a:off x="3391694" y="3467100"/>
              <a:ext cx="2818606"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228600" y="2130425"/>
            <a:ext cx="4419600" cy="1600327"/>
          </a:xfrm>
        </p:spPr>
        <p:txBody>
          <a:bodyPr anchor="b">
            <a:normAutofit/>
          </a:bodyPr>
          <a:lstStyle>
            <a:lvl1pPr algn="l">
              <a:defRPr sz="3600" b="1" cap="none" spc="40" baseline="0">
                <a:ln w="13335" cmpd="sng">
                  <a:solidFill>
                    <a:schemeClr val="accent1">
                      <a:lumMod val="50000"/>
                    </a:schemeClr>
                  </a:solidFill>
                  <a:prstDash val="solid"/>
                </a:ln>
                <a:solidFill>
                  <a:schemeClr val="accent6">
                    <a:tint val="1000"/>
                  </a:schemeClr>
                </a:solidFill>
                <a:effectLst/>
              </a:defRPr>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228600" y="3733800"/>
            <a:ext cx="4419600" cy="1066800"/>
          </a:xfrm>
        </p:spPr>
        <p:txBody>
          <a:bodyPr>
            <a:normAutofit/>
          </a:bodyPr>
          <a:lstStyle>
            <a:lvl1pPr marL="0" indent="0" algn="l">
              <a:buNone/>
              <a:defRPr sz="22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dirty="0"/>
          </a:p>
        </p:txBody>
      </p:sp>
      <p:sp>
        <p:nvSpPr>
          <p:cNvPr id="3" name="Content Placeholder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fld id="{67036489-B92B-464E-8410-5E045257FDAF}" type="datetimeFigureOut">
              <a:rPr lang="ar-IQ" smtClean="0"/>
              <a:t>13/10/1441</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84105650-8E00-41A3-8D28-5AD202587E9B}" type="slidenum">
              <a:rPr lang="ar-IQ" smtClean="0"/>
              <a:t>‹#›</a:t>
            </a:fld>
            <a:endParaRPr lang="ar-IQ"/>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3">
        <a:schemeClr val="bg1"/>
      </p:bgRef>
    </p:bg>
    <p:spTree>
      <p:nvGrpSpPr>
        <p:cNvPr id="1" name=""/>
        <p:cNvGrpSpPr/>
        <p:nvPr/>
      </p:nvGrpSpPr>
      <p:grpSpPr>
        <a:xfrm>
          <a:off x="0" y="0"/>
          <a:ext cx="0" cy="0"/>
          <a:chOff x="0" y="0"/>
          <a:chExt cx="0" cy="0"/>
        </a:xfrm>
      </p:grpSpPr>
      <p:grpSp>
        <p:nvGrpSpPr>
          <p:cNvPr id="7" name="Group 92"/>
          <p:cNvGrpSpPr/>
          <p:nvPr/>
        </p:nvGrpSpPr>
        <p:grpSpPr>
          <a:xfrm>
            <a:off x="1" y="-30478"/>
            <a:ext cx="9067799" cy="4846320"/>
            <a:chOff x="1" y="-30477"/>
            <a:chExt cx="9067799" cy="4526277"/>
          </a:xfrm>
        </p:grpSpPr>
        <p:cxnSp>
          <p:nvCxnSpPr>
            <p:cNvPr id="8" name="Straight Connector 7"/>
            <p:cNvCxnSpPr/>
            <p:nvPr/>
          </p:nvCxnSpPr>
          <p:spPr>
            <a:xfrm rot="16200000" flipH="1">
              <a:off x="-27166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16200000" flipH="1">
              <a:off x="-46216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rot="5400000">
              <a:off x="-30976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5400000">
              <a:off x="-206236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16200000" flipH="1">
              <a:off x="-2138565"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rot="16200000" flipH="1">
              <a:off x="-195465" y="1785212"/>
              <a:ext cx="4505731" cy="9144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6200000" flipH="1">
              <a:off x="-1643265" y="2013812"/>
              <a:ext cx="4505731"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5400000">
              <a:off x="-1528964"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6200000" flipH="1">
              <a:off x="-957465" y="2013812"/>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6200000" flipH="1">
              <a:off x="-194806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6200000" flipH="1">
              <a:off x="-652664" y="2166211"/>
              <a:ext cx="4505731" cy="152401"/>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rot="16200000" flipH="1">
              <a:off x="-164326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rot="16200000" flipH="1">
              <a:off x="-1790700" y="2019300"/>
              <a:ext cx="4495800" cy="4572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rot="5400000">
              <a:off x="-555510" y="1535657"/>
              <a:ext cx="4505731"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rot="5400000">
              <a:off x="34087" y="2090964"/>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rot="5400000">
              <a:off x="2617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rot="5400000">
              <a:off x="-67933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rot="16200000" flipH="1">
              <a:off x="-1467052" y="2066200"/>
              <a:ext cx="4505731"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rot="16200000" flipH="1">
              <a:off x="-77839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rot="16200000" flipH="1">
              <a:off x="-118606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rot="16200000" flipH="1">
              <a:off x="-95746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rot="16200000" flipH="1">
              <a:off x="22429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rot="16200000" flipH="1">
              <a:off x="20524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rot="5400000">
              <a:off x="2204835" y="2051912"/>
              <a:ext cx="4505731" cy="3810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rot="5400000">
              <a:off x="45223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rot="16200000" flipH="1">
              <a:off x="376035"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rot="5400000">
              <a:off x="1023735" y="2242139"/>
              <a:ext cx="4505731"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rot="16200000" flipH="1">
              <a:off x="871335" y="2013812"/>
              <a:ext cx="4505731" cy="4572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rot="5400000">
              <a:off x="985636"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rot="16200000" flipH="1">
              <a:off x="1557135" y="2013812"/>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rot="16200000" flipH="1">
              <a:off x="5665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rot="16200000" flipH="1">
              <a:off x="1861936" y="2166211"/>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rot="16200000" flipH="1">
              <a:off x="8713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rot="5400000">
              <a:off x="147435" y="2128112"/>
              <a:ext cx="4505731"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rot="5400000">
              <a:off x="1959090" y="1535657"/>
              <a:ext cx="4505731"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rot="5400000">
              <a:off x="2548687" y="2090964"/>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rot="5400000">
              <a:off x="27763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rot="5400000">
              <a:off x="183526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rot="16200000" flipH="1">
              <a:off x="1047548" y="2066200"/>
              <a:ext cx="4505731"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rot="16200000" flipH="1">
              <a:off x="17362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rot="16200000" flipH="1">
              <a:off x="13285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rot="16200000" flipH="1">
              <a:off x="1557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rot="16200000" flipH="1">
              <a:off x="3919335" y="2166212"/>
              <a:ext cx="4505731" cy="152400"/>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rot="16200000" flipH="1">
              <a:off x="3271636"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rot="5400000">
              <a:off x="38812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rot="5400000">
              <a:off x="3004936" y="2090012"/>
              <a:ext cx="4505730" cy="3048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rot="16200000" flipH="1">
              <a:off x="2242935" y="2013813"/>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rot="16200000" flipH="1">
              <a:off x="3538336" y="2166212"/>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rot="5400000">
              <a:off x="3822180" y="1535657"/>
              <a:ext cx="4505731" cy="1413510"/>
            </a:xfrm>
            <a:prstGeom prst="line">
              <a:avLst/>
            </a:prstGeom>
            <a:ln>
              <a:solidFill>
                <a:schemeClr val="accent1">
                  <a:alpha val="56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rot="5400000">
              <a:off x="4225087" y="2090965"/>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rot="5400000">
              <a:off x="40717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rot="5400000">
              <a:off x="356500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rot="16200000" flipH="1">
              <a:off x="34126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rot="16200000" flipH="1">
              <a:off x="2928735" y="2166212"/>
              <a:ext cx="4505731" cy="152400"/>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rot="16200000" flipH="1">
              <a:off x="3081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rot="5400000">
              <a:off x="464323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rot="16200000" flipH="1">
              <a:off x="4643234"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rot="5400000">
              <a:off x="5214735" y="2242140"/>
              <a:ext cx="4505731"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rot="16200000" flipH="1">
              <a:off x="5062335" y="2013812"/>
              <a:ext cx="4505731"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rot="5400000">
              <a:off x="5176636"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rot="16200000" flipH="1">
              <a:off x="5748135" y="2013813"/>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rot="16200000" flipH="1">
              <a:off x="49099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rot="5400000">
              <a:off x="4795635" y="2128112"/>
              <a:ext cx="4505731"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rot="16200000" flipH="1">
              <a:off x="5390948" y="2066200"/>
              <a:ext cx="4505731"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rot="16200000" flipH="1">
              <a:off x="59272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rot="16200000" flipH="1">
              <a:off x="55195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rot="16200000" flipH="1">
              <a:off x="5748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rot="16200000" flipH="1">
              <a:off x="6433935" y="2166213"/>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rot="16200000" flipH="1">
              <a:off x="6243435" y="2051913"/>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rot="5400000">
              <a:off x="6395835" y="2051913"/>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rot="16200000" flipH="1">
              <a:off x="6052936" y="2166212"/>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rot="5400000">
              <a:off x="6709356" y="2136834"/>
              <a:ext cx="4525755" cy="191133"/>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rot="5400000">
              <a:off x="6026265" y="2040483"/>
              <a:ext cx="4505731" cy="40386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rot="16200000" flipH="1">
              <a:off x="5927205" y="2139543"/>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rot="5400000">
              <a:off x="6738734" y="2242140"/>
              <a:ext cx="4505732" cy="1588"/>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rot="5400000">
              <a:off x="3728835" y="2204312"/>
              <a:ext cx="4505731" cy="76200"/>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rot="16200000" flipH="1">
              <a:off x="4224135" y="2166212"/>
              <a:ext cx="4505731" cy="1524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rot="16200000" flipH="1">
              <a:off x="4414635" y="2051912"/>
              <a:ext cx="4505731" cy="381000"/>
            </a:xfrm>
            <a:prstGeom prst="line">
              <a:avLst/>
            </a:prstGeom>
            <a:ln w="19050">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rot="5400000">
              <a:off x="3309735" y="2090012"/>
              <a:ext cx="4505731" cy="3048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rot="16200000" flipH="1">
              <a:off x="4324148" y="2066200"/>
              <a:ext cx="4505731"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rot="5400000">
              <a:off x="49480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rot="5400000">
              <a:off x="5405235" y="1747112"/>
              <a:ext cx="4505731" cy="990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rot="16200000" flipH="1">
              <a:off x="2547735" y="2013814"/>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grpSp>
      <p:sp>
        <p:nvSpPr>
          <p:cNvPr id="94" name="Rectangle 93"/>
          <p:cNvSpPr/>
          <p:nvPr/>
        </p:nvSpPr>
        <p:spPr>
          <a:xfrm>
            <a:off x="0" y="4311168"/>
            <a:ext cx="9144000" cy="1905000"/>
          </a:xfrm>
          <a:prstGeom prst="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cxnSp>
        <p:nvCxnSpPr>
          <p:cNvPr id="96" name="Straight Connector 95"/>
          <p:cNvCxnSpPr/>
          <p:nvPr/>
        </p:nvCxnSpPr>
        <p:spPr>
          <a:xfrm>
            <a:off x="0" y="4387368"/>
            <a:ext cx="91440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a:off x="0" y="6138380"/>
            <a:ext cx="91440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p:nvPr>
        </p:nvSpPr>
        <p:spPr>
          <a:xfrm>
            <a:off x="457200" y="5621364"/>
            <a:ext cx="8305800" cy="414649"/>
          </a:xfrm>
        </p:spPr>
        <p:txBody>
          <a:bodyPr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95" name="Title 94"/>
          <p:cNvSpPr>
            <a:spLocks noGrp="1"/>
          </p:cNvSpPr>
          <p:nvPr>
            <p:ph type="title"/>
          </p:nvPr>
        </p:nvSpPr>
        <p:spPr>
          <a:xfrm>
            <a:off x="457200" y="4463568"/>
            <a:ext cx="8305800" cy="1143000"/>
          </a:xfrm>
        </p:spPr>
        <p:txBody>
          <a:bodyPr/>
          <a:lstStyle/>
          <a:p>
            <a:r>
              <a:rPr lang="ar-SA" smtClean="0"/>
              <a:t>انقر لتحرير نمط العنوان الرئيسي</a:t>
            </a:r>
            <a:endParaRPr lang="en-US"/>
          </a:p>
        </p:txBody>
      </p:sp>
      <p:sp>
        <p:nvSpPr>
          <p:cNvPr id="2" name="Date Placeholder 1"/>
          <p:cNvSpPr>
            <a:spLocks noGrp="1"/>
          </p:cNvSpPr>
          <p:nvPr>
            <p:ph type="dt" sz="half" idx="10"/>
          </p:nvPr>
        </p:nvSpPr>
        <p:spPr/>
        <p:txBody>
          <a:bodyPr/>
          <a:lstStyle/>
          <a:p>
            <a:fld id="{67036489-B92B-464E-8410-5E045257FDAF}" type="datetimeFigureOut">
              <a:rPr lang="ar-IQ" smtClean="0"/>
              <a:t>13/10/1441</a:t>
            </a:fld>
            <a:endParaRPr lang="ar-IQ"/>
          </a:p>
        </p:txBody>
      </p:sp>
      <p:sp>
        <p:nvSpPr>
          <p:cNvPr id="91" name="Footer Placeholder 90"/>
          <p:cNvSpPr>
            <a:spLocks noGrp="1"/>
          </p:cNvSpPr>
          <p:nvPr>
            <p:ph type="ftr" sz="quarter" idx="11"/>
          </p:nvPr>
        </p:nvSpPr>
        <p:spPr/>
        <p:txBody>
          <a:bodyPr/>
          <a:lstStyle/>
          <a:p>
            <a:endParaRPr lang="ar-IQ"/>
          </a:p>
        </p:txBody>
      </p:sp>
      <p:sp>
        <p:nvSpPr>
          <p:cNvPr id="92" name="Slide Number Placeholder 91"/>
          <p:cNvSpPr>
            <a:spLocks noGrp="1"/>
          </p:cNvSpPr>
          <p:nvPr>
            <p:ph type="sldNum" sz="quarter" idx="12"/>
          </p:nvPr>
        </p:nvSpPr>
        <p:spPr/>
        <p:txBody>
          <a:bodyPr/>
          <a:lstStyle/>
          <a:p>
            <a:fld id="{84105650-8E00-41A3-8D28-5AD202587E9B}" type="slidenum">
              <a:rPr lang="ar-IQ" smtClean="0"/>
              <a:t>‹#›</a:t>
            </a:fld>
            <a:endParaRPr lang="ar-IQ"/>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Date Placeholder 4"/>
          <p:cNvSpPr>
            <a:spLocks noGrp="1"/>
          </p:cNvSpPr>
          <p:nvPr>
            <p:ph type="dt" sz="half" idx="10"/>
          </p:nvPr>
        </p:nvSpPr>
        <p:spPr/>
        <p:txBody>
          <a:bodyPr/>
          <a:lstStyle/>
          <a:p>
            <a:fld id="{67036489-B92B-464E-8410-5E045257FDAF}" type="datetimeFigureOut">
              <a:rPr lang="ar-IQ" smtClean="0"/>
              <a:t>13/10/1441</a:t>
            </a:fld>
            <a:endParaRPr lang="ar-IQ"/>
          </a:p>
        </p:txBody>
      </p:sp>
      <p:sp>
        <p:nvSpPr>
          <p:cNvPr id="6" name="Footer Placeholder 5"/>
          <p:cNvSpPr>
            <a:spLocks noGrp="1"/>
          </p:cNvSpPr>
          <p:nvPr>
            <p:ph type="ftr" sz="quarter" idx="11"/>
          </p:nvPr>
        </p:nvSpPr>
        <p:spPr/>
        <p:txBody>
          <a:bodyPr/>
          <a:lstStyle/>
          <a:p>
            <a:endParaRPr lang="ar-IQ"/>
          </a:p>
        </p:txBody>
      </p:sp>
      <p:sp>
        <p:nvSpPr>
          <p:cNvPr id="7" name="Slide Number Placeholder 6"/>
          <p:cNvSpPr>
            <a:spLocks noGrp="1"/>
          </p:cNvSpPr>
          <p:nvPr>
            <p:ph type="sldNum" sz="quarter" idx="12"/>
          </p:nvPr>
        </p:nvSpPr>
        <p:spPr/>
        <p:txBody>
          <a:bodyPr/>
          <a:lstStyle/>
          <a:p>
            <a:fld id="{84105650-8E00-41A3-8D28-5AD202587E9B}" type="slidenum">
              <a:rPr lang="ar-IQ" smtClean="0"/>
              <a:t>‹#›</a:t>
            </a:fld>
            <a:endParaRPr lang="ar-IQ"/>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7" name="Date Placeholder 6"/>
          <p:cNvSpPr>
            <a:spLocks noGrp="1"/>
          </p:cNvSpPr>
          <p:nvPr>
            <p:ph type="dt" sz="half" idx="10"/>
          </p:nvPr>
        </p:nvSpPr>
        <p:spPr/>
        <p:txBody>
          <a:bodyPr/>
          <a:lstStyle/>
          <a:p>
            <a:fld id="{67036489-B92B-464E-8410-5E045257FDAF}" type="datetimeFigureOut">
              <a:rPr lang="ar-IQ" smtClean="0"/>
              <a:t>13/10/1441</a:t>
            </a:fld>
            <a:endParaRPr lang="ar-IQ"/>
          </a:p>
        </p:txBody>
      </p:sp>
      <p:sp>
        <p:nvSpPr>
          <p:cNvPr id="8" name="Footer Placeholder 7"/>
          <p:cNvSpPr>
            <a:spLocks noGrp="1"/>
          </p:cNvSpPr>
          <p:nvPr>
            <p:ph type="ftr" sz="quarter" idx="11"/>
          </p:nvPr>
        </p:nvSpPr>
        <p:spPr/>
        <p:txBody>
          <a:bodyPr/>
          <a:lstStyle/>
          <a:p>
            <a:endParaRPr lang="ar-IQ"/>
          </a:p>
        </p:txBody>
      </p:sp>
      <p:sp>
        <p:nvSpPr>
          <p:cNvPr id="9" name="Slide Number Placeholder 8"/>
          <p:cNvSpPr>
            <a:spLocks noGrp="1"/>
          </p:cNvSpPr>
          <p:nvPr>
            <p:ph type="sldNum" sz="quarter" idx="12"/>
          </p:nvPr>
        </p:nvSpPr>
        <p:spPr/>
        <p:txBody>
          <a:bodyPr/>
          <a:lstStyle/>
          <a:p>
            <a:fld id="{84105650-8E00-41A3-8D28-5AD202587E9B}" type="slidenum">
              <a:rPr lang="ar-IQ" smtClean="0"/>
              <a:t>‹#›</a:t>
            </a:fld>
            <a:endParaRPr lang="ar-IQ"/>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Date Placeholder 2"/>
          <p:cNvSpPr>
            <a:spLocks noGrp="1"/>
          </p:cNvSpPr>
          <p:nvPr>
            <p:ph type="dt" sz="half" idx="10"/>
          </p:nvPr>
        </p:nvSpPr>
        <p:spPr/>
        <p:txBody>
          <a:bodyPr/>
          <a:lstStyle/>
          <a:p>
            <a:fld id="{67036489-B92B-464E-8410-5E045257FDAF}" type="datetimeFigureOut">
              <a:rPr lang="ar-IQ" smtClean="0"/>
              <a:t>13/10/1441</a:t>
            </a:fld>
            <a:endParaRPr lang="ar-IQ"/>
          </a:p>
        </p:txBody>
      </p:sp>
      <p:sp>
        <p:nvSpPr>
          <p:cNvPr id="4" name="Footer Placeholder 3"/>
          <p:cNvSpPr>
            <a:spLocks noGrp="1"/>
          </p:cNvSpPr>
          <p:nvPr>
            <p:ph type="ftr" sz="quarter" idx="11"/>
          </p:nvPr>
        </p:nvSpPr>
        <p:spPr/>
        <p:txBody>
          <a:bodyPr/>
          <a:lstStyle/>
          <a:p>
            <a:endParaRPr lang="ar-IQ"/>
          </a:p>
        </p:txBody>
      </p:sp>
      <p:sp>
        <p:nvSpPr>
          <p:cNvPr id="5" name="Slide Number Placeholder 4"/>
          <p:cNvSpPr>
            <a:spLocks noGrp="1"/>
          </p:cNvSpPr>
          <p:nvPr>
            <p:ph type="sldNum" sz="quarter" idx="12"/>
          </p:nvPr>
        </p:nvSpPr>
        <p:spPr/>
        <p:txBody>
          <a:bodyPr/>
          <a:lstStyle/>
          <a:p>
            <a:fld id="{84105650-8E00-41A3-8D28-5AD202587E9B}" type="slidenum">
              <a:rPr lang="ar-IQ" smtClean="0"/>
              <a:t>‹#›</a:t>
            </a:fld>
            <a:endParaRPr lang="ar-IQ"/>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036489-B92B-464E-8410-5E045257FDAF}" type="datetimeFigureOut">
              <a:rPr lang="ar-IQ" smtClean="0"/>
              <a:t>13/10/1441</a:t>
            </a:fld>
            <a:endParaRPr lang="ar-IQ"/>
          </a:p>
        </p:txBody>
      </p:sp>
      <p:sp>
        <p:nvSpPr>
          <p:cNvPr id="3" name="Footer Placeholder 2"/>
          <p:cNvSpPr>
            <a:spLocks noGrp="1"/>
          </p:cNvSpPr>
          <p:nvPr>
            <p:ph type="ftr" sz="quarter" idx="11"/>
          </p:nvPr>
        </p:nvSpPr>
        <p:spPr/>
        <p:txBody>
          <a:bodyPr/>
          <a:lstStyle/>
          <a:p>
            <a:endParaRPr lang="ar-IQ"/>
          </a:p>
        </p:txBody>
      </p:sp>
      <p:sp>
        <p:nvSpPr>
          <p:cNvPr id="4" name="Slide Number Placeholder 3"/>
          <p:cNvSpPr>
            <a:spLocks noGrp="1"/>
          </p:cNvSpPr>
          <p:nvPr>
            <p:ph type="sldNum" sz="quarter" idx="12"/>
          </p:nvPr>
        </p:nvSpPr>
        <p:spPr/>
        <p:txBody>
          <a:bodyPr/>
          <a:lstStyle/>
          <a:p>
            <a:fld id="{84105650-8E00-41A3-8D28-5AD202587E9B}" type="slidenum">
              <a:rPr lang="ar-IQ" smtClean="0"/>
              <a:t>‹#›</a:t>
            </a:fld>
            <a:endParaRPr lang="ar-IQ"/>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3" name="Content Placeholder 2"/>
          <p:cNvSpPr>
            <a:spLocks noGrp="1"/>
          </p:cNvSpPr>
          <p:nvPr>
            <p:ph idx="1"/>
          </p:nvPr>
        </p:nvSpPr>
        <p:spPr>
          <a:xfrm>
            <a:off x="3200400" y="273050"/>
            <a:ext cx="54864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5" name="Date Placeholder 4"/>
          <p:cNvSpPr>
            <a:spLocks noGrp="1"/>
          </p:cNvSpPr>
          <p:nvPr>
            <p:ph type="dt" sz="half" idx="10"/>
          </p:nvPr>
        </p:nvSpPr>
        <p:spPr/>
        <p:txBody>
          <a:bodyPr/>
          <a:lstStyle/>
          <a:p>
            <a:fld id="{67036489-B92B-464E-8410-5E045257FDAF}" type="datetimeFigureOut">
              <a:rPr lang="ar-IQ" smtClean="0"/>
              <a:t>13/10/1441</a:t>
            </a:fld>
            <a:endParaRPr lang="ar-IQ"/>
          </a:p>
        </p:txBody>
      </p:sp>
      <p:sp>
        <p:nvSpPr>
          <p:cNvPr id="6" name="Footer Placeholder 5"/>
          <p:cNvSpPr>
            <a:spLocks noGrp="1"/>
          </p:cNvSpPr>
          <p:nvPr>
            <p:ph type="ftr" sz="quarter" idx="11"/>
          </p:nvPr>
        </p:nvSpPr>
        <p:spPr/>
        <p:txBody>
          <a:bodyPr/>
          <a:lstStyle/>
          <a:p>
            <a:endParaRPr lang="ar-IQ"/>
          </a:p>
        </p:txBody>
      </p:sp>
      <p:sp>
        <p:nvSpPr>
          <p:cNvPr id="7" name="Slide Number Placeholder 6"/>
          <p:cNvSpPr>
            <a:spLocks noGrp="1"/>
          </p:cNvSpPr>
          <p:nvPr>
            <p:ph type="sldNum" sz="quarter" idx="12"/>
          </p:nvPr>
        </p:nvSpPr>
        <p:spPr/>
        <p:txBody>
          <a:bodyPr/>
          <a:lstStyle/>
          <a:p>
            <a:fld id="{84105650-8E00-41A3-8D28-5AD202587E9B}" type="slidenum">
              <a:rPr lang="ar-IQ" smtClean="0"/>
              <a:t>‹#›</a:t>
            </a:fld>
            <a:endParaRPr lang="ar-IQ"/>
          </a:p>
        </p:txBody>
      </p:sp>
      <p:sp>
        <p:nvSpPr>
          <p:cNvPr id="37" name="Rectangle 36"/>
          <p:cNvSpPr/>
          <p:nvPr/>
        </p:nvSpPr>
        <p:spPr>
          <a:xfrm>
            <a:off x="0" y="1563624"/>
            <a:ext cx="2761488" cy="3313176"/>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cxnSp>
        <p:nvCxnSpPr>
          <p:cNvPr id="39" name="Straight Connector 38"/>
          <p:cNvCxnSpPr/>
          <p:nvPr/>
        </p:nvCxnSpPr>
        <p:spPr>
          <a:xfrm rot="5400000">
            <a:off x="1128157" y="3221339"/>
            <a:ext cx="3017520"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0" y="1712976"/>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0" y="4733544"/>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52400" y="1901952"/>
            <a:ext cx="2377440" cy="1371600"/>
          </a:xfrm>
        </p:spPr>
        <p:txBody>
          <a:bodyPr anchor="b">
            <a:normAutofit/>
          </a:bodyPr>
          <a:lstStyle>
            <a:lvl1pPr algn="l" defTabSz="914400" rtl="0" eaLnBrk="1" latinLnBrk="0" hangingPunct="1">
              <a:spcBef>
                <a:spcPct val="0"/>
              </a:spcBef>
              <a:buNone/>
              <a:tabLst>
                <a:tab pos="3830638" algn="l"/>
              </a:tabLst>
              <a:defRPr lang="en-US" sz="2600" b="1" kern="1200" cap="none" spc="20" baseline="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mj-lt"/>
                <a:ea typeface="+mj-ea"/>
                <a:cs typeface="+mj-cs"/>
              </a:defRPr>
            </a:lvl1pPr>
          </a:lstStyle>
          <a:p>
            <a:r>
              <a:rPr lang="ar-SA" smtClean="0"/>
              <a:t>انقر لتحرير نمط العنوان الرئيسي</a:t>
            </a:r>
            <a:endParaRPr lang="en-US" dirty="0"/>
          </a:p>
        </p:txBody>
      </p:sp>
      <p:sp>
        <p:nvSpPr>
          <p:cNvPr id="4" name="Text Placeholder 3"/>
          <p:cNvSpPr>
            <a:spLocks noGrp="1"/>
          </p:cNvSpPr>
          <p:nvPr>
            <p:ph type="body" sz="half" idx="2"/>
          </p:nvPr>
        </p:nvSpPr>
        <p:spPr>
          <a:xfrm>
            <a:off x="152400" y="3273552"/>
            <a:ext cx="2377440" cy="1371600"/>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200400" y="381000"/>
            <a:ext cx="5562600" cy="5638800"/>
          </a:xfrm>
          <a:solidFill>
            <a:schemeClr val="bg2"/>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smtClean="0"/>
              <a:t>انقر فوق الأيقونة لإضافة صورة</a:t>
            </a:r>
            <a:endParaRPr lang="en-US"/>
          </a:p>
        </p:txBody>
      </p:sp>
      <p:sp>
        <p:nvSpPr>
          <p:cNvPr id="5" name="Date Placeholder 4"/>
          <p:cNvSpPr>
            <a:spLocks noGrp="1"/>
          </p:cNvSpPr>
          <p:nvPr>
            <p:ph type="dt" sz="half" idx="10"/>
          </p:nvPr>
        </p:nvSpPr>
        <p:spPr/>
        <p:txBody>
          <a:bodyPr/>
          <a:lstStyle/>
          <a:p>
            <a:fld id="{67036489-B92B-464E-8410-5E045257FDAF}" type="datetimeFigureOut">
              <a:rPr lang="ar-IQ" smtClean="0"/>
              <a:t>13/10/1441</a:t>
            </a:fld>
            <a:endParaRPr lang="ar-IQ"/>
          </a:p>
        </p:txBody>
      </p:sp>
      <p:sp>
        <p:nvSpPr>
          <p:cNvPr id="6" name="Footer Placeholder 5"/>
          <p:cNvSpPr>
            <a:spLocks noGrp="1"/>
          </p:cNvSpPr>
          <p:nvPr>
            <p:ph type="ftr" sz="quarter" idx="11"/>
          </p:nvPr>
        </p:nvSpPr>
        <p:spPr/>
        <p:txBody>
          <a:bodyPr/>
          <a:lstStyle/>
          <a:p>
            <a:endParaRPr lang="ar-IQ"/>
          </a:p>
        </p:txBody>
      </p:sp>
      <p:sp>
        <p:nvSpPr>
          <p:cNvPr id="7" name="Slide Number Placeholder 6"/>
          <p:cNvSpPr>
            <a:spLocks noGrp="1"/>
          </p:cNvSpPr>
          <p:nvPr>
            <p:ph type="sldNum" sz="quarter" idx="12"/>
          </p:nvPr>
        </p:nvSpPr>
        <p:spPr/>
        <p:txBody>
          <a:bodyPr/>
          <a:lstStyle/>
          <a:p>
            <a:fld id="{84105650-8E00-41A3-8D28-5AD202587E9B}" type="slidenum">
              <a:rPr lang="ar-IQ" smtClean="0"/>
              <a:t>‹#›</a:t>
            </a:fld>
            <a:endParaRPr lang="ar-IQ"/>
          </a:p>
        </p:txBody>
      </p:sp>
      <p:sp>
        <p:nvSpPr>
          <p:cNvPr id="33" name="Rectangle 32"/>
          <p:cNvSpPr/>
          <p:nvPr/>
        </p:nvSpPr>
        <p:spPr>
          <a:xfrm>
            <a:off x="0" y="1563624"/>
            <a:ext cx="2761488" cy="3313176"/>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cxnSp>
        <p:nvCxnSpPr>
          <p:cNvPr id="34" name="Straight Connector 33"/>
          <p:cNvCxnSpPr/>
          <p:nvPr/>
        </p:nvCxnSpPr>
        <p:spPr>
          <a:xfrm rot="5400000">
            <a:off x="1128157" y="3221339"/>
            <a:ext cx="3017520"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0" y="1712976"/>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0" y="4733544"/>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55448" y="1905000"/>
            <a:ext cx="2377440" cy="1371600"/>
          </a:xfrm>
        </p:spPr>
        <p:txBody>
          <a:bodyPr anchor="b">
            <a:normAutofit/>
          </a:bodyPr>
          <a:lstStyle>
            <a:lvl1pPr algn="l">
              <a:defRPr sz="2600" b="1" cap="none" spc="20" baseline="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defRPr>
            </a:lvl1pPr>
          </a:lstStyle>
          <a:p>
            <a:r>
              <a:rPr lang="ar-SA" smtClean="0"/>
              <a:t>انقر لتحرير نمط العنوان الرئيسي</a:t>
            </a:r>
            <a:endParaRPr lang="en-US" dirty="0"/>
          </a:p>
        </p:txBody>
      </p:sp>
      <p:sp>
        <p:nvSpPr>
          <p:cNvPr id="4" name="Text Placeholder 3"/>
          <p:cNvSpPr>
            <a:spLocks noGrp="1"/>
          </p:cNvSpPr>
          <p:nvPr>
            <p:ph type="body" sz="half" idx="2"/>
          </p:nvPr>
        </p:nvSpPr>
        <p:spPr>
          <a:xfrm>
            <a:off x="152400" y="3276600"/>
            <a:ext cx="2377440" cy="1371600"/>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fld id="{67036489-B92B-464E-8410-5E045257FDAF}" type="datetimeFigureOut">
              <a:rPr lang="ar-IQ" smtClean="0"/>
              <a:t>13/10/1441</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84105650-8E00-41A3-8D28-5AD202587E9B}" type="slidenum">
              <a:rPr lang="ar-IQ" smtClean="0"/>
              <a:t>‹#›</a:t>
            </a:fld>
            <a:endParaRPr lang="ar-IQ"/>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fld id="{67036489-B92B-464E-8410-5E045257FDAF}" type="datetimeFigureOut">
              <a:rPr lang="ar-IQ" smtClean="0"/>
              <a:t>13/10/1441</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84105650-8E00-41A3-8D28-5AD202587E9B}" type="slidenum">
              <a:rPr lang="ar-IQ" smtClean="0"/>
              <a:t>‹#›</a:t>
            </a:fld>
            <a:endParaRPr lang="ar-IQ"/>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90" name="Rectangle 189"/>
          <p:cNvSpPr/>
          <p:nvPr/>
        </p:nvSpPr>
        <p:spPr>
          <a:xfrm>
            <a:off x="149352" y="137160"/>
            <a:ext cx="8869680" cy="6583680"/>
          </a:xfrm>
          <a:prstGeom prst="rect">
            <a:avLst/>
          </a:prstGeom>
          <a:noFill/>
          <a:ln w="19050" cmpd="sng">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b">
            <a:normAutofit/>
          </a:body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2"/>
          </p:nvPr>
        </p:nvSpPr>
        <p:spPr>
          <a:xfrm>
            <a:off x="457200" y="6312408"/>
            <a:ext cx="2133600" cy="365125"/>
          </a:xfrm>
          <a:prstGeom prst="rect">
            <a:avLst/>
          </a:prstGeom>
        </p:spPr>
        <p:txBody>
          <a:bodyPr vert="horz" lIns="91440" tIns="45720" rIns="91440" bIns="45720" rtlCol="0" anchor="ctr"/>
          <a:lstStyle>
            <a:lvl1pPr algn="l">
              <a:defRPr sz="1200">
                <a:solidFill>
                  <a:schemeClr val="tx2"/>
                </a:solidFill>
              </a:defRPr>
            </a:lvl1pPr>
          </a:lstStyle>
          <a:p>
            <a:fld id="{67036489-B92B-464E-8410-5E045257FDAF}" type="datetimeFigureOut">
              <a:rPr lang="ar-IQ" smtClean="0"/>
              <a:t>13/10/1441</a:t>
            </a:fld>
            <a:endParaRPr lang="ar-IQ"/>
          </a:p>
        </p:txBody>
      </p:sp>
      <p:sp>
        <p:nvSpPr>
          <p:cNvPr id="5" name="Footer Placeholder 4"/>
          <p:cNvSpPr>
            <a:spLocks noGrp="1"/>
          </p:cNvSpPr>
          <p:nvPr>
            <p:ph type="ftr" sz="quarter" idx="3"/>
          </p:nvPr>
        </p:nvSpPr>
        <p:spPr>
          <a:xfrm>
            <a:off x="2831123" y="6312408"/>
            <a:ext cx="3481754" cy="365125"/>
          </a:xfrm>
          <a:prstGeom prst="rect">
            <a:avLst/>
          </a:prstGeom>
        </p:spPr>
        <p:txBody>
          <a:bodyPr vert="horz" lIns="91440" tIns="45720" rIns="91440" bIns="45720" rtlCol="0" anchor="ctr"/>
          <a:lstStyle>
            <a:lvl1pPr algn="ctr">
              <a:defRPr sz="1200">
                <a:solidFill>
                  <a:schemeClr val="tx2"/>
                </a:solidFill>
              </a:defRPr>
            </a:lvl1pPr>
          </a:lstStyle>
          <a:p>
            <a:endParaRPr lang="ar-IQ"/>
          </a:p>
        </p:txBody>
      </p:sp>
      <p:sp>
        <p:nvSpPr>
          <p:cNvPr id="6" name="Slide Number Placeholder 5"/>
          <p:cNvSpPr>
            <a:spLocks noGrp="1"/>
          </p:cNvSpPr>
          <p:nvPr>
            <p:ph type="sldNum" sz="quarter" idx="4"/>
          </p:nvPr>
        </p:nvSpPr>
        <p:spPr>
          <a:xfrm>
            <a:off x="6553200" y="6312408"/>
            <a:ext cx="2133600" cy="365125"/>
          </a:xfrm>
          <a:prstGeom prst="rect">
            <a:avLst/>
          </a:prstGeom>
        </p:spPr>
        <p:txBody>
          <a:bodyPr vert="horz" lIns="91440" tIns="45720" rIns="91440" bIns="45720" rtlCol="0" anchor="ctr"/>
          <a:lstStyle>
            <a:lvl1pPr algn="r">
              <a:defRPr sz="1200">
                <a:solidFill>
                  <a:schemeClr val="tx2"/>
                </a:solidFill>
              </a:defRPr>
            </a:lvl1pPr>
          </a:lstStyle>
          <a:p>
            <a:fld id="{84105650-8E00-41A3-8D28-5AD202587E9B}" type="slidenum">
              <a:rPr lang="ar-IQ" smtClean="0"/>
              <a:t>‹#›</a:t>
            </a:fld>
            <a:endParaRPr lang="ar-IQ"/>
          </a:p>
        </p:txBody>
      </p:sp>
    </p:spTree>
  </p:cSld>
  <p:clrMap bg1="dk1" tx1="lt1" bg2="dk2" tx2="lt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defTabSz="914400" rtl="1" eaLnBrk="1" latinLnBrk="0" hangingPunct="1">
        <a:spcBef>
          <a:spcPct val="0"/>
        </a:spcBef>
        <a:buNone/>
        <a:tabLst>
          <a:tab pos="3830638" algn="l"/>
        </a:tabLst>
        <a:defRPr sz="3600" b="1" kern="1200" cap="none" spc="50">
          <a:ln w="13335" cmpd="sng">
            <a:solidFill>
              <a:schemeClr val="accent1">
                <a:lumMod val="50000"/>
              </a:schemeClr>
            </a:solidFill>
            <a:prstDash val="solid"/>
          </a:ln>
          <a:solidFill>
            <a:schemeClr val="accent6">
              <a:tint val="1000"/>
            </a:schemeClr>
          </a:solidFill>
          <a:effectLst/>
          <a:latin typeface="+mj-lt"/>
          <a:ea typeface="+mj-ea"/>
          <a:cs typeface="+mj-cs"/>
        </a:defRPr>
      </a:lvl1pPr>
    </p:titleStyle>
    <p:bodyStyle>
      <a:lvl1pPr marL="274320" indent="-274320" algn="r" defTabSz="914400" rtl="1" eaLnBrk="1" latinLnBrk="0" hangingPunct="1">
        <a:spcBef>
          <a:spcPct val="20000"/>
        </a:spcBef>
        <a:buClr>
          <a:schemeClr val="accent1">
            <a:lumMod val="60000"/>
            <a:lumOff val="40000"/>
          </a:schemeClr>
        </a:buClr>
        <a:buFont typeface="Arial" pitchFamily="34" charset="0"/>
        <a:buChar char="•"/>
        <a:defRPr sz="2400" kern="1200">
          <a:solidFill>
            <a:schemeClr val="tx2"/>
          </a:solidFill>
          <a:latin typeface="+mn-lt"/>
          <a:ea typeface="+mn-ea"/>
          <a:cs typeface="+mn-cs"/>
        </a:defRPr>
      </a:lvl1pPr>
      <a:lvl2pPr marL="548640" indent="-182880" algn="r" defTabSz="914400" rtl="1" eaLnBrk="1" latinLnBrk="0" hangingPunct="1">
        <a:spcBef>
          <a:spcPct val="20000"/>
        </a:spcBef>
        <a:buClr>
          <a:schemeClr val="accent1">
            <a:lumMod val="60000"/>
            <a:lumOff val="40000"/>
          </a:schemeClr>
        </a:buClr>
        <a:buFont typeface="Arial" pitchFamily="34" charset="0"/>
        <a:buChar char="•"/>
        <a:defRPr sz="2000" kern="1200">
          <a:solidFill>
            <a:schemeClr val="tx1"/>
          </a:solidFill>
          <a:latin typeface="+mn-lt"/>
          <a:ea typeface="+mn-ea"/>
          <a:cs typeface="+mn-cs"/>
        </a:defRPr>
      </a:lvl2pPr>
      <a:lvl3pPr marL="914400" indent="-228600" algn="r" defTabSz="914400" rtl="1"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3pPr>
      <a:lvl4pPr marL="1188720" indent="-228600" algn="r" defTabSz="914400" rtl="1"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4pPr>
      <a:lvl5pPr marL="1463040" indent="-228600" algn="r" defTabSz="914400" rtl="1" eaLnBrk="1" latinLnBrk="0" hangingPunct="1">
        <a:spcBef>
          <a:spcPct val="20000"/>
        </a:spcBef>
        <a:buClr>
          <a:schemeClr val="accent4"/>
        </a:buClr>
        <a:buFont typeface="Arial" pitchFamily="34" charset="0"/>
        <a:buChar char="•"/>
        <a:defRPr sz="1600" kern="1200" baseline="0">
          <a:solidFill>
            <a:schemeClr val="tx2"/>
          </a:solidFill>
          <a:latin typeface="+mn-lt"/>
          <a:ea typeface="+mn-ea"/>
          <a:cs typeface="+mn-cs"/>
        </a:defRPr>
      </a:lvl5pPr>
      <a:lvl6pPr marL="1691640" indent="-182880" algn="r" defTabSz="914400" rtl="1" eaLnBrk="1" latinLnBrk="0" hangingPunct="1">
        <a:spcBef>
          <a:spcPct val="20000"/>
        </a:spcBef>
        <a:buClr>
          <a:schemeClr val="accent5"/>
        </a:buClr>
        <a:buFont typeface="Arial" pitchFamily="34" charset="0"/>
        <a:buChar char="•"/>
        <a:defRPr sz="1600" kern="1200">
          <a:solidFill>
            <a:schemeClr val="tx1"/>
          </a:solidFill>
          <a:latin typeface="+mn-lt"/>
          <a:ea typeface="+mn-ea"/>
          <a:cs typeface="+mn-cs"/>
        </a:defRPr>
      </a:lvl6pPr>
      <a:lvl7pPr marL="1920240" indent="-182880" algn="r" defTabSz="914400" rtl="1"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7pPr>
      <a:lvl8pPr marL="2148840" indent="-182880" algn="r" defTabSz="914400" rtl="1" eaLnBrk="1" latinLnBrk="0" hangingPunct="1">
        <a:spcBef>
          <a:spcPct val="20000"/>
        </a:spcBef>
        <a:buClr>
          <a:schemeClr val="accent3"/>
        </a:buClr>
        <a:buFont typeface="Arial" pitchFamily="34" charset="0"/>
        <a:buChar char="•"/>
        <a:defRPr sz="1600" kern="1200">
          <a:solidFill>
            <a:schemeClr val="tx1"/>
          </a:solidFill>
          <a:latin typeface="+mn-lt"/>
          <a:ea typeface="+mn-ea"/>
          <a:cs typeface="+mn-cs"/>
        </a:defRPr>
      </a:lvl8pPr>
      <a:lvl9pPr marL="2377440" indent="-182880" algn="r" defTabSz="914400" rtl="1"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3"/>
          <p:cNvSpPr>
            <a:spLocks noGrp="1"/>
          </p:cNvSpPr>
          <p:nvPr>
            <p:ph type="ctrTitle"/>
          </p:nvPr>
        </p:nvSpPr>
        <p:spPr>
          <a:xfrm>
            <a:off x="228600" y="1916832"/>
            <a:ext cx="4419600" cy="1813921"/>
          </a:xfrm>
        </p:spPr>
        <p:txBody>
          <a:bodyPr>
            <a:noAutofit/>
          </a:bodyPr>
          <a:lstStyle/>
          <a:p>
            <a:pPr algn="ctr"/>
            <a:r>
              <a:rPr lang="ar-IQ" sz="2800" dirty="0" smtClean="0">
                <a:solidFill>
                  <a:schemeClr val="bg1"/>
                </a:solidFill>
              </a:rPr>
              <a:t>ا</a:t>
            </a:r>
            <a:br>
              <a:rPr lang="ar-IQ" sz="2800" dirty="0" smtClean="0">
                <a:solidFill>
                  <a:schemeClr val="bg1"/>
                </a:solidFill>
              </a:rPr>
            </a:br>
            <a:r>
              <a:rPr lang="ar-IQ" sz="2800" dirty="0">
                <a:solidFill>
                  <a:schemeClr val="bg1"/>
                </a:solidFill>
              </a:rPr>
              <a:t/>
            </a:r>
            <a:br>
              <a:rPr lang="ar-IQ" sz="2800" dirty="0">
                <a:solidFill>
                  <a:schemeClr val="bg1"/>
                </a:solidFill>
              </a:rPr>
            </a:br>
            <a:r>
              <a:rPr lang="ar-IQ" sz="2800" dirty="0" smtClean="0">
                <a:solidFill>
                  <a:schemeClr val="bg1"/>
                </a:solidFill>
              </a:rPr>
              <a:t/>
            </a:r>
            <a:br>
              <a:rPr lang="ar-IQ" sz="2800" dirty="0" smtClean="0">
                <a:solidFill>
                  <a:schemeClr val="bg1"/>
                </a:solidFill>
              </a:rPr>
            </a:br>
            <a:r>
              <a:rPr lang="ar-IQ" sz="2800" dirty="0">
                <a:solidFill>
                  <a:schemeClr val="bg1"/>
                </a:solidFill>
              </a:rPr>
              <a:t/>
            </a:r>
            <a:br>
              <a:rPr lang="ar-IQ" sz="2800" dirty="0">
                <a:solidFill>
                  <a:schemeClr val="bg1"/>
                </a:solidFill>
              </a:rPr>
            </a:br>
            <a:r>
              <a:rPr lang="ar-IQ" sz="2800" dirty="0" smtClean="0">
                <a:solidFill>
                  <a:schemeClr val="bg1"/>
                </a:solidFill>
              </a:rPr>
              <a:t/>
            </a:r>
            <a:br>
              <a:rPr lang="ar-IQ" sz="2800" dirty="0" smtClean="0">
                <a:solidFill>
                  <a:schemeClr val="bg1"/>
                </a:solidFill>
              </a:rPr>
            </a:br>
            <a:r>
              <a:rPr lang="ar-IQ" sz="2800" dirty="0">
                <a:solidFill>
                  <a:schemeClr val="bg1"/>
                </a:solidFill>
              </a:rPr>
              <a:t/>
            </a:r>
            <a:br>
              <a:rPr lang="ar-IQ" sz="2800" dirty="0">
                <a:solidFill>
                  <a:schemeClr val="bg1"/>
                </a:solidFill>
              </a:rPr>
            </a:br>
            <a:r>
              <a:rPr lang="ar-IQ" sz="2800" dirty="0" smtClean="0">
                <a:solidFill>
                  <a:schemeClr val="bg1"/>
                </a:solidFill>
              </a:rPr>
              <a:t/>
            </a:r>
            <a:br>
              <a:rPr lang="ar-IQ" sz="2800" dirty="0" smtClean="0">
                <a:solidFill>
                  <a:schemeClr val="bg1"/>
                </a:solidFill>
              </a:rPr>
            </a:br>
            <a:r>
              <a:rPr lang="ar-IQ" sz="2800" dirty="0">
                <a:solidFill>
                  <a:schemeClr val="bg1"/>
                </a:solidFill>
              </a:rPr>
              <a:t/>
            </a:r>
            <a:br>
              <a:rPr lang="ar-IQ" sz="2800" dirty="0">
                <a:solidFill>
                  <a:schemeClr val="bg1"/>
                </a:solidFill>
              </a:rPr>
            </a:br>
            <a:r>
              <a:rPr lang="ar-IQ" sz="2800" dirty="0" smtClean="0">
                <a:solidFill>
                  <a:schemeClr val="bg1"/>
                </a:solidFill>
              </a:rPr>
              <a:t/>
            </a:r>
            <a:br>
              <a:rPr lang="ar-IQ" sz="2800" dirty="0" smtClean="0">
                <a:solidFill>
                  <a:schemeClr val="bg1"/>
                </a:solidFill>
              </a:rPr>
            </a:br>
            <a:r>
              <a:rPr lang="ar-IQ" sz="2800" dirty="0">
                <a:solidFill>
                  <a:schemeClr val="bg1"/>
                </a:solidFill>
              </a:rPr>
              <a:t/>
            </a:r>
            <a:br>
              <a:rPr lang="ar-IQ" sz="2800" dirty="0">
                <a:solidFill>
                  <a:schemeClr val="bg1"/>
                </a:solidFill>
              </a:rPr>
            </a:br>
            <a:r>
              <a:rPr lang="ar-IQ" sz="2800" dirty="0" smtClean="0">
                <a:solidFill>
                  <a:schemeClr val="bg1"/>
                </a:solidFill>
              </a:rPr>
              <a:t/>
            </a:r>
            <a:br>
              <a:rPr lang="ar-IQ" sz="2800" dirty="0" smtClean="0">
                <a:solidFill>
                  <a:schemeClr val="bg1"/>
                </a:solidFill>
              </a:rPr>
            </a:br>
            <a:r>
              <a:rPr lang="ar-IQ" sz="2800" dirty="0">
                <a:solidFill>
                  <a:schemeClr val="bg1"/>
                </a:solidFill>
              </a:rPr>
              <a:t/>
            </a:r>
            <a:br>
              <a:rPr lang="ar-IQ" sz="2800" dirty="0">
                <a:solidFill>
                  <a:schemeClr val="bg1"/>
                </a:solidFill>
              </a:rPr>
            </a:br>
            <a:r>
              <a:rPr lang="ar-IQ" sz="2800" dirty="0" smtClean="0">
                <a:solidFill>
                  <a:schemeClr val="bg1"/>
                </a:solidFill>
              </a:rPr>
              <a:t/>
            </a:r>
            <a:br>
              <a:rPr lang="ar-IQ" sz="2800" dirty="0" smtClean="0">
                <a:solidFill>
                  <a:schemeClr val="bg1"/>
                </a:solidFill>
              </a:rPr>
            </a:br>
            <a:r>
              <a:rPr lang="ar-IQ" sz="2800" dirty="0">
                <a:solidFill>
                  <a:schemeClr val="bg1"/>
                </a:solidFill>
              </a:rPr>
              <a:t/>
            </a:r>
            <a:br>
              <a:rPr lang="ar-IQ" sz="2800" dirty="0">
                <a:solidFill>
                  <a:schemeClr val="bg1"/>
                </a:solidFill>
              </a:rPr>
            </a:br>
            <a:r>
              <a:rPr lang="ar-IQ" sz="2800" dirty="0" smtClean="0">
                <a:solidFill>
                  <a:schemeClr val="bg1"/>
                </a:solidFill>
              </a:rPr>
              <a:t/>
            </a:r>
            <a:br>
              <a:rPr lang="ar-IQ" sz="2800" dirty="0" smtClean="0">
                <a:solidFill>
                  <a:schemeClr val="bg1"/>
                </a:solidFill>
              </a:rPr>
            </a:br>
            <a:r>
              <a:rPr lang="ar-IQ" sz="2800" dirty="0">
                <a:solidFill>
                  <a:schemeClr val="bg1"/>
                </a:solidFill>
              </a:rPr>
              <a:t/>
            </a:r>
            <a:br>
              <a:rPr lang="ar-IQ" sz="2800" dirty="0">
                <a:solidFill>
                  <a:schemeClr val="bg1"/>
                </a:solidFill>
              </a:rPr>
            </a:br>
            <a:r>
              <a:rPr lang="ar-IQ" sz="2800" dirty="0" smtClean="0">
                <a:solidFill>
                  <a:schemeClr val="bg1"/>
                </a:solidFill>
              </a:rPr>
              <a:t>الجامعة المستنصرية / كلية الآداب </a:t>
            </a:r>
            <a:br>
              <a:rPr lang="ar-IQ" sz="2800" dirty="0" smtClean="0">
                <a:solidFill>
                  <a:schemeClr val="bg1"/>
                </a:solidFill>
              </a:rPr>
            </a:br>
            <a:r>
              <a:rPr lang="ar-IQ" sz="2800" dirty="0" smtClean="0">
                <a:solidFill>
                  <a:schemeClr val="bg1"/>
                </a:solidFill>
              </a:rPr>
              <a:t>قسم اللغة العربية </a:t>
            </a:r>
            <a:br>
              <a:rPr lang="ar-IQ" sz="2800" dirty="0" smtClean="0">
                <a:solidFill>
                  <a:schemeClr val="bg1"/>
                </a:solidFill>
              </a:rPr>
            </a:br>
            <a:r>
              <a:rPr lang="ar-IQ" sz="2800" dirty="0" smtClean="0">
                <a:solidFill>
                  <a:schemeClr val="bg1"/>
                </a:solidFill>
              </a:rPr>
              <a:t>محاضرات في المذاهب الادبية</a:t>
            </a:r>
            <a:br>
              <a:rPr lang="ar-IQ" sz="2800" dirty="0" smtClean="0">
                <a:solidFill>
                  <a:schemeClr val="bg1"/>
                </a:solidFill>
              </a:rPr>
            </a:br>
            <a:endParaRPr lang="ar-IQ" sz="2800" dirty="0">
              <a:solidFill>
                <a:schemeClr val="bg1"/>
              </a:solidFill>
            </a:endParaRPr>
          </a:p>
        </p:txBody>
      </p:sp>
      <p:sp>
        <p:nvSpPr>
          <p:cNvPr id="3" name="عنوان فرعي 2"/>
          <p:cNvSpPr>
            <a:spLocks noGrp="1"/>
          </p:cNvSpPr>
          <p:nvPr>
            <p:ph type="subTitle" idx="1"/>
          </p:nvPr>
        </p:nvSpPr>
        <p:spPr>
          <a:xfrm>
            <a:off x="611561" y="5301208"/>
            <a:ext cx="3816423" cy="1224136"/>
          </a:xfrm>
        </p:spPr>
        <p:style>
          <a:lnRef idx="3">
            <a:schemeClr val="lt1"/>
          </a:lnRef>
          <a:fillRef idx="1">
            <a:schemeClr val="accent1"/>
          </a:fillRef>
          <a:effectRef idx="1">
            <a:schemeClr val="accent1"/>
          </a:effectRef>
          <a:fontRef idx="minor">
            <a:schemeClr val="lt1"/>
          </a:fontRef>
        </p:style>
        <p:txBody>
          <a:bodyPr>
            <a:noAutofit/>
          </a:bodyPr>
          <a:lstStyle/>
          <a:p>
            <a:pPr indent="457200" algn="ctr">
              <a:lnSpc>
                <a:spcPct val="115000"/>
              </a:lnSpc>
            </a:pPr>
            <a:r>
              <a:rPr lang="ar-IQ" sz="2400" b="1" dirty="0" smtClean="0">
                <a:solidFill>
                  <a:schemeClr val="bg1"/>
                </a:solidFill>
                <a:effectLst/>
                <a:latin typeface="Calibri"/>
                <a:ea typeface="Calibri"/>
                <a:cs typeface="Arial"/>
              </a:rPr>
              <a:t>الواقعية في الادب العربي</a:t>
            </a:r>
          </a:p>
          <a:p>
            <a:pPr indent="457200" algn="ctr">
              <a:lnSpc>
                <a:spcPct val="115000"/>
              </a:lnSpc>
            </a:pPr>
            <a:r>
              <a:rPr lang="ar-IQ" sz="2400" b="1" dirty="0" err="1" smtClean="0">
                <a:solidFill>
                  <a:schemeClr val="bg1"/>
                </a:solidFill>
                <a:latin typeface="Calibri"/>
                <a:ea typeface="Calibri"/>
                <a:cs typeface="Arial"/>
              </a:rPr>
              <a:t>أ.د</a:t>
            </a:r>
            <a:r>
              <a:rPr lang="ar-IQ" sz="2400" b="1" dirty="0" smtClean="0">
                <a:solidFill>
                  <a:schemeClr val="bg1"/>
                </a:solidFill>
                <a:latin typeface="Calibri"/>
                <a:ea typeface="Calibri"/>
                <a:cs typeface="Arial"/>
              </a:rPr>
              <a:t>. إسراء حسين جابر</a:t>
            </a:r>
            <a:endParaRPr lang="en-US" sz="2400" b="1" dirty="0">
              <a:solidFill>
                <a:schemeClr val="bg1"/>
              </a:solidFill>
              <a:effectLst/>
              <a:latin typeface="Calibri"/>
              <a:ea typeface="Calibri"/>
              <a:cs typeface="Arial"/>
            </a:endParaRPr>
          </a:p>
        </p:txBody>
      </p:sp>
      <p:pic>
        <p:nvPicPr>
          <p:cNvPr id="2050" name="Picture 2" descr="F:\download (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75955" y="18142"/>
            <a:ext cx="1940143" cy="3266841"/>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F:\images (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75955" y="3284985"/>
            <a:ext cx="1925167" cy="359496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F:\30642180._SX318_.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60032" y="18143"/>
            <a:ext cx="2315923" cy="3266840"/>
          </a:xfrm>
          <a:prstGeom prst="rect">
            <a:avLst/>
          </a:prstGeom>
          <a:noFill/>
          <a:extLst>
            <a:ext uri="{909E8E84-426E-40DD-AFC4-6F175D3DCCD1}">
              <a14:hiddenFill xmlns:a14="http://schemas.microsoft.com/office/drawing/2010/main">
                <a:solidFill>
                  <a:srgbClr val="FFFFFF"/>
                </a:solidFill>
              </a14:hiddenFill>
            </a:ext>
          </a:extLst>
        </p:spPr>
      </p:pic>
      <p:pic>
        <p:nvPicPr>
          <p:cNvPr id="2053" name="Picture 5" descr="F:\download (4).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60032" y="3284984"/>
            <a:ext cx="2315923" cy="35730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03001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3">
            <a:schemeClr val="lt1"/>
          </a:lnRef>
          <a:fillRef idx="1">
            <a:schemeClr val="accent1"/>
          </a:fillRef>
          <a:effectRef idx="1">
            <a:schemeClr val="accent1"/>
          </a:effectRef>
          <a:fontRef idx="minor">
            <a:schemeClr val="lt1"/>
          </a:fontRef>
        </p:style>
        <p:txBody>
          <a:bodyPr/>
          <a:lstStyle/>
          <a:p>
            <a:pPr algn="ctr"/>
            <a:r>
              <a:rPr lang="ar-IQ" dirty="0" smtClean="0">
                <a:solidFill>
                  <a:schemeClr val="bg1"/>
                </a:solidFill>
              </a:rPr>
              <a:t>محاور المحاضرة</a:t>
            </a:r>
            <a:endParaRPr lang="ar-IQ" dirty="0">
              <a:solidFill>
                <a:schemeClr val="bg1"/>
              </a:solidFill>
            </a:endParaRPr>
          </a:p>
        </p:txBody>
      </p:sp>
      <p:sp>
        <p:nvSpPr>
          <p:cNvPr id="3" name="عنصر نائب للمحتوى 2"/>
          <p:cNvSpPr>
            <a:spLocks noGrp="1"/>
          </p:cNvSpPr>
          <p:nvPr>
            <p:ph idx="1"/>
          </p:nvPr>
        </p:nvSpPr>
        <p:spPr>
          <a:xfrm>
            <a:off x="493204" y="1526058"/>
            <a:ext cx="8229600" cy="4525963"/>
          </a:xfrm>
        </p:spPr>
        <p:style>
          <a:lnRef idx="3">
            <a:schemeClr val="lt1"/>
          </a:lnRef>
          <a:fillRef idx="1">
            <a:schemeClr val="accent1"/>
          </a:fillRef>
          <a:effectRef idx="1">
            <a:schemeClr val="accent1"/>
          </a:effectRef>
          <a:fontRef idx="minor">
            <a:schemeClr val="lt1"/>
          </a:fontRef>
        </p:style>
        <p:txBody>
          <a:bodyPr>
            <a:normAutofit/>
          </a:bodyPr>
          <a:lstStyle/>
          <a:p>
            <a:pPr marL="0" indent="0" algn="ctr">
              <a:lnSpc>
                <a:spcPct val="115000"/>
              </a:lnSpc>
              <a:buNone/>
            </a:pPr>
            <a:r>
              <a:rPr lang="ar-IQ" b="1" dirty="0" smtClean="0">
                <a:solidFill>
                  <a:schemeClr val="bg1"/>
                </a:solidFill>
                <a:latin typeface="Calibri"/>
                <a:ea typeface="Calibri"/>
                <a:cs typeface="Simplified Arabic"/>
              </a:rPr>
              <a:t>هل </a:t>
            </a:r>
            <a:r>
              <a:rPr lang="ar-IQ" b="1" dirty="0" err="1" smtClean="0">
                <a:solidFill>
                  <a:schemeClr val="bg1"/>
                </a:solidFill>
                <a:latin typeface="Calibri"/>
                <a:ea typeface="Calibri"/>
                <a:cs typeface="Simplified Arabic"/>
              </a:rPr>
              <a:t>للادب</a:t>
            </a:r>
            <a:r>
              <a:rPr lang="ar-IQ" b="1" dirty="0" smtClean="0">
                <a:solidFill>
                  <a:schemeClr val="bg1"/>
                </a:solidFill>
                <a:latin typeface="Calibri"/>
                <a:ea typeface="Calibri"/>
                <a:cs typeface="Simplified Arabic"/>
              </a:rPr>
              <a:t> </a:t>
            </a:r>
            <a:r>
              <a:rPr lang="ar-IQ" b="1" dirty="0">
                <a:solidFill>
                  <a:schemeClr val="bg1"/>
                </a:solidFill>
                <a:latin typeface="Calibri"/>
                <a:ea typeface="Calibri"/>
                <a:cs typeface="Simplified Arabic"/>
              </a:rPr>
              <a:t>العربي  واقعية تماثل الواقعية الغربية </a:t>
            </a:r>
            <a:r>
              <a:rPr lang="ar-IQ" b="1" dirty="0" smtClean="0">
                <a:solidFill>
                  <a:schemeClr val="bg1"/>
                </a:solidFill>
                <a:latin typeface="Calibri"/>
                <a:ea typeface="Calibri"/>
                <a:cs typeface="Simplified Arabic"/>
              </a:rPr>
              <a:t>؟</a:t>
            </a:r>
          </a:p>
          <a:p>
            <a:pPr indent="0" algn="ctr">
              <a:lnSpc>
                <a:spcPct val="115000"/>
              </a:lnSpc>
              <a:buNone/>
            </a:pPr>
            <a:r>
              <a:rPr lang="ar-IQ" b="1" dirty="0">
                <a:solidFill>
                  <a:schemeClr val="bg1"/>
                </a:solidFill>
                <a:latin typeface="Calibri"/>
                <a:ea typeface="Calibri"/>
                <a:cs typeface="Simplified Arabic"/>
              </a:rPr>
              <a:t>هل نجد خصائص الواقعية الغربية ماثلة في الادب العربي الحديث </a:t>
            </a:r>
            <a:r>
              <a:rPr lang="ar-IQ" b="1" dirty="0" smtClean="0">
                <a:solidFill>
                  <a:schemeClr val="bg1"/>
                </a:solidFill>
                <a:latin typeface="Calibri"/>
                <a:ea typeface="Calibri"/>
                <a:cs typeface="Simplified Arabic"/>
              </a:rPr>
              <a:t>؟</a:t>
            </a:r>
            <a:endParaRPr lang="en-US" b="1" dirty="0">
              <a:solidFill>
                <a:schemeClr val="bg1"/>
              </a:solidFill>
              <a:latin typeface="Calibri"/>
              <a:ea typeface="Calibri"/>
              <a:cs typeface="Arial"/>
            </a:endParaRPr>
          </a:p>
          <a:p>
            <a:pPr marL="0" indent="0" algn="ctr">
              <a:lnSpc>
                <a:spcPct val="115000"/>
              </a:lnSpc>
              <a:buNone/>
            </a:pPr>
            <a:r>
              <a:rPr lang="ar-IQ" b="1" dirty="0">
                <a:solidFill>
                  <a:schemeClr val="bg1"/>
                </a:solidFill>
                <a:ea typeface="Calibri"/>
                <a:cs typeface="Simplified Arabic"/>
              </a:rPr>
              <a:t>في اي نوع ادبي ظهرت الواقعية ولمن </a:t>
            </a:r>
            <a:r>
              <a:rPr lang="ar-IQ" b="1" dirty="0" smtClean="0">
                <a:solidFill>
                  <a:schemeClr val="bg1"/>
                </a:solidFill>
                <a:ea typeface="Calibri"/>
                <a:cs typeface="Simplified Arabic"/>
              </a:rPr>
              <a:t>؟</a:t>
            </a:r>
          </a:p>
          <a:p>
            <a:pPr marL="0" indent="0" algn="ctr">
              <a:lnSpc>
                <a:spcPct val="115000"/>
              </a:lnSpc>
              <a:buNone/>
            </a:pPr>
            <a:r>
              <a:rPr lang="ar-IQ" b="1" dirty="0" smtClean="0">
                <a:solidFill>
                  <a:schemeClr val="bg1"/>
                </a:solidFill>
                <a:latin typeface="Calibri"/>
                <a:ea typeface="Calibri"/>
                <a:cs typeface="Simplified Arabic"/>
              </a:rPr>
              <a:t>هل </a:t>
            </a:r>
            <a:r>
              <a:rPr lang="ar-IQ" b="1" dirty="0">
                <a:solidFill>
                  <a:schemeClr val="bg1"/>
                </a:solidFill>
                <a:latin typeface="Calibri"/>
                <a:ea typeface="Calibri"/>
                <a:cs typeface="Simplified Arabic"/>
              </a:rPr>
              <a:t>للواقعية تأثير على الادب القصصي في العراق ؟</a:t>
            </a:r>
            <a:endParaRPr lang="en-US" b="1" dirty="0">
              <a:solidFill>
                <a:schemeClr val="bg1"/>
              </a:solidFill>
              <a:latin typeface="Calibri"/>
              <a:ea typeface="Calibri"/>
              <a:cs typeface="Arial"/>
            </a:endParaRPr>
          </a:p>
          <a:p>
            <a:pPr marL="0" indent="0" algn="ctr">
              <a:lnSpc>
                <a:spcPct val="115000"/>
              </a:lnSpc>
              <a:buNone/>
            </a:pPr>
            <a:endParaRPr lang="en-US" sz="2000" dirty="0">
              <a:effectLst/>
              <a:latin typeface="Calibri"/>
              <a:ea typeface="Calibri"/>
              <a:cs typeface="Arial"/>
            </a:endParaRPr>
          </a:p>
        </p:txBody>
      </p:sp>
      <p:pic>
        <p:nvPicPr>
          <p:cNvPr id="2050" name="Picture 2" descr="F:\محاضرات\download (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624" y="3789040"/>
            <a:ext cx="6840760" cy="23042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10314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67544" y="260648"/>
            <a:ext cx="8229600" cy="1143000"/>
          </a:xfrm>
        </p:spPr>
        <p:style>
          <a:lnRef idx="3">
            <a:schemeClr val="lt1"/>
          </a:lnRef>
          <a:fillRef idx="1">
            <a:schemeClr val="accent1"/>
          </a:fillRef>
          <a:effectRef idx="1">
            <a:schemeClr val="accent1"/>
          </a:effectRef>
          <a:fontRef idx="minor">
            <a:schemeClr val="lt1"/>
          </a:fontRef>
        </p:style>
        <p:txBody>
          <a:bodyPr>
            <a:normAutofit fontScale="90000"/>
          </a:bodyPr>
          <a:lstStyle/>
          <a:p>
            <a:pPr algn="just">
              <a:lnSpc>
                <a:spcPct val="115000"/>
              </a:lnSpc>
            </a:pPr>
            <a:r>
              <a:rPr lang="ar-IQ" dirty="0">
                <a:solidFill>
                  <a:schemeClr val="bg1"/>
                </a:solidFill>
                <a:latin typeface="Calibri"/>
                <a:ea typeface="Calibri"/>
                <a:cs typeface="Simplified Arabic"/>
              </a:rPr>
              <a:t>س/ هل كان </a:t>
            </a:r>
            <a:r>
              <a:rPr lang="ar-IQ" dirty="0" err="1">
                <a:solidFill>
                  <a:schemeClr val="bg1"/>
                </a:solidFill>
                <a:latin typeface="Calibri"/>
                <a:ea typeface="Calibri"/>
                <a:cs typeface="Simplified Arabic"/>
              </a:rPr>
              <a:t>للادب</a:t>
            </a:r>
            <a:r>
              <a:rPr lang="ar-IQ" dirty="0">
                <a:solidFill>
                  <a:schemeClr val="bg1"/>
                </a:solidFill>
                <a:latin typeface="Calibri"/>
                <a:ea typeface="Calibri"/>
                <a:cs typeface="Simplified Arabic"/>
              </a:rPr>
              <a:t> العربي  واقعية تماثل الواقعية الغربية ؟</a:t>
            </a:r>
            <a:endParaRPr lang="en-US" sz="2800" dirty="0">
              <a:solidFill>
                <a:schemeClr val="bg1"/>
              </a:solidFill>
              <a:latin typeface="Calibri"/>
              <a:ea typeface="Calibri"/>
              <a:cs typeface="Arial"/>
            </a:endParaRPr>
          </a:p>
        </p:txBody>
      </p:sp>
      <p:sp>
        <p:nvSpPr>
          <p:cNvPr id="3" name="عنصر نائب للمحتوى 2"/>
          <p:cNvSpPr>
            <a:spLocks noGrp="1"/>
          </p:cNvSpPr>
          <p:nvPr>
            <p:ph idx="1"/>
          </p:nvPr>
        </p:nvSpPr>
        <p:spPr/>
        <p:style>
          <a:lnRef idx="3">
            <a:schemeClr val="lt1"/>
          </a:lnRef>
          <a:fillRef idx="1">
            <a:schemeClr val="accent1"/>
          </a:fillRef>
          <a:effectRef idx="1">
            <a:schemeClr val="accent1"/>
          </a:effectRef>
          <a:fontRef idx="minor">
            <a:schemeClr val="lt1"/>
          </a:fontRef>
        </p:style>
        <p:txBody>
          <a:bodyPr>
            <a:noAutofit/>
          </a:bodyPr>
          <a:lstStyle/>
          <a:p>
            <a:pPr algn="just">
              <a:lnSpc>
                <a:spcPct val="115000"/>
              </a:lnSpc>
            </a:pPr>
            <a:r>
              <a:rPr lang="ar-IQ" sz="2800" dirty="0">
                <a:solidFill>
                  <a:schemeClr val="bg1"/>
                </a:solidFill>
                <a:latin typeface="Calibri"/>
                <a:ea typeface="Calibri"/>
                <a:cs typeface="Simplified Arabic"/>
              </a:rPr>
              <a:t>ج/اذا ما اطلعنا على  الأدب العربي، فلا نظفر بواقعية ذات خصائص وأشكال فنية، على غرار واقعية الآداب الغربية، بل  لا نظفر أيضاً بأي مذهب ادبي آخر له هذه الخصائص وله فلسفته التي يقوم عليها وإنما نجد اتجاها وأساليب تلتقي في بعض خصائصها بالمذاهب الغربية كالرومانتيكية والواقعية والرمزية، ولكنها اتجاهات لا تفقد خصوصيتها العربية كما أنها لا تعدم الكثير مما انطبعت عليه هذه المذاهب الغربية، التي تأثر أدباءنا وشعراؤنا بها منذ مطلع هذا القرن،</a:t>
            </a:r>
            <a:endParaRPr lang="en-US" sz="2000" dirty="0">
              <a:solidFill>
                <a:schemeClr val="bg1"/>
              </a:solidFill>
              <a:effectLst/>
              <a:latin typeface="Calibri"/>
              <a:ea typeface="Calibri"/>
              <a:cs typeface="Arial"/>
            </a:endParaRPr>
          </a:p>
        </p:txBody>
      </p:sp>
    </p:spTree>
    <p:extLst>
      <p:ext uri="{BB962C8B-B14F-4D97-AF65-F5344CB8AC3E}">
        <p14:creationId xmlns:p14="http://schemas.microsoft.com/office/powerpoint/2010/main" val="40784442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3">
            <a:schemeClr val="lt1"/>
          </a:lnRef>
          <a:fillRef idx="1">
            <a:schemeClr val="accent1"/>
          </a:fillRef>
          <a:effectRef idx="1">
            <a:schemeClr val="accent1"/>
          </a:effectRef>
          <a:fontRef idx="minor">
            <a:schemeClr val="lt1"/>
          </a:fontRef>
        </p:style>
        <p:txBody>
          <a:bodyPr/>
          <a:lstStyle/>
          <a:p>
            <a:endParaRPr lang="ar-IQ" dirty="0"/>
          </a:p>
        </p:txBody>
      </p:sp>
      <p:sp>
        <p:nvSpPr>
          <p:cNvPr id="3" name="عنصر نائب للمحتوى 2"/>
          <p:cNvSpPr>
            <a:spLocks noGrp="1"/>
          </p:cNvSpPr>
          <p:nvPr>
            <p:ph idx="1"/>
          </p:nvPr>
        </p:nvSpPr>
        <p:spPr/>
        <p:style>
          <a:lnRef idx="3">
            <a:schemeClr val="lt1"/>
          </a:lnRef>
          <a:fillRef idx="1">
            <a:schemeClr val="accent1"/>
          </a:fillRef>
          <a:effectRef idx="1">
            <a:schemeClr val="accent1"/>
          </a:effectRef>
          <a:fontRef idx="minor">
            <a:schemeClr val="lt1"/>
          </a:fontRef>
        </p:style>
        <p:txBody>
          <a:bodyPr>
            <a:normAutofit fontScale="85000" lnSpcReduction="10000"/>
          </a:bodyPr>
          <a:lstStyle/>
          <a:p>
            <a:pPr algn="just">
              <a:lnSpc>
                <a:spcPct val="115000"/>
              </a:lnSpc>
            </a:pPr>
            <a:r>
              <a:rPr lang="ar-IQ" sz="3200" dirty="0">
                <a:solidFill>
                  <a:schemeClr val="bg1"/>
                </a:solidFill>
                <a:latin typeface="Calibri"/>
                <a:ea typeface="Calibri"/>
                <a:cs typeface="Simplified Arabic"/>
              </a:rPr>
              <a:t>فإذا فسرنا الاتجاه الواقعي بأنه تصوير الواقع وتفسيره، فإن أدبنا العربي القديم لا يخلو من هذا الاتجاه ، فيشعر ما قبل الإسلام يحتشد بأكثر بالكثير من النماذج التي كانت سجلاً صادقاً للحياة العربية وقتئذ، ولكنه كما قلنا يستند إلى عفوية لا تنطبق انطباقا شديداً  مع الواقعية الغربية.</a:t>
            </a:r>
            <a:endParaRPr lang="en-US" sz="3200" dirty="0">
              <a:solidFill>
                <a:schemeClr val="bg1"/>
              </a:solidFill>
              <a:latin typeface="Calibri"/>
              <a:ea typeface="Calibri"/>
              <a:cs typeface="Arial"/>
            </a:endParaRPr>
          </a:p>
          <a:p>
            <a:pPr algn="just">
              <a:lnSpc>
                <a:spcPct val="115000"/>
              </a:lnSpc>
            </a:pPr>
            <a:r>
              <a:rPr lang="ar-IQ" sz="3200" dirty="0">
                <a:solidFill>
                  <a:schemeClr val="bg1"/>
                </a:solidFill>
                <a:latin typeface="Calibri"/>
                <a:ea typeface="Calibri"/>
                <a:cs typeface="Simplified Arabic"/>
              </a:rPr>
              <a:t>وهذا الحكم ينسحب على كثير من الشعر الأموي، المتمثل بصورة خاصة في غزل عمر بن أبي ربيعة والغزل العذري.</a:t>
            </a:r>
            <a:endParaRPr lang="en-US" sz="3200" dirty="0">
              <a:solidFill>
                <a:schemeClr val="bg1"/>
              </a:solidFill>
              <a:latin typeface="Calibri"/>
              <a:ea typeface="Calibri"/>
              <a:cs typeface="Arial"/>
            </a:endParaRPr>
          </a:p>
          <a:p>
            <a:pPr indent="457200" algn="just">
              <a:lnSpc>
                <a:spcPct val="115000"/>
              </a:lnSpc>
            </a:pPr>
            <a:r>
              <a:rPr lang="ar-IQ" sz="3200" dirty="0">
                <a:solidFill>
                  <a:schemeClr val="bg1"/>
                </a:solidFill>
                <a:latin typeface="Calibri"/>
                <a:ea typeface="Calibri"/>
                <a:cs typeface="Simplified Arabic"/>
              </a:rPr>
              <a:t>وفي العصر العباسي يقترب كثير من الأدب العربي من واقعيته العفوية التي نجد لها أمثلة في بخلاء الجاحظ، وغزل أبي نواس </a:t>
            </a:r>
            <a:r>
              <a:rPr lang="ar-IQ" sz="3200" dirty="0" err="1">
                <a:solidFill>
                  <a:schemeClr val="bg1"/>
                </a:solidFill>
                <a:latin typeface="Calibri"/>
                <a:ea typeface="Calibri"/>
                <a:cs typeface="Simplified Arabic"/>
              </a:rPr>
              <a:t>وخمرياته</a:t>
            </a:r>
            <a:r>
              <a:rPr lang="ar-IQ" sz="3200" dirty="0">
                <a:solidFill>
                  <a:schemeClr val="bg1"/>
                </a:solidFill>
                <a:latin typeface="Calibri"/>
                <a:ea typeface="Calibri"/>
                <a:cs typeface="Simplified Arabic"/>
              </a:rPr>
              <a:t>، كما نجد لها أمثلة عند غير هذين الرجلين.</a:t>
            </a:r>
            <a:endParaRPr lang="en-US" sz="3200" dirty="0">
              <a:solidFill>
                <a:schemeClr val="bg1"/>
              </a:solidFill>
              <a:effectLst/>
              <a:latin typeface="Calibri"/>
              <a:ea typeface="Calibri"/>
              <a:cs typeface="Arial"/>
            </a:endParaRPr>
          </a:p>
        </p:txBody>
      </p:sp>
    </p:spTree>
    <p:extLst>
      <p:ext uri="{BB962C8B-B14F-4D97-AF65-F5344CB8AC3E}">
        <p14:creationId xmlns:p14="http://schemas.microsoft.com/office/powerpoint/2010/main" val="26251810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3">
            <a:schemeClr val="lt1"/>
          </a:lnRef>
          <a:fillRef idx="1">
            <a:schemeClr val="accent1"/>
          </a:fillRef>
          <a:effectRef idx="1">
            <a:schemeClr val="accent1"/>
          </a:effectRef>
          <a:fontRef idx="minor">
            <a:schemeClr val="lt1"/>
          </a:fontRef>
        </p:style>
        <p:txBody>
          <a:bodyPr>
            <a:normAutofit fontScale="90000"/>
          </a:bodyPr>
          <a:lstStyle/>
          <a:p>
            <a:pPr indent="457200" algn="ctr">
              <a:lnSpc>
                <a:spcPct val="115000"/>
              </a:lnSpc>
            </a:pPr>
            <a:r>
              <a:rPr lang="ar-IQ" dirty="0">
                <a:solidFill>
                  <a:schemeClr val="bg1"/>
                </a:solidFill>
                <a:latin typeface="Calibri"/>
                <a:ea typeface="Calibri"/>
                <a:cs typeface="Simplified Arabic"/>
              </a:rPr>
              <a:t>س/ هل نجد خصائص الواقعية الغربية ماثلة في الادب العربي الحديث </a:t>
            </a:r>
            <a:endParaRPr lang="en-US" sz="2800" dirty="0">
              <a:solidFill>
                <a:schemeClr val="bg1"/>
              </a:solidFill>
              <a:latin typeface="Calibri"/>
              <a:ea typeface="Calibri"/>
              <a:cs typeface="Arial"/>
            </a:endParaRPr>
          </a:p>
        </p:txBody>
      </p:sp>
      <p:sp>
        <p:nvSpPr>
          <p:cNvPr id="3" name="عنصر نائب للمحتوى 2"/>
          <p:cNvSpPr>
            <a:spLocks noGrp="1"/>
          </p:cNvSpPr>
          <p:nvPr>
            <p:ph idx="1"/>
          </p:nvPr>
        </p:nvSpPr>
        <p:spPr/>
        <p:style>
          <a:lnRef idx="3">
            <a:schemeClr val="lt1"/>
          </a:lnRef>
          <a:fillRef idx="1">
            <a:schemeClr val="accent1"/>
          </a:fillRef>
          <a:effectRef idx="1">
            <a:schemeClr val="accent1"/>
          </a:effectRef>
          <a:fontRef idx="minor">
            <a:schemeClr val="lt1"/>
          </a:fontRef>
        </p:style>
        <p:txBody>
          <a:bodyPr>
            <a:normAutofit/>
          </a:bodyPr>
          <a:lstStyle/>
          <a:p>
            <a:pPr indent="0" algn="just">
              <a:lnSpc>
                <a:spcPct val="115000"/>
              </a:lnSpc>
              <a:buNone/>
            </a:pPr>
            <a:r>
              <a:rPr lang="ar-IQ" sz="2800" b="1" dirty="0">
                <a:solidFill>
                  <a:schemeClr val="bg1"/>
                </a:solidFill>
                <a:latin typeface="Calibri"/>
                <a:ea typeface="Calibri"/>
                <a:cs typeface="Simplified Arabic"/>
              </a:rPr>
              <a:t>ج/  وإذا كانت الواقعية في أدبنا العربي القديم، لا تمت بصلة إلى الواقعية الغربية، فإنها  في العصر </a:t>
            </a:r>
            <a:r>
              <a:rPr lang="ar-IQ" sz="2800" b="1" dirty="0" err="1">
                <a:solidFill>
                  <a:schemeClr val="bg1"/>
                </a:solidFill>
                <a:latin typeface="Calibri"/>
                <a:ea typeface="Calibri"/>
                <a:cs typeface="Simplified Arabic"/>
              </a:rPr>
              <a:t>الحديث،تجسد</a:t>
            </a:r>
            <a:r>
              <a:rPr lang="ar-IQ" sz="2800" b="1" dirty="0">
                <a:solidFill>
                  <a:schemeClr val="bg1"/>
                </a:solidFill>
                <a:latin typeface="Calibri"/>
                <a:ea typeface="Calibri"/>
                <a:cs typeface="Simplified Arabic"/>
              </a:rPr>
              <a:t> الكثير من خصائصها ، وذلك للأسباب الكثيرة التي وضعت الجسور بين أدبنا العربي والآداب الغربية.</a:t>
            </a:r>
            <a:endParaRPr lang="en-US" sz="2000" b="1" dirty="0">
              <a:solidFill>
                <a:schemeClr val="bg1"/>
              </a:solidFill>
              <a:effectLst/>
              <a:latin typeface="Calibri"/>
              <a:ea typeface="Calibri"/>
              <a:cs typeface="Arial"/>
            </a:endParaRPr>
          </a:p>
        </p:txBody>
      </p:sp>
    </p:spTree>
    <p:extLst>
      <p:ext uri="{BB962C8B-B14F-4D97-AF65-F5344CB8AC3E}">
        <p14:creationId xmlns:p14="http://schemas.microsoft.com/office/powerpoint/2010/main" val="34553671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3">
            <a:schemeClr val="lt1"/>
          </a:lnRef>
          <a:fillRef idx="1">
            <a:schemeClr val="accent1"/>
          </a:fillRef>
          <a:effectRef idx="1">
            <a:schemeClr val="accent1"/>
          </a:effectRef>
          <a:fontRef idx="minor">
            <a:schemeClr val="lt1"/>
          </a:fontRef>
        </p:style>
        <p:txBody>
          <a:bodyPr/>
          <a:lstStyle/>
          <a:p>
            <a:pPr algn="ctr">
              <a:lnSpc>
                <a:spcPct val="115000"/>
              </a:lnSpc>
            </a:pPr>
            <a:r>
              <a:rPr lang="ar-IQ" dirty="0">
                <a:solidFill>
                  <a:schemeClr val="bg1"/>
                </a:solidFill>
                <a:latin typeface="Calibri"/>
                <a:ea typeface="Calibri"/>
                <a:cs typeface="Simplified Arabic"/>
              </a:rPr>
              <a:t>س/ في اي نوع ادبي ظهرت الواقعية ولمن ؟</a:t>
            </a:r>
            <a:endParaRPr lang="en-US" sz="2800" dirty="0">
              <a:solidFill>
                <a:schemeClr val="bg1"/>
              </a:solidFill>
              <a:latin typeface="Calibri"/>
              <a:ea typeface="Calibri"/>
              <a:cs typeface="Arial"/>
            </a:endParaRPr>
          </a:p>
        </p:txBody>
      </p:sp>
      <p:sp>
        <p:nvSpPr>
          <p:cNvPr id="3" name="عنصر نائب للمحتوى 2"/>
          <p:cNvSpPr>
            <a:spLocks noGrp="1"/>
          </p:cNvSpPr>
          <p:nvPr>
            <p:ph idx="1"/>
          </p:nvPr>
        </p:nvSpPr>
        <p:spPr/>
        <p:style>
          <a:lnRef idx="3">
            <a:schemeClr val="lt1"/>
          </a:lnRef>
          <a:fillRef idx="1">
            <a:schemeClr val="accent1"/>
          </a:fillRef>
          <a:effectRef idx="1">
            <a:schemeClr val="accent1"/>
          </a:effectRef>
          <a:fontRef idx="minor">
            <a:schemeClr val="lt1"/>
          </a:fontRef>
        </p:style>
        <p:txBody>
          <a:bodyPr>
            <a:normAutofit fontScale="85000" lnSpcReduction="10000"/>
          </a:bodyPr>
          <a:lstStyle/>
          <a:p>
            <a:pPr algn="just">
              <a:lnSpc>
                <a:spcPct val="115000"/>
              </a:lnSpc>
            </a:pPr>
            <a:r>
              <a:rPr lang="ar-IQ" sz="2800" dirty="0">
                <a:solidFill>
                  <a:schemeClr val="bg1"/>
                </a:solidFill>
                <a:latin typeface="Calibri"/>
                <a:ea typeface="Calibri"/>
                <a:cs typeface="Simplified Arabic"/>
              </a:rPr>
              <a:t>ج/ تجلت الواقعية في قصص جبران خليل جبران وميخائيل نعيمة ومحمد تيمور وغيرهم وخصوصاً منها التي عالجت موضوعات الحب والزواج والإقطاع وغيرها.</a:t>
            </a:r>
            <a:endParaRPr lang="en-US" sz="2000" dirty="0">
              <a:solidFill>
                <a:schemeClr val="bg1"/>
              </a:solidFill>
              <a:latin typeface="Calibri"/>
              <a:ea typeface="Calibri"/>
              <a:cs typeface="Arial"/>
            </a:endParaRPr>
          </a:p>
          <a:p>
            <a:pPr indent="0" algn="just">
              <a:lnSpc>
                <a:spcPct val="115000"/>
              </a:lnSpc>
              <a:buNone/>
            </a:pPr>
            <a:r>
              <a:rPr lang="ar-IQ" sz="2800" dirty="0">
                <a:solidFill>
                  <a:schemeClr val="bg1"/>
                </a:solidFill>
                <a:latin typeface="Calibri"/>
                <a:ea typeface="Calibri"/>
                <a:cs typeface="Simplified Arabic"/>
              </a:rPr>
              <a:t>وقد تقدمت خطوات واسعة بعد ذلك، في مجموعة من القصص التي تجلت فيها خصائص الواقعية النقدية عند طه حسين في (الأيام) وتوفيق الحكيم في (عودة الروح)، و(يوميات نائب في الأرياف) وأمين الريحاني في (قلب لبنان).</a:t>
            </a:r>
            <a:endParaRPr lang="en-US" sz="2000" dirty="0">
              <a:solidFill>
                <a:schemeClr val="bg1"/>
              </a:solidFill>
              <a:latin typeface="Calibri"/>
              <a:ea typeface="Calibri"/>
              <a:cs typeface="Arial"/>
            </a:endParaRPr>
          </a:p>
          <a:p>
            <a:pPr indent="0" algn="just">
              <a:lnSpc>
                <a:spcPct val="115000"/>
              </a:lnSpc>
              <a:buNone/>
            </a:pPr>
            <a:r>
              <a:rPr lang="ar-IQ" sz="2800" dirty="0">
                <a:solidFill>
                  <a:schemeClr val="bg1"/>
                </a:solidFill>
                <a:latin typeface="Calibri"/>
                <a:ea typeface="Calibri"/>
                <a:cs typeface="Simplified Arabic"/>
              </a:rPr>
              <a:t>وغير ذلك من الأعمال التي صدرت بدافع المعالجة الاجتماعية والأخلاقية أو بدافع السيرة الذاتية أو التصوري الطبيعي المتداخل مع خلجات الأديب ومشاعره.</a:t>
            </a:r>
            <a:endParaRPr lang="en-US" sz="2000" dirty="0">
              <a:solidFill>
                <a:schemeClr val="bg1"/>
              </a:solidFill>
              <a:latin typeface="Calibri"/>
              <a:ea typeface="Calibri"/>
              <a:cs typeface="Arial"/>
            </a:endParaRPr>
          </a:p>
          <a:p>
            <a:pPr indent="0" algn="just">
              <a:lnSpc>
                <a:spcPct val="115000"/>
              </a:lnSpc>
              <a:buNone/>
            </a:pPr>
            <a:r>
              <a:rPr lang="ar-IQ" sz="2800" dirty="0">
                <a:solidFill>
                  <a:schemeClr val="bg1"/>
                </a:solidFill>
                <a:latin typeface="Calibri"/>
                <a:ea typeface="Calibri"/>
                <a:cs typeface="Simplified Arabic"/>
              </a:rPr>
              <a:t>كل ذلك يؤكد تطور الأدب الواقعي نحو الأعمق والأصدق، واكتسابه الفني الإنساني الذي يؤهله لأن يأخذ طريقه جنباً إلى جنب مع الأدب الأوربي.</a:t>
            </a:r>
            <a:endParaRPr lang="en-US" sz="2000" dirty="0">
              <a:solidFill>
                <a:schemeClr val="bg1"/>
              </a:solidFill>
              <a:effectLst/>
              <a:latin typeface="Calibri"/>
              <a:ea typeface="Calibri"/>
              <a:cs typeface="Arial"/>
            </a:endParaRPr>
          </a:p>
        </p:txBody>
      </p:sp>
    </p:spTree>
    <p:extLst>
      <p:ext uri="{BB962C8B-B14F-4D97-AF65-F5344CB8AC3E}">
        <p14:creationId xmlns:p14="http://schemas.microsoft.com/office/powerpoint/2010/main" val="40206689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3">
            <a:schemeClr val="lt1"/>
          </a:lnRef>
          <a:fillRef idx="1">
            <a:schemeClr val="accent1"/>
          </a:fillRef>
          <a:effectRef idx="1">
            <a:schemeClr val="accent1"/>
          </a:effectRef>
          <a:fontRef idx="minor">
            <a:schemeClr val="lt1"/>
          </a:fontRef>
        </p:style>
        <p:txBody>
          <a:bodyPr>
            <a:noAutofit/>
          </a:bodyPr>
          <a:lstStyle/>
          <a:p>
            <a:pPr algn="ctr">
              <a:lnSpc>
                <a:spcPct val="115000"/>
              </a:lnSpc>
            </a:pPr>
            <a:endParaRPr lang="ar-IQ" sz="3200" dirty="0">
              <a:solidFill>
                <a:schemeClr val="bg1"/>
              </a:solidFill>
            </a:endParaRPr>
          </a:p>
        </p:txBody>
      </p:sp>
      <p:sp>
        <p:nvSpPr>
          <p:cNvPr id="3" name="عنصر نائب للمحتوى 2"/>
          <p:cNvSpPr>
            <a:spLocks noGrp="1"/>
          </p:cNvSpPr>
          <p:nvPr>
            <p:ph idx="1"/>
          </p:nvPr>
        </p:nvSpPr>
        <p:spPr/>
        <p:style>
          <a:lnRef idx="3">
            <a:schemeClr val="lt1"/>
          </a:lnRef>
          <a:fillRef idx="1">
            <a:schemeClr val="accent1"/>
          </a:fillRef>
          <a:effectRef idx="1">
            <a:schemeClr val="accent1"/>
          </a:effectRef>
          <a:fontRef idx="minor">
            <a:schemeClr val="lt1"/>
          </a:fontRef>
        </p:style>
        <p:txBody>
          <a:bodyPr>
            <a:normAutofit lnSpcReduction="10000"/>
          </a:bodyPr>
          <a:lstStyle/>
          <a:p>
            <a:pPr indent="457200" algn="just">
              <a:lnSpc>
                <a:spcPct val="115000"/>
              </a:lnSpc>
            </a:pPr>
            <a:r>
              <a:rPr lang="ar-IQ" sz="2800" dirty="0">
                <a:solidFill>
                  <a:schemeClr val="bg1"/>
                </a:solidFill>
                <a:latin typeface="Calibri"/>
                <a:ea typeface="Calibri"/>
                <a:cs typeface="Simplified Arabic"/>
              </a:rPr>
              <a:t>وتعد قضية (الريف) من أهم الموضوعات التي شغلت الروائيين الواقعيين العرب، منذ مطلع  القرن العشرين، فقد عالجت العديد من الموضوعات، الغنية بالأحاسيس الصادقة، كموضوع الصراع الطبقي والعلاقة بين ملاك الأرض والفلاحين، وما يتصل بها من مسائل الإقطاع وما يسود ذلك تقاليد وعادات ومثل، وفي هذه الموضوعات يشكل الريف الأرضية الخصبة للقضايا التي عالجها الكتاب.</a:t>
            </a:r>
            <a:endParaRPr lang="en-US" sz="2000" dirty="0">
              <a:solidFill>
                <a:schemeClr val="bg1"/>
              </a:solidFill>
              <a:latin typeface="Calibri"/>
              <a:ea typeface="Calibri"/>
              <a:cs typeface="Arial"/>
            </a:endParaRPr>
          </a:p>
          <a:p>
            <a:pPr indent="457200" algn="just">
              <a:lnSpc>
                <a:spcPct val="115000"/>
              </a:lnSpc>
            </a:pPr>
            <a:r>
              <a:rPr lang="ar-IQ" sz="2800" dirty="0">
                <a:solidFill>
                  <a:schemeClr val="bg1"/>
                </a:solidFill>
                <a:latin typeface="Calibri"/>
                <a:ea typeface="Calibri"/>
                <a:cs typeface="Simplified Arabic"/>
              </a:rPr>
              <a:t>ويعد نجيب محفوظ في قصصه الواقعية من أبرز كتاب الرواية المعاصرين الذين تتجلى في كتاباتهم الواقعية عمق الرؤية، وهو أفضل من وفر في كتاباته المتطلبات الفنية لهذا الاتجاه.</a:t>
            </a:r>
            <a:endParaRPr lang="en-US" sz="2000" dirty="0">
              <a:solidFill>
                <a:schemeClr val="bg1"/>
              </a:solidFill>
              <a:effectLst/>
              <a:latin typeface="Calibri"/>
              <a:ea typeface="Calibri"/>
              <a:cs typeface="Arial"/>
            </a:endParaRPr>
          </a:p>
        </p:txBody>
      </p:sp>
    </p:spTree>
    <p:extLst>
      <p:ext uri="{BB962C8B-B14F-4D97-AF65-F5344CB8AC3E}">
        <p14:creationId xmlns:p14="http://schemas.microsoft.com/office/powerpoint/2010/main" val="2550784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3">
            <a:schemeClr val="lt1"/>
          </a:lnRef>
          <a:fillRef idx="1">
            <a:schemeClr val="accent1"/>
          </a:fillRef>
          <a:effectRef idx="1">
            <a:schemeClr val="accent1"/>
          </a:effectRef>
          <a:fontRef idx="minor">
            <a:schemeClr val="lt1"/>
          </a:fontRef>
        </p:style>
        <p:txBody>
          <a:bodyPr>
            <a:normAutofit fontScale="90000"/>
          </a:bodyPr>
          <a:lstStyle/>
          <a:p>
            <a:pPr algn="just">
              <a:lnSpc>
                <a:spcPct val="115000"/>
              </a:lnSpc>
            </a:pPr>
            <a:r>
              <a:rPr lang="ar-IQ" dirty="0">
                <a:solidFill>
                  <a:schemeClr val="bg1"/>
                </a:solidFill>
                <a:latin typeface="Calibri"/>
                <a:ea typeface="Calibri"/>
                <a:cs typeface="Simplified Arabic"/>
              </a:rPr>
              <a:t>س/ هل للواقعية تأثير على الادب القصصي في العراق ؟</a:t>
            </a:r>
            <a:endParaRPr lang="en-US" sz="2800" dirty="0">
              <a:solidFill>
                <a:schemeClr val="bg1"/>
              </a:solidFill>
              <a:latin typeface="Calibri"/>
              <a:ea typeface="Calibri"/>
              <a:cs typeface="Arial"/>
            </a:endParaRPr>
          </a:p>
        </p:txBody>
      </p:sp>
      <p:sp>
        <p:nvSpPr>
          <p:cNvPr id="3" name="عنصر نائب للمحتوى 2"/>
          <p:cNvSpPr>
            <a:spLocks noGrp="1"/>
          </p:cNvSpPr>
          <p:nvPr>
            <p:ph idx="1"/>
          </p:nvPr>
        </p:nvSpPr>
        <p:spPr/>
        <p:style>
          <a:lnRef idx="3">
            <a:schemeClr val="lt1"/>
          </a:lnRef>
          <a:fillRef idx="1">
            <a:schemeClr val="accent1"/>
          </a:fillRef>
          <a:effectRef idx="1">
            <a:schemeClr val="accent1"/>
          </a:effectRef>
          <a:fontRef idx="minor">
            <a:schemeClr val="lt1"/>
          </a:fontRef>
        </p:style>
        <p:txBody>
          <a:bodyPr>
            <a:normAutofit fontScale="77500" lnSpcReduction="20000"/>
          </a:bodyPr>
          <a:lstStyle/>
          <a:p>
            <a:pPr algn="just">
              <a:lnSpc>
                <a:spcPct val="115000"/>
              </a:lnSpc>
            </a:pPr>
            <a:r>
              <a:rPr lang="ar-IQ" sz="3200" dirty="0">
                <a:solidFill>
                  <a:schemeClr val="bg1"/>
                </a:solidFill>
                <a:latin typeface="Calibri"/>
                <a:ea typeface="Calibri"/>
                <a:cs typeface="Simplified Arabic"/>
              </a:rPr>
              <a:t>ج/ تمتد جذور الاتجاه الواقعي في الأدب القصصي في العراق إلى أواخر العشرينات من هذا القرن وتقترن باسم محمود أحمد السيد، رائد القصة العراقية، الذي كانت قصصه، بداية للقصة الفنية الواقعية في العراق، والذي تأثر فيما يقال ببعض القصص الروسي الواقعي الذي يصور حركة الصراع الاجتماعي، أمثال قصص </a:t>
            </a:r>
            <a:r>
              <a:rPr lang="ar-IQ" sz="3200" dirty="0" err="1">
                <a:solidFill>
                  <a:schemeClr val="bg1"/>
                </a:solidFill>
                <a:latin typeface="Calibri"/>
                <a:ea typeface="Calibri"/>
                <a:cs typeface="Simplified Arabic"/>
              </a:rPr>
              <a:t>دستوفسكي</a:t>
            </a:r>
            <a:r>
              <a:rPr lang="ar-IQ" sz="3200" dirty="0">
                <a:solidFill>
                  <a:schemeClr val="bg1"/>
                </a:solidFill>
                <a:latin typeface="Calibri"/>
                <a:ea typeface="Calibri"/>
                <a:cs typeface="Simplified Arabic"/>
              </a:rPr>
              <a:t> وتولستوي </a:t>
            </a:r>
            <a:r>
              <a:rPr lang="ar-IQ" sz="3200" dirty="0" err="1">
                <a:solidFill>
                  <a:schemeClr val="bg1"/>
                </a:solidFill>
                <a:latin typeface="Calibri"/>
                <a:ea typeface="Calibri"/>
                <a:cs typeface="Simplified Arabic"/>
              </a:rPr>
              <a:t>وتورجنيف</a:t>
            </a:r>
            <a:r>
              <a:rPr lang="ar-IQ" sz="3200" dirty="0">
                <a:solidFill>
                  <a:schemeClr val="bg1"/>
                </a:solidFill>
                <a:latin typeface="Calibri"/>
                <a:ea typeface="Calibri"/>
                <a:cs typeface="Simplified Arabic"/>
              </a:rPr>
              <a:t>، كما تأثر بالقصص الواقعي الفرنسي لأميل زولا </a:t>
            </a:r>
            <a:r>
              <a:rPr lang="ar-IQ" sz="3200" dirty="0" err="1">
                <a:solidFill>
                  <a:schemeClr val="bg1"/>
                </a:solidFill>
                <a:latin typeface="Calibri"/>
                <a:ea typeface="Calibri"/>
                <a:cs typeface="Simplified Arabic"/>
              </a:rPr>
              <a:t>وفرانسواو</a:t>
            </a:r>
            <a:r>
              <a:rPr lang="ar-IQ" sz="3200" dirty="0">
                <a:solidFill>
                  <a:schemeClr val="bg1"/>
                </a:solidFill>
                <a:latin typeface="Calibri"/>
                <a:ea typeface="Calibri"/>
                <a:cs typeface="Simplified Arabic"/>
              </a:rPr>
              <a:t> كويه، وكتاب المدرسة الحديثة في مصر وبخاصة محمود تيمور وكان محمود أحمد السيد غير واضح الاتجاه في قصصه الواقعي لأنه لم يدرك ما يعنيه هذا الاتجاه ولذلك جاءت واقعيته ساذجة وبسيطة، وتفتقر إلى المتطلبات الفنية المهمة للرواية الحديثة ويبدو أن هذا الاتجاه، كان أكثر وضوحاً في رؤيته الفكرية، واشد توفيراً لمتطلباته الفنية، عند (ذو النون أيوب) وخاصة (الواقعية السياسية) فيه وقد تم له ذلك في منتصف الثلاثينات من هذا القرن.</a:t>
            </a:r>
            <a:endParaRPr lang="en-US" sz="3200" dirty="0">
              <a:solidFill>
                <a:schemeClr val="bg1"/>
              </a:solidFill>
              <a:effectLst/>
              <a:latin typeface="Calibri"/>
              <a:ea typeface="Calibri"/>
              <a:cs typeface="Arial"/>
            </a:endParaRPr>
          </a:p>
        </p:txBody>
      </p:sp>
    </p:spTree>
    <p:extLst>
      <p:ext uri="{BB962C8B-B14F-4D97-AF65-F5344CB8AC3E}">
        <p14:creationId xmlns:p14="http://schemas.microsoft.com/office/powerpoint/2010/main" val="12661503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lstStyle/>
          <a:p>
            <a:endParaRPr lang="ar-IQ" dirty="0"/>
          </a:p>
        </p:txBody>
      </p:sp>
      <p:pic>
        <p:nvPicPr>
          <p:cNvPr id="1026" name="Picture 2" descr="F:\image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01494" y="260648"/>
            <a:ext cx="2846412" cy="257175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F:\download (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3809" y="260648"/>
            <a:ext cx="2957686" cy="266351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F:\images (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12160" y="2889548"/>
            <a:ext cx="2635744" cy="3203748"/>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F:\images (3).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9552" y="260648"/>
            <a:ext cx="2304256" cy="2647950"/>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F:\images (4).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9553" y="2908598"/>
            <a:ext cx="2520279" cy="3184698"/>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F:\images (6).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59832" y="2908598"/>
            <a:ext cx="2952327" cy="31846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23940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3">
            <a:schemeClr val="lt1"/>
          </a:lnRef>
          <a:fillRef idx="1">
            <a:schemeClr val="accent1"/>
          </a:fillRef>
          <a:effectRef idx="1">
            <a:schemeClr val="accent1"/>
          </a:effectRef>
          <a:fontRef idx="minor">
            <a:schemeClr val="lt1"/>
          </a:fontRef>
        </p:style>
        <p:txBody>
          <a:bodyPr>
            <a:normAutofit fontScale="90000"/>
          </a:bodyPr>
          <a:lstStyle/>
          <a:p>
            <a:pPr algn="ctr">
              <a:lnSpc>
                <a:spcPct val="115000"/>
              </a:lnSpc>
            </a:pPr>
            <a:r>
              <a:rPr lang="ar-IQ" dirty="0">
                <a:solidFill>
                  <a:schemeClr val="bg1"/>
                </a:solidFill>
                <a:latin typeface="Calibri"/>
                <a:ea typeface="Calibri"/>
                <a:cs typeface="Simplified Arabic"/>
              </a:rPr>
              <a:t>س/ على يد من تمثلت الواقعية السياسية في القصة العراقية ؟</a:t>
            </a:r>
            <a:endParaRPr lang="en-US" sz="2800" dirty="0">
              <a:solidFill>
                <a:schemeClr val="bg1"/>
              </a:solidFill>
              <a:latin typeface="Calibri"/>
              <a:ea typeface="Calibri"/>
              <a:cs typeface="Arial"/>
            </a:endParaRPr>
          </a:p>
        </p:txBody>
      </p:sp>
      <p:sp>
        <p:nvSpPr>
          <p:cNvPr id="3" name="عنصر نائب للمحتوى 2"/>
          <p:cNvSpPr>
            <a:spLocks noGrp="1"/>
          </p:cNvSpPr>
          <p:nvPr>
            <p:ph idx="1"/>
          </p:nvPr>
        </p:nvSpPr>
        <p:spPr/>
        <p:style>
          <a:lnRef idx="3">
            <a:schemeClr val="lt1"/>
          </a:lnRef>
          <a:fillRef idx="1">
            <a:schemeClr val="accent1"/>
          </a:fillRef>
          <a:effectRef idx="1">
            <a:schemeClr val="accent1"/>
          </a:effectRef>
          <a:fontRef idx="minor">
            <a:schemeClr val="lt1"/>
          </a:fontRef>
        </p:style>
        <p:txBody>
          <a:bodyPr>
            <a:normAutofit fontScale="85000" lnSpcReduction="20000"/>
          </a:bodyPr>
          <a:lstStyle/>
          <a:p>
            <a:pPr algn="just">
              <a:lnSpc>
                <a:spcPct val="115000"/>
              </a:lnSpc>
            </a:pPr>
            <a:r>
              <a:rPr lang="ar-IQ" sz="2800" dirty="0">
                <a:solidFill>
                  <a:schemeClr val="bg1"/>
                </a:solidFill>
                <a:latin typeface="Calibri"/>
                <a:ea typeface="Calibri"/>
                <a:cs typeface="Simplified Arabic"/>
              </a:rPr>
              <a:t>ج/ تمثل الاتجاه الواقعي السياسي في القصة العراقية، لدى مجموعة من الكتاب، أمثال عبد الرزاق الشيخ علي وغائب طعمة فرمان ومهدي عيسى الصقر وغيرهم. </a:t>
            </a:r>
            <a:endParaRPr lang="en-US" sz="2000" dirty="0">
              <a:solidFill>
                <a:schemeClr val="bg1"/>
              </a:solidFill>
              <a:latin typeface="Calibri"/>
              <a:ea typeface="Calibri"/>
              <a:cs typeface="Arial"/>
            </a:endParaRPr>
          </a:p>
          <a:p>
            <a:pPr indent="457200" algn="just">
              <a:lnSpc>
                <a:spcPct val="115000"/>
              </a:lnSpc>
            </a:pPr>
            <a:r>
              <a:rPr lang="ar-IQ" sz="2800" dirty="0">
                <a:solidFill>
                  <a:schemeClr val="bg1"/>
                </a:solidFill>
                <a:latin typeface="Calibri"/>
                <a:ea typeface="Calibri"/>
                <a:cs typeface="Simplified Arabic"/>
              </a:rPr>
              <a:t>وقد تطورت هذه الواقعية السياسية لدى مجموعة أخرى من الكتاب، ضمنوها الكثير من الأصول الفنية التي لا غنى عنها في هذا الفن، لذلك اطلق عليها بالواقعية الفنية، وكان ابرز ممثليها فضلاً عن (ذو النون أيوب) أنور </a:t>
            </a:r>
            <a:r>
              <a:rPr lang="ar-IQ" sz="2800" dirty="0" err="1">
                <a:solidFill>
                  <a:schemeClr val="bg1"/>
                </a:solidFill>
                <a:latin typeface="Calibri"/>
                <a:ea typeface="Calibri"/>
                <a:cs typeface="Simplified Arabic"/>
              </a:rPr>
              <a:t>شاؤل</a:t>
            </a:r>
            <a:r>
              <a:rPr lang="ar-IQ" sz="2800" dirty="0">
                <a:solidFill>
                  <a:schemeClr val="bg1"/>
                </a:solidFill>
                <a:latin typeface="Calibri"/>
                <a:ea typeface="Calibri"/>
                <a:cs typeface="Simplified Arabic"/>
              </a:rPr>
              <a:t> وشالوم درويش وعبد الحق فاضل غير أن (ذو النون أيوب) يعد في نظر البعض أباً شرعياً للواقعية السياسية في القصة العراقية، حيث امتلأت قصصه وروايتها بالنقد الاجتماعي وبالمواقف السياسية الجريئة والرؤية الإنسانية التقدمية التي تظهر على الخصوص في روايته (الدكتور إبراهيم) و (اليد والأرض والماء) أما الواقعية الاجتماعية النقدية، فيتصدر كتابها غائب طعمة فرمان الذي يعد رائدها الأول في روايته (المبعدون) ويليه في هذه الريادة (هشام توفيق الركابي) الذي يسعى إلى تعميق وتطوير هذا الاتجاه في الرواية العراقية الواقعية.</a:t>
            </a:r>
            <a:endParaRPr lang="en-US" sz="2000" dirty="0">
              <a:solidFill>
                <a:schemeClr val="bg1"/>
              </a:solidFill>
              <a:effectLst/>
              <a:latin typeface="Calibri"/>
              <a:ea typeface="Calibri"/>
              <a:cs typeface="Arial"/>
            </a:endParaRPr>
          </a:p>
        </p:txBody>
      </p:sp>
    </p:spTree>
    <p:extLst>
      <p:ext uri="{BB962C8B-B14F-4D97-AF65-F5344CB8AC3E}">
        <p14:creationId xmlns:p14="http://schemas.microsoft.com/office/powerpoint/2010/main" val="4739809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dirty="0"/>
          </a:p>
        </p:txBody>
      </p:sp>
      <p:sp>
        <p:nvSpPr>
          <p:cNvPr id="3" name="عنصر نائب للمحتوى 2"/>
          <p:cNvSpPr>
            <a:spLocks noGrp="1"/>
          </p:cNvSpPr>
          <p:nvPr>
            <p:ph idx="1"/>
          </p:nvPr>
        </p:nvSpPr>
        <p:spPr>
          <a:xfrm>
            <a:off x="457200" y="692696"/>
            <a:ext cx="8229600" cy="5433467"/>
          </a:xfrm>
        </p:spPr>
        <p:style>
          <a:lnRef idx="3">
            <a:schemeClr val="lt1"/>
          </a:lnRef>
          <a:fillRef idx="1">
            <a:schemeClr val="accent1"/>
          </a:fillRef>
          <a:effectRef idx="1">
            <a:schemeClr val="accent1"/>
          </a:effectRef>
          <a:fontRef idx="minor">
            <a:schemeClr val="lt1"/>
          </a:fontRef>
        </p:style>
        <p:txBody>
          <a:bodyPr>
            <a:normAutofit/>
          </a:bodyPr>
          <a:lstStyle/>
          <a:p>
            <a:pPr marL="0" indent="0" algn="ctr">
              <a:buNone/>
            </a:pPr>
            <a:endParaRPr lang="ar-IQ" sz="3200" b="1" dirty="0" smtClean="0">
              <a:solidFill>
                <a:schemeClr val="bg1"/>
              </a:solidFill>
            </a:endParaRPr>
          </a:p>
          <a:p>
            <a:pPr marL="0" indent="0" algn="ctr">
              <a:buNone/>
            </a:pPr>
            <a:endParaRPr lang="ar-IQ" sz="3200" b="1" dirty="0">
              <a:solidFill>
                <a:schemeClr val="bg1"/>
              </a:solidFill>
            </a:endParaRPr>
          </a:p>
          <a:p>
            <a:pPr marL="0" indent="0" algn="ctr">
              <a:buNone/>
            </a:pPr>
            <a:r>
              <a:rPr lang="ar-IQ" sz="3200" b="1" dirty="0" smtClean="0">
                <a:solidFill>
                  <a:schemeClr val="bg1"/>
                </a:solidFill>
              </a:rPr>
              <a:t>في الختام</a:t>
            </a:r>
          </a:p>
          <a:p>
            <a:pPr marL="0" indent="0" algn="ctr">
              <a:buNone/>
            </a:pPr>
            <a:endParaRPr lang="ar-IQ" sz="3200" b="1" dirty="0" smtClean="0">
              <a:solidFill>
                <a:schemeClr val="bg1"/>
              </a:solidFill>
            </a:endParaRPr>
          </a:p>
          <a:p>
            <a:pPr marL="0" indent="0" algn="ctr">
              <a:buNone/>
            </a:pPr>
            <a:r>
              <a:rPr lang="ar-IQ" sz="3200" b="1" dirty="0" smtClean="0">
                <a:solidFill>
                  <a:schemeClr val="bg1"/>
                </a:solidFill>
              </a:rPr>
              <a:t>ارجو لكم من الله التوفيق والسداد وان تتخطوا الصعاب بإصراركم واجتهادكم </a:t>
            </a:r>
          </a:p>
          <a:p>
            <a:pPr marL="0" indent="0" algn="ctr">
              <a:buNone/>
            </a:pPr>
            <a:r>
              <a:rPr lang="ar-IQ" sz="3200" b="1" dirty="0" smtClean="0">
                <a:solidFill>
                  <a:schemeClr val="bg1"/>
                </a:solidFill>
              </a:rPr>
              <a:t>لتكونوا </a:t>
            </a:r>
            <a:r>
              <a:rPr lang="ar-IQ" sz="3200" b="1" smtClean="0">
                <a:solidFill>
                  <a:schemeClr val="bg1"/>
                </a:solidFill>
              </a:rPr>
              <a:t>مثلا يحتذى به</a:t>
            </a:r>
            <a:endParaRPr lang="ar-IQ" sz="3200" b="1" dirty="0" smtClean="0">
              <a:solidFill>
                <a:schemeClr val="bg1"/>
              </a:solidFill>
            </a:endParaRPr>
          </a:p>
          <a:p>
            <a:pPr marL="0" indent="0" algn="ctr">
              <a:buNone/>
            </a:pPr>
            <a:endParaRPr lang="ar-IQ" sz="3200" b="1" dirty="0" smtClean="0">
              <a:solidFill>
                <a:schemeClr val="bg1"/>
              </a:solidFill>
            </a:endParaRPr>
          </a:p>
          <a:p>
            <a:pPr marL="0" indent="0" algn="ctr">
              <a:buNone/>
            </a:pPr>
            <a:endParaRPr lang="ar-IQ" sz="3200" b="1" dirty="0" smtClean="0">
              <a:solidFill>
                <a:schemeClr val="bg1"/>
              </a:solidFill>
            </a:endParaRPr>
          </a:p>
        </p:txBody>
      </p:sp>
      <p:pic>
        <p:nvPicPr>
          <p:cNvPr id="2050" name="Picture 2" descr="F:\محاضرات\images (1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764704"/>
            <a:ext cx="2808312" cy="23762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472824"/>
      </p:ext>
    </p:extLst>
  </p:cSld>
  <p:clrMapOvr>
    <a:masterClrMapping/>
  </p:clrMapOvr>
</p:sld>
</file>

<file path=ppt/theme/theme1.xml><?xml version="1.0" encoding="utf-8"?>
<a:theme xmlns:a="http://schemas.openxmlformats.org/drawingml/2006/main" name="غماء">
  <a:themeElements>
    <a:clrScheme name="غماء">
      <a:dk1>
        <a:sysClr val="windowText" lastClr="000000"/>
      </a:dk1>
      <a:lt1>
        <a:sysClr val="window" lastClr="FFFFFF"/>
      </a:lt1>
      <a:dk2>
        <a:srgbClr val="1D3641"/>
      </a:dk2>
      <a:lt2>
        <a:srgbClr val="DFE6D0"/>
      </a:lt2>
      <a:accent1>
        <a:srgbClr val="759AA5"/>
      </a:accent1>
      <a:accent2>
        <a:srgbClr val="CFC60D"/>
      </a:accent2>
      <a:accent3>
        <a:srgbClr val="99987F"/>
      </a:accent3>
      <a:accent4>
        <a:srgbClr val="90AC97"/>
      </a:accent4>
      <a:accent5>
        <a:srgbClr val="FFAD1C"/>
      </a:accent5>
      <a:accent6>
        <a:srgbClr val="B9AB6F"/>
      </a:accent6>
      <a:hlink>
        <a:srgbClr val="66AACD"/>
      </a:hlink>
      <a:folHlink>
        <a:srgbClr val="809DB3"/>
      </a:folHlink>
    </a:clrScheme>
    <a:fontScheme name="ألوان متوسطة">
      <a:majorFont>
        <a:latin typeface="Tw Cen MT"/>
        <a:ea typeface=""/>
        <a:cs typeface=""/>
        <a:font script="Grek" typeface="Calibri"/>
        <a:font script="Cyrl" typeface="Calibri"/>
        <a:font script="Jpan" typeface="HG創英角ｺﾞｼｯｸUB"/>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創英角ｺﾞｼｯｸUB"/>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غماء">
      <a:fillStyleLst>
        <a:solidFill>
          <a:schemeClr val="phClr"/>
        </a:solidFill>
        <a:gradFill rotWithShape="1">
          <a:gsLst>
            <a:gs pos="0">
              <a:schemeClr val="phClr">
                <a:tint val="79000"/>
                <a:satMod val="180000"/>
              </a:schemeClr>
            </a:gs>
            <a:gs pos="65000">
              <a:schemeClr val="phClr">
                <a:tint val="52000"/>
                <a:satMod val="250000"/>
              </a:schemeClr>
            </a:gs>
            <a:gs pos="100000">
              <a:schemeClr val="phClr">
                <a:tint val="29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15875" cap="flat" cmpd="sng" algn="ctr">
          <a:solidFill>
            <a:schemeClr val="phClr"/>
          </a:solidFill>
          <a:prstDash val="solid"/>
        </a:ln>
        <a:ln w="38100" cap="flat" cmpd="sng" algn="ctr">
          <a:solidFill>
            <a:schemeClr val="phClr"/>
          </a:solidFill>
          <a:prstDash val="solid"/>
        </a:ln>
      </a:lnStyleLst>
      <a:effectStyleLst>
        <a:effectStyle>
          <a:effectLst>
            <a:outerShdw blurRad="63500" dist="25400" dir="5400000" rotWithShape="0">
              <a:srgbClr val="000000">
                <a:alpha val="43000"/>
              </a:srgbClr>
            </a:outerShdw>
          </a:effectLst>
        </a:effectStyle>
        <a:effectStyle>
          <a:effectLst>
            <a:outerShdw blurRad="63500" dist="25400" dir="5400000" rotWithShape="0">
              <a:srgbClr val="000000">
                <a:alpha val="43000"/>
              </a:srgbClr>
            </a:outerShdw>
          </a:effectLst>
          <a:scene3d>
            <a:camera prst="orthographicFront">
              <a:rot lat="0" lon="0" rev="0"/>
            </a:camera>
            <a:lightRig rig="brightRoom" dir="t">
              <a:rot lat="0" lon="0" rev="8700000"/>
            </a:lightRig>
          </a:scene3d>
          <a:sp3d contourW="12700" prstMaterial="dkEdge">
            <a:bevelT w="0" h="0" prst="relaxedInset"/>
            <a:contourClr>
              <a:schemeClr val="phClr">
                <a:shade val="65000"/>
                <a:satMod val="150000"/>
              </a:schemeClr>
            </a:contourClr>
          </a:sp3d>
        </a:effectStyle>
        <a:effectStyle>
          <a:effectLst>
            <a:outerShdw blurRad="63500" dist="25400" dir="5400000" rotWithShape="0">
              <a:srgbClr val="000000">
                <a:alpha val="43000"/>
              </a:srgbClr>
            </a:outerShdw>
          </a:effectLst>
          <a:scene3d>
            <a:camera prst="orthographicFront">
              <a:rot lat="0" lon="0" rev="0"/>
            </a:camera>
            <a:lightRig rig="glow" dir="t">
              <a:rot lat="0" lon="0" rev="13200000"/>
            </a:lightRig>
          </a:scene3d>
          <a:sp3d prstMaterial="dkEdge">
            <a:bevelT w="63500" h="50800" prst="relaxedInset"/>
          </a:sp3d>
        </a:effectStyle>
      </a:effectStyleLst>
      <a:bgFillStyleLst>
        <a:solidFill>
          <a:schemeClr val="phClr"/>
        </a:solidFill>
        <a:gradFill rotWithShape="1">
          <a:gsLst>
            <a:gs pos="0">
              <a:schemeClr val="phClr">
                <a:tint val="85000"/>
                <a:shade val="95000"/>
                <a:satMod val="200000"/>
              </a:schemeClr>
            </a:gs>
            <a:gs pos="53000">
              <a:schemeClr val="phClr">
                <a:shade val="60000"/>
                <a:satMod val="220000"/>
              </a:schemeClr>
            </a:gs>
            <a:gs pos="100000">
              <a:schemeClr val="phClr">
                <a:shade val="45000"/>
                <a:satMod val="220000"/>
              </a:schemeClr>
            </a:gs>
          </a:gsLst>
          <a:lin ang="16200000" scaled="0"/>
        </a:gradFill>
        <a:gradFill rotWithShape="1">
          <a:gsLst>
            <a:gs pos="0">
              <a:schemeClr val="phClr">
                <a:tint val="83000"/>
                <a:shade val="97000"/>
                <a:satMod val="230000"/>
              </a:schemeClr>
            </a:gs>
            <a:gs pos="100000">
              <a:schemeClr val="phClr">
                <a:shade val="35000"/>
                <a:satMod val="250000"/>
              </a:schemeClr>
            </a:gs>
          </a:gsLst>
          <a:path path="circle">
            <a:fillToRect l="15000" t="50000" r="85000" b="6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Thatch</Template>
  <TotalTime>418</TotalTime>
  <Words>857</Words>
  <Application>Microsoft Office PowerPoint</Application>
  <PresentationFormat>عرض على الشاشة (3:4)‏</PresentationFormat>
  <Paragraphs>33</Paragraphs>
  <Slides>11</Slides>
  <Notes>0</Notes>
  <HiddenSlides>0</HiddenSlides>
  <MMClips>0</MMClips>
  <ScaleCrop>false</ScaleCrop>
  <HeadingPairs>
    <vt:vector size="4" baseType="variant">
      <vt:variant>
        <vt:lpstr>نسق</vt:lpstr>
      </vt:variant>
      <vt:variant>
        <vt:i4>1</vt:i4>
      </vt:variant>
      <vt:variant>
        <vt:lpstr>عناوين الشرائح</vt:lpstr>
      </vt:variant>
      <vt:variant>
        <vt:i4>11</vt:i4>
      </vt:variant>
    </vt:vector>
  </HeadingPairs>
  <TitlesOfParts>
    <vt:vector size="12" baseType="lpstr">
      <vt:lpstr>غماء</vt:lpstr>
      <vt:lpstr>ا                الجامعة المستنصرية / كلية الآداب  قسم اللغة العربية  محاضرات في المذاهب الادبية </vt:lpstr>
      <vt:lpstr>محاور المحاضرة</vt:lpstr>
      <vt:lpstr>س/ هل كان للادب العربي  واقعية تماثل الواقعية الغربية ؟</vt:lpstr>
      <vt:lpstr>عرض تقديمي في PowerPoint</vt:lpstr>
      <vt:lpstr>س/ هل نجد خصائص الواقعية الغربية ماثلة في الادب العربي الحديث </vt:lpstr>
      <vt:lpstr>س/ في اي نوع ادبي ظهرت الواقعية ولمن ؟</vt:lpstr>
      <vt:lpstr>عرض تقديمي في PowerPoint</vt:lpstr>
      <vt:lpstr>س/ هل للواقعية تأثير على الادب القصصي في العراق ؟</vt:lpstr>
      <vt:lpstr>عرض تقديمي في PowerPoint</vt:lpstr>
      <vt:lpstr>س/ على يد من تمثلت الواقعية السياسية في القصة العراقية ؟</vt:lpstr>
      <vt:lpstr>عرض تقديمي في PowerPoint</vt:lpstr>
    </vt:vector>
  </TitlesOfParts>
  <Company>Enjoy My Fine Releases.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محاضرة في المذاهب الادبية</dc:title>
  <dc:creator>DR.Ahmed Saker 2o1O</dc:creator>
  <cp:lastModifiedBy>DR.Ahmed Saker 2o1O</cp:lastModifiedBy>
  <cp:revision>23</cp:revision>
  <dcterms:created xsi:type="dcterms:W3CDTF">2020-05-06T18:38:34Z</dcterms:created>
  <dcterms:modified xsi:type="dcterms:W3CDTF">2020-06-04T08:11:40Z</dcterms:modified>
</cp:coreProperties>
</file>