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8" d="100"/>
          <a:sy n="78" d="100"/>
        </p:scale>
        <p:origin x="-11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t>08/05/1442</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t>08/05/1442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t>08/05/1442</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08/05/1442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t>08/05/1442</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268761"/>
            <a:ext cx="7772400" cy="2313602"/>
          </a:xfrm>
        </p:spPr>
        <p:txBody>
          <a:bodyPr>
            <a:normAutofit fontScale="90000"/>
          </a:bodyPr>
          <a:lstStyle/>
          <a:p>
            <a:pPr algn="ctr">
              <a:lnSpc>
                <a:spcPct val="107000"/>
              </a:lnSpc>
              <a:spcAft>
                <a:spcPts val="800"/>
              </a:spcAft>
            </a:pPr>
            <a:r>
              <a:rPr lang="ar-IQ" dirty="0" smtClean="0">
                <a:ea typeface="Calibri"/>
                <a:cs typeface="Arial"/>
              </a:rPr>
              <a:t>محاضرة بعنوان</a:t>
            </a:r>
            <a:r>
              <a:rPr lang="ar-IQ" dirty="0" smtClean="0">
                <a:ea typeface="Calibri"/>
                <a:cs typeface="Arial"/>
              </a:rPr>
              <a:t>: نشأة الدراسات النحوية في البصرة ( </a:t>
            </a:r>
            <a:r>
              <a:rPr lang="ar-IQ" smtClean="0">
                <a:ea typeface="Calibri"/>
                <a:cs typeface="Arial"/>
              </a:rPr>
              <a:t>الأسباب والمسوغات </a:t>
            </a:r>
            <a:r>
              <a:rPr lang="ar-IQ" dirty="0" smtClean="0">
                <a:ea typeface="Calibri"/>
                <a:cs typeface="Arial"/>
              </a:rPr>
              <a:t>)</a:t>
            </a:r>
            <a:br>
              <a:rPr lang="ar-IQ" dirty="0" smtClean="0">
                <a:ea typeface="Calibri"/>
                <a:cs typeface="Arial"/>
              </a:rPr>
            </a:br>
            <a:endParaRPr lang="ar-IQ" dirty="0"/>
          </a:p>
        </p:txBody>
      </p:sp>
      <p:sp>
        <p:nvSpPr>
          <p:cNvPr id="3" name="عنوان فرعي 2"/>
          <p:cNvSpPr>
            <a:spLocks noGrp="1"/>
          </p:cNvSpPr>
          <p:nvPr>
            <p:ph type="subTitle" idx="1"/>
          </p:nvPr>
        </p:nvSpPr>
        <p:spPr>
          <a:xfrm>
            <a:off x="685800" y="2996952"/>
            <a:ext cx="7772400" cy="1814359"/>
          </a:xfrm>
        </p:spPr>
        <p:txBody>
          <a:bodyPr>
            <a:normAutofit/>
          </a:bodyPr>
          <a:lstStyle/>
          <a:p>
            <a:pPr marR="0" lvl="0" algn="ctr">
              <a:spcBef>
                <a:spcPct val="20000"/>
              </a:spcBef>
              <a:buClr>
                <a:srgbClr val="94C600"/>
              </a:buClr>
              <a:buSzPct val="76000"/>
            </a:pPr>
            <a:r>
              <a:rPr lang="ar-IQ" sz="1600" b="1" dirty="0">
                <a:solidFill>
                  <a:srgbClr val="000000"/>
                </a:solidFill>
                <a:latin typeface="Century Gothic"/>
                <a:cs typeface="Tahoma"/>
              </a:rPr>
              <a:t>الجامعة المستنصرية / كلية الآداب / قسم اللغة العربية </a:t>
            </a:r>
          </a:p>
          <a:p>
            <a:pPr marR="0" lvl="0" algn="ctr">
              <a:spcBef>
                <a:spcPct val="20000"/>
              </a:spcBef>
              <a:buClr>
                <a:srgbClr val="94C600"/>
              </a:buClr>
              <a:buSzPct val="76000"/>
            </a:pPr>
            <a:r>
              <a:rPr lang="ar-IQ" sz="1600" b="1" dirty="0">
                <a:solidFill>
                  <a:srgbClr val="000000"/>
                </a:solidFill>
                <a:latin typeface="Century Gothic"/>
                <a:cs typeface="Tahoma"/>
              </a:rPr>
              <a:t>المرحلة الرابعة </a:t>
            </a:r>
          </a:p>
          <a:p>
            <a:pPr marR="0" lvl="0" algn="ctr">
              <a:spcBef>
                <a:spcPct val="20000"/>
              </a:spcBef>
              <a:buClr>
                <a:srgbClr val="94C600"/>
              </a:buClr>
              <a:buSzPct val="76000"/>
            </a:pPr>
            <a:r>
              <a:rPr lang="ar-IQ" sz="1600" b="1" dirty="0">
                <a:solidFill>
                  <a:srgbClr val="000000"/>
                </a:solidFill>
                <a:latin typeface="Century Gothic"/>
                <a:cs typeface="Tahoma"/>
              </a:rPr>
              <a:t>الدراستان الصباحية والمسائية </a:t>
            </a:r>
          </a:p>
          <a:p>
            <a:pPr marR="0" lvl="0" algn="ctr">
              <a:spcBef>
                <a:spcPct val="20000"/>
              </a:spcBef>
              <a:buClr>
                <a:srgbClr val="94C600"/>
              </a:buClr>
              <a:buSzPct val="76000"/>
            </a:pPr>
            <a:r>
              <a:rPr lang="ar-IQ" sz="1600" b="1" dirty="0" smtClean="0">
                <a:solidFill>
                  <a:srgbClr val="000000"/>
                </a:solidFill>
                <a:latin typeface="Century Gothic"/>
                <a:cs typeface="Tahoma"/>
              </a:rPr>
              <a:t>أستاذ المادة </a:t>
            </a:r>
            <a:r>
              <a:rPr lang="ar-IQ" sz="1600" b="1" dirty="0">
                <a:solidFill>
                  <a:srgbClr val="000000"/>
                </a:solidFill>
                <a:latin typeface="Century Gothic"/>
                <a:cs typeface="Tahoma"/>
              </a:rPr>
              <a:t>:</a:t>
            </a:r>
          </a:p>
          <a:p>
            <a:pPr marR="0" lvl="0" algn="ctr">
              <a:spcBef>
                <a:spcPct val="20000"/>
              </a:spcBef>
              <a:buClr>
                <a:srgbClr val="94C600"/>
              </a:buClr>
              <a:buSzPct val="76000"/>
            </a:pPr>
            <a:r>
              <a:rPr lang="ar-IQ" sz="1600" b="1" dirty="0">
                <a:solidFill>
                  <a:srgbClr val="000000"/>
                </a:solidFill>
                <a:latin typeface="Century Gothic"/>
                <a:cs typeface="Tahoma"/>
              </a:rPr>
              <a:t>أ. د رياض عبود </a:t>
            </a:r>
            <a:r>
              <a:rPr lang="ar-IQ" sz="1600" b="1" dirty="0" err="1" smtClean="0">
                <a:solidFill>
                  <a:srgbClr val="000000"/>
                </a:solidFill>
                <a:latin typeface="Century Gothic"/>
                <a:cs typeface="Tahoma"/>
              </a:rPr>
              <a:t>إهوين</a:t>
            </a:r>
            <a:endParaRPr lang="ar-IQ" sz="1800" dirty="0">
              <a:solidFill>
                <a:srgbClr val="424242"/>
              </a:solidFill>
              <a:latin typeface="Century Gothic"/>
              <a:cs typeface="Tahoma"/>
            </a:endParaRPr>
          </a:p>
          <a:p>
            <a:endParaRPr lang="ar-IQ" dirty="0"/>
          </a:p>
        </p:txBody>
      </p:sp>
    </p:spTree>
    <p:extLst>
      <p:ext uri="{BB962C8B-B14F-4D97-AF65-F5344CB8AC3E}">
        <p14:creationId xmlns:p14="http://schemas.microsoft.com/office/powerpoint/2010/main" val="135505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260648"/>
            <a:ext cx="8229600" cy="5746643"/>
          </a:xfrm>
        </p:spPr>
        <p:txBody>
          <a:bodyPr>
            <a:normAutofit fontScale="92500" lnSpcReduction="10000"/>
          </a:bodyPr>
          <a:lstStyle/>
          <a:p>
            <a:pPr marL="0" indent="0" rtl="0">
              <a:lnSpc>
                <a:spcPct val="107000"/>
              </a:lnSpc>
              <a:spcAft>
                <a:spcPts val="800"/>
              </a:spcAft>
              <a:buNone/>
            </a:pPr>
            <a:r>
              <a:rPr lang="ar-IQ" b="1" dirty="0">
                <a:ea typeface="Calibri"/>
              </a:rPr>
              <a:t> </a:t>
            </a:r>
            <a:endParaRPr lang="en-US" sz="2400" dirty="0">
              <a:ea typeface="Calibri"/>
              <a:cs typeface="Arial"/>
            </a:endParaRPr>
          </a:p>
          <a:p>
            <a:pPr algn="just">
              <a:lnSpc>
                <a:spcPct val="115000"/>
              </a:lnSpc>
              <a:spcAft>
                <a:spcPts val="800"/>
              </a:spcAft>
            </a:pPr>
            <a:r>
              <a:rPr lang="ar-SA" sz="4000" b="1" dirty="0">
                <a:latin typeface="Calibri"/>
                <a:ea typeface="Calibri"/>
                <a:cs typeface="DecoType Naskh"/>
              </a:rPr>
              <a:t>(دوافع نشأة النحو</a:t>
            </a:r>
            <a:r>
              <a:rPr lang="en-US" sz="4000" b="1" dirty="0">
                <a:latin typeface="Calibri"/>
                <a:ea typeface="Calibri"/>
                <a:cs typeface="DecoType Naskh"/>
              </a:rPr>
              <a:t> (</a:t>
            </a:r>
            <a:r>
              <a:rPr lang="ar-IQ" sz="4000" b="1" dirty="0">
                <a:latin typeface="Calibri"/>
                <a:ea typeface="Calibri"/>
                <a:cs typeface="DecoType Naskh"/>
              </a:rPr>
              <a:t>:</a:t>
            </a:r>
            <a:endParaRPr lang="en-US" sz="2000" dirty="0">
              <a:latin typeface="Calibri"/>
              <a:ea typeface="Calibri"/>
              <a:cs typeface="Arial"/>
            </a:endParaRPr>
          </a:p>
          <a:p>
            <a:pPr algn="just">
              <a:lnSpc>
                <a:spcPct val="115000"/>
              </a:lnSpc>
              <a:spcAft>
                <a:spcPts val="800"/>
              </a:spcAft>
            </a:pPr>
            <a:r>
              <a:rPr lang="ar-SA" sz="2800" b="1" u="sng" dirty="0">
                <a:latin typeface="Calibri"/>
                <a:ea typeface="Calibri"/>
                <a:cs typeface="DecoType Naskh"/>
              </a:rPr>
              <a:t>1-الدافع الديني: </a:t>
            </a:r>
            <a:r>
              <a:rPr lang="ar-SA" sz="2800" dirty="0">
                <a:latin typeface="Calibri"/>
                <a:ea typeface="Calibri"/>
                <a:cs typeface="DecoType Naskh"/>
              </a:rPr>
              <a:t>وهو الدافع الرئيس والسبب المباشر الذي أدى الى التفكير في وضع النحو لضبط النصوص بصورة سريعة وصحيحة فالنطق الصحيح للحركات التي تؤدي معاني محددة إذا ما تجاوزناها تؤدي الى اخطاء قد تؤدي الى الكفر في نطق الفاظ كلمات القران الكريم ففكر علماء </a:t>
            </a:r>
            <a:r>
              <a:rPr lang="ar-SA" sz="2800" dirty="0" err="1">
                <a:latin typeface="Calibri"/>
                <a:ea typeface="Calibri"/>
                <a:cs typeface="DecoType Naskh"/>
              </a:rPr>
              <a:t>اﻷمة</a:t>
            </a:r>
            <a:r>
              <a:rPr lang="ar-SA" sz="2800" dirty="0">
                <a:latin typeface="Calibri"/>
                <a:ea typeface="Calibri"/>
                <a:cs typeface="DecoType Naskh"/>
              </a:rPr>
              <a:t> بوضع النحو وبخاصة بعد انتشار اللحن في قراءة القران الكريم على السنة بعض العرب والكثير من الاعاجم ولم يكتف العلماء بوضع النحو بل ذهبوا الى جمع الشواهد التي تثبت صحة ما ذهبوا اليه.</a:t>
            </a:r>
            <a:endParaRPr lang="en-US" sz="2000" dirty="0">
              <a:latin typeface="Calibri"/>
              <a:ea typeface="Calibri"/>
              <a:cs typeface="Arial"/>
            </a:endParaRPr>
          </a:p>
          <a:p>
            <a:r>
              <a:rPr lang="ar-SA" sz="2800" b="1" u="sng" dirty="0">
                <a:latin typeface="Calibri"/>
                <a:ea typeface="Calibri"/>
                <a:cs typeface="DecoType Naskh"/>
              </a:rPr>
              <a:t>2-الدافع الاجتماعي:</a:t>
            </a:r>
            <a:r>
              <a:rPr lang="ar-SA" sz="2800" dirty="0">
                <a:latin typeface="Calibri"/>
                <a:ea typeface="Calibri"/>
                <a:cs typeface="DecoType Naskh"/>
              </a:rPr>
              <a:t> ويأتي هذا الدافع مكملا للأول لان دخول الكثير من الناس في الدين الاسلامي ومن هؤلاء الاعاجم ممن أراد تعلم هذه اللغة ليقل الفارق الاجتماعي بينهم وبين العرب ورغبة العرب في الحفاظ على لغتهم فعلموها الى هؤلاء الداخلين في الدين الاسلامي وعندما يتعلم الناس اللغة فأول ما يتعلموا هو قواعدها.</a:t>
            </a:r>
            <a:endParaRPr lang="ar-IQ" dirty="0"/>
          </a:p>
        </p:txBody>
      </p:sp>
    </p:spTree>
    <p:extLst>
      <p:ext uri="{BB962C8B-B14F-4D97-AF65-F5344CB8AC3E}">
        <p14:creationId xmlns:p14="http://schemas.microsoft.com/office/powerpoint/2010/main" val="1230218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normAutofit/>
          </a:bodyPr>
          <a:lstStyle/>
          <a:p>
            <a:pPr algn="just">
              <a:lnSpc>
                <a:spcPct val="115000"/>
              </a:lnSpc>
              <a:spcAft>
                <a:spcPts val="800"/>
              </a:spcAft>
            </a:pPr>
            <a:r>
              <a:rPr lang="ar-SA" sz="2800" b="1" u="sng" dirty="0">
                <a:latin typeface="Calibri"/>
                <a:ea typeface="Calibri"/>
                <a:cs typeface="DecoType Naskh"/>
              </a:rPr>
              <a:t>-الدافع اللغوي القومي: </a:t>
            </a:r>
            <a:r>
              <a:rPr lang="ar-SA" sz="2800" dirty="0">
                <a:latin typeface="Calibri"/>
                <a:ea typeface="Calibri"/>
                <a:cs typeface="DecoType Naskh"/>
              </a:rPr>
              <a:t>كان في البلاد العربية عند نشوء اللحن ثلاث لغات متداولة وهي</a:t>
            </a:r>
            <a:r>
              <a:rPr lang="ar-IQ" sz="2800" dirty="0">
                <a:latin typeface="Calibri"/>
                <a:ea typeface="Calibri"/>
                <a:cs typeface="DecoType Naskh"/>
              </a:rPr>
              <a:t>:</a:t>
            </a:r>
            <a:endParaRPr lang="en-US" sz="2000" dirty="0">
              <a:latin typeface="Calibri"/>
              <a:ea typeface="Calibri"/>
              <a:cs typeface="Arial"/>
            </a:endParaRPr>
          </a:p>
          <a:p>
            <a:pPr algn="just">
              <a:lnSpc>
                <a:spcPct val="115000"/>
              </a:lnSpc>
              <a:spcAft>
                <a:spcPts val="800"/>
              </a:spcAft>
            </a:pPr>
            <a:r>
              <a:rPr lang="ar-SA" sz="2800" dirty="0">
                <a:latin typeface="Calibri"/>
                <a:ea typeface="Calibri"/>
                <a:cs typeface="DecoType Naskh"/>
              </a:rPr>
              <a:t>أ-اللغة المحكيّة (</a:t>
            </a:r>
            <a:r>
              <a:rPr lang="ar-SA" sz="2800" dirty="0" err="1">
                <a:latin typeface="Calibri"/>
                <a:ea typeface="Calibri"/>
                <a:cs typeface="DecoType Naskh"/>
              </a:rPr>
              <a:t>اﻷدبية</a:t>
            </a:r>
            <a:r>
              <a:rPr lang="ar-SA" sz="2800" dirty="0">
                <a:latin typeface="Calibri"/>
                <a:ea typeface="Calibri"/>
                <a:cs typeface="DecoType Naskh"/>
              </a:rPr>
              <a:t>) لغة القرآن الكريم.</a:t>
            </a:r>
            <a:endParaRPr lang="en-US" sz="2000" dirty="0">
              <a:latin typeface="Calibri"/>
              <a:ea typeface="Calibri"/>
              <a:cs typeface="Arial"/>
            </a:endParaRPr>
          </a:p>
          <a:p>
            <a:pPr algn="just">
              <a:lnSpc>
                <a:spcPct val="115000"/>
              </a:lnSpc>
              <a:spcAft>
                <a:spcPts val="800"/>
              </a:spcAft>
            </a:pPr>
            <a:r>
              <a:rPr lang="ar-SA" sz="2800" dirty="0">
                <a:latin typeface="Calibri"/>
                <a:ea typeface="Calibri"/>
                <a:cs typeface="DecoType Naskh"/>
              </a:rPr>
              <a:t>ب-اللغة البدوية: وهي تراع قواعد الإعراب والفصاحة لهذا اهتم بها اللغويون.</a:t>
            </a:r>
            <a:endParaRPr lang="en-US" sz="2000" dirty="0">
              <a:latin typeface="Calibri"/>
              <a:ea typeface="Calibri"/>
              <a:cs typeface="Arial"/>
            </a:endParaRPr>
          </a:p>
          <a:p>
            <a:pPr algn="just">
              <a:lnSpc>
                <a:spcPct val="115000"/>
              </a:lnSpc>
              <a:spcAft>
                <a:spcPts val="800"/>
              </a:spcAft>
            </a:pPr>
            <a:r>
              <a:rPr lang="ar-SA" sz="2800" dirty="0">
                <a:latin typeface="Calibri"/>
                <a:ea typeface="Calibri"/>
                <a:cs typeface="DecoType Naskh"/>
              </a:rPr>
              <a:t>ج-لغة المدينة: وهي لغة مكة وأهل الشام او الحيرة ...الخ من المدن.</a:t>
            </a:r>
            <a:endParaRPr lang="en-US" sz="2000" dirty="0">
              <a:latin typeface="Calibri"/>
              <a:ea typeface="Calibri"/>
              <a:cs typeface="Arial"/>
            </a:endParaRPr>
          </a:p>
          <a:p>
            <a:pPr algn="just">
              <a:lnSpc>
                <a:spcPct val="115000"/>
              </a:lnSpc>
              <a:spcAft>
                <a:spcPts val="800"/>
              </a:spcAft>
            </a:pPr>
            <a:r>
              <a:rPr lang="ar-SA" sz="2800" dirty="0">
                <a:latin typeface="Calibri"/>
                <a:ea typeface="Calibri"/>
                <a:cs typeface="DecoType Naskh"/>
              </a:rPr>
              <a:t>واختلط اصحاب لغة المدينة مع الاعاجم لذا أرادوا ان يحافظوا على لغتهم الفصيحة لغة البادية فأرسلوا اولادهم للبادية لتعلمها حسب القواعد الصحيحة وتعد هذه اللغة هي رمزهم وفخرهم وعزتهم وفخرهم على الاقوام الاخرى وقد كرمها القران الكريم باختيارها لغة له</a:t>
            </a:r>
            <a:r>
              <a:rPr lang="ar-SA" sz="2800" dirty="0" smtClean="0">
                <a:latin typeface="Calibri"/>
                <a:ea typeface="Calibri"/>
                <a:cs typeface="DecoType Naskh"/>
              </a:rPr>
              <a:t>.</a:t>
            </a:r>
            <a:endParaRPr lang="en-US" sz="2000" dirty="0">
              <a:latin typeface="Calibri"/>
              <a:ea typeface="Calibri"/>
              <a:cs typeface="Arial"/>
            </a:endParaRPr>
          </a:p>
        </p:txBody>
      </p:sp>
    </p:spTree>
    <p:extLst>
      <p:ext uri="{BB962C8B-B14F-4D97-AF65-F5344CB8AC3E}">
        <p14:creationId xmlns:p14="http://schemas.microsoft.com/office/powerpoint/2010/main" val="1567828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5793507"/>
          </a:xfrm>
        </p:spPr>
        <p:txBody>
          <a:bodyPr>
            <a:normAutofit fontScale="92500"/>
          </a:bodyPr>
          <a:lstStyle/>
          <a:p>
            <a:pPr algn="just">
              <a:lnSpc>
                <a:spcPct val="115000"/>
              </a:lnSpc>
              <a:spcAft>
                <a:spcPts val="800"/>
              </a:spcAft>
            </a:pPr>
            <a:r>
              <a:rPr lang="ar-SA" sz="3600" b="1" u="sng" dirty="0">
                <a:latin typeface="Calibri"/>
                <a:ea typeface="Calibri"/>
                <a:cs typeface="DecoType Naskh"/>
              </a:rPr>
              <a:t>ثانياً: مبررات نشوء النحو في البصرة.</a:t>
            </a:r>
            <a:endParaRPr lang="en-US" sz="2000" dirty="0">
              <a:latin typeface="Calibri"/>
              <a:ea typeface="Calibri"/>
              <a:cs typeface="Arial"/>
            </a:endParaRPr>
          </a:p>
          <a:p>
            <a:pPr marL="342900" lvl="0" indent="-342900" algn="just">
              <a:lnSpc>
                <a:spcPct val="115000"/>
              </a:lnSpc>
              <a:spcAft>
                <a:spcPts val="800"/>
              </a:spcAft>
              <a:buFont typeface="+mj-lt"/>
              <a:buAutoNum type="arabicPeriod"/>
            </a:pPr>
            <a:r>
              <a:rPr lang="ar-IQ" sz="2600" dirty="0">
                <a:latin typeface="Calibri"/>
                <a:ea typeface="Calibri"/>
                <a:cs typeface="DecoType Naskh"/>
              </a:rPr>
              <a:t>لأن  البصرة هي الحاضرة الأولى التي وضعت على يد أبي الأسود الدؤلي نقط الإعراب، وقد مضى الناس يأخذونه عن تلاميذه. ولعلنا لا نبعد إذا قلنا: إن ذلك كان باعثا لهم ولمعاصريهم على التساؤل عن أسباب هذا الإعراب, وتفسير ظواهره مما هيأ لبعض أنظار نحوية بسيطة. وكان طبيعيا بعد أن رسموا نقط الإعجام أن يضعوا له هذا الاسم وأن يضعوا لنقط أبي الأسود اسم نقط الإعراب تمييزا لهما بعضهما عن بعض، كما كان طبيعيا أيضا أن يطلقوا على علامات النقط الخاصة بالإعراب أسماء تفرق بينها، وقد اشتقوها من كلماته لكاتبه "فتحت شفتي وضممتهما وكسرتهما" فسموه على التوالي نقط الفتحة ونقط الضمة ونقط الكسرة. ولا بد أنهم لاحظوا اختلافا في إعراب الأسماء حسب مواضعها من الكلام، وأن منها ما يلزم حركة واحدة وقد يلزم السكون، وسموا الأولى معربة والثانية مبنية. كل ذلك من الممكن وقوعه، ولكن ليس بين أيدينا ما يثبته إثباتا قاطعا سوى ما تمدنا به طبائع الأشياء، فالأصل في كل علم أن تبدأ فيه نظرات متناثرة هنا وهناك، ثم يتاح له من يصوغ هذه النظرات صياغة علمية تقوم على اتخاذ القواعد وما يطوى فيها من أقيسة وعلل. </a:t>
            </a:r>
            <a:endParaRPr lang="en-US" sz="1900" dirty="0">
              <a:effectLst/>
              <a:latin typeface="Calibri"/>
              <a:ea typeface="Calibri"/>
              <a:cs typeface="Arial"/>
            </a:endParaRPr>
          </a:p>
        </p:txBody>
      </p:sp>
    </p:spTree>
    <p:extLst>
      <p:ext uri="{BB962C8B-B14F-4D97-AF65-F5344CB8AC3E}">
        <p14:creationId xmlns:p14="http://schemas.microsoft.com/office/powerpoint/2010/main" val="1577532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395536" y="404664"/>
            <a:ext cx="8229600" cy="5400600"/>
          </a:xfrm>
        </p:spPr>
        <p:txBody>
          <a:bodyPr>
            <a:normAutofit/>
          </a:bodyPr>
          <a:lstStyle/>
          <a:p>
            <a:r>
              <a:rPr lang="ar-IQ" sz="2000" b="1" dirty="0">
                <a:latin typeface="Calibri"/>
                <a:ea typeface="Calibri"/>
                <a:cs typeface="DecoType Naskh"/>
              </a:rPr>
              <a:t>وأول نحوي بصري حقيقي نجد عنده طلائع ذلك هو ابن أبي إسحاق الحضرمي المتوفى سنة 117 للهجرة، وهو ليس من تلاميذ أبي الأسود، ولكنه من القراء، ومن الملاحظ أن جميع نحاة البصرة الذين خلفوه يسلكون في القراء، فتلميذاه عيسى بن عمر وأبو عمرو بن العلاء وتلميذا عيسى: الخليل بن أحمد ويونس بن حبيب كل هؤلاء من القراء. ويكثر سيبويه في كتابه من التعرض للقراءات، وكأن ما كان بينها من خلافات في الإعراب هو الذي أضرم الرغبة في نفوس قراء البصرة كي يضعوا النحو وقواعده وأصوله، حتى يتبين القارئ مواقع الكلم في </a:t>
            </a:r>
            <a:r>
              <a:rPr lang="ar-IQ" sz="2000" b="1" dirty="0" err="1">
                <a:latin typeface="Calibri"/>
                <a:ea typeface="Calibri"/>
                <a:cs typeface="DecoType Naskh"/>
              </a:rPr>
              <a:t>آي</a:t>
            </a:r>
            <a:r>
              <a:rPr lang="ar-IQ" sz="2000" b="1" dirty="0">
                <a:latin typeface="Calibri"/>
                <a:ea typeface="Calibri"/>
                <a:cs typeface="DecoType Naskh"/>
              </a:rPr>
              <a:t> الذكر الحكيم من الإعراب المضبوط الدقيق، ومعروف أنه لكي يصاغ علم صياغة دقيقة لا بد له من اطراد قواعده, وأن تقوم على الاستقراء الدقيق، وأن يكفل لها التعليل وأن تصبح كل قاعدة أصلا مضبوطا تقاس عليه الجزئيات قياسا دقيقا. وكل ذلك نهض به ابن أبي إسحاق وتلاميذه البصريون، أما من حيث الاطراد في القواعد فقد تشددوا فيه تشددا جعلهم يطرحون الشاذ ولا يعولون عليه في قليل أو كثير، وكلما اصطدموا به خطئوه أو أولوه. وأما من حيث الاستقراء فقد اشترطوا صحة المادة التي يشتقون منها قواعدهم، ومن أجل ذلك رحلوا إلى أعماق نجد وبوادي الحجاز وتهامة يجمعون تلك المادة من ينابيعها الصافية التي لم تفسدها الحضارة، وبعبارة أخرى: رحلوا إلى القبائل </a:t>
            </a:r>
            <a:r>
              <a:rPr lang="ar-IQ" sz="2000" b="1" dirty="0" err="1">
                <a:latin typeface="Calibri"/>
                <a:ea typeface="Calibri"/>
                <a:cs typeface="DecoType Naskh"/>
              </a:rPr>
              <a:t>المتبدية</a:t>
            </a:r>
            <a:r>
              <a:rPr lang="ar-IQ" sz="2000" b="1" dirty="0">
                <a:latin typeface="Calibri"/>
                <a:ea typeface="Calibri"/>
                <a:cs typeface="DecoType Naskh"/>
              </a:rPr>
              <a:t> المحتفظة بملكة اللغة وسليقتها الصحيحة، وهي قبائل تميم وقيس وأسد</a:t>
            </a:r>
            <a:r>
              <a:rPr lang="ar-IQ" sz="2000" dirty="0">
                <a:latin typeface="Calibri"/>
                <a:ea typeface="Calibri"/>
                <a:cs typeface="DecoType Naskh"/>
              </a:rPr>
              <a:t> </a:t>
            </a:r>
            <a:r>
              <a:rPr lang="ar-IQ" sz="2000" dirty="0" err="1">
                <a:latin typeface="Calibri"/>
                <a:ea typeface="Calibri"/>
                <a:cs typeface="DecoType Naskh"/>
              </a:rPr>
              <a:t>وطيئ</a:t>
            </a:r>
            <a:r>
              <a:rPr lang="ar-IQ" sz="2000" dirty="0">
                <a:latin typeface="Calibri"/>
                <a:ea typeface="Calibri"/>
                <a:cs typeface="DecoType Naskh"/>
              </a:rPr>
              <a:t> وهذيل وبعض عشائر كنانة1. وأما من حيث القياس والتعليل فقد توسعوا فيهما, إذ طلبوا لكل قاعدة علة, ولم يكتفوا بالعلة التي هي مدار الحكم فقد التمسوا </a:t>
            </a:r>
            <a:r>
              <a:rPr lang="ar-IQ" sz="2000" b="1" dirty="0">
                <a:latin typeface="Calibri"/>
                <a:ea typeface="Calibri"/>
                <a:cs typeface="DecoType Naskh"/>
              </a:rPr>
              <a:t>عِلَلا وراءها. وقانون القياس عام، وظلاله مهيمنة على كل القواعد إلى أقصى حد، بحيث يصبح ما يخرج عليها شاذا، وبحيث تفتح الأبواب على مصاريعها ليقاس على القاعدة ما لم يسمع عن العرب ويحمل عليها حملا، فهي المعيار المحكم السديد.</a:t>
            </a:r>
            <a:endParaRPr lang="ar-IQ" sz="2000" dirty="0"/>
          </a:p>
        </p:txBody>
      </p:sp>
    </p:spTree>
    <p:extLst>
      <p:ext uri="{BB962C8B-B14F-4D97-AF65-F5344CB8AC3E}">
        <p14:creationId xmlns:p14="http://schemas.microsoft.com/office/powerpoint/2010/main" val="3076260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457200" y="260648"/>
            <a:ext cx="8229600" cy="5746643"/>
          </a:xfrm>
        </p:spPr>
        <p:txBody>
          <a:bodyPr>
            <a:normAutofit fontScale="85000" lnSpcReduction="10000"/>
          </a:bodyPr>
          <a:lstStyle/>
          <a:p>
            <a:pPr marL="342900" lvl="0" indent="-342900" algn="just">
              <a:lnSpc>
                <a:spcPct val="115000"/>
              </a:lnSpc>
              <a:spcAft>
                <a:spcPts val="800"/>
              </a:spcAft>
              <a:buFont typeface="+mj-lt"/>
              <a:buAutoNum type="arabicPeriod"/>
            </a:pPr>
            <a:r>
              <a:rPr lang="ar-IQ" sz="2800" b="1" dirty="0">
                <a:latin typeface="Calibri"/>
                <a:ea typeface="Calibri"/>
                <a:cs typeface="DecoType Naskh"/>
              </a:rPr>
              <a:t>وعلى هذه الشاكلة شادت البصرة صرح النحو ورفعت أركانه، بينما كانت الكوفة مشغولة عن ذلك كله، على الأقل حتى منتصف القرن الثاني للهجرة، بقراءات الذكر الحكيم ورواية الشعر والأخبار, وقلما نظرت في قواعد النحو إلا ما سقط إلى بعض أساتذتها من نحاة البصرة إذ كانوا يتتلمذون لهم ويختلفون إلى مجالس محاضراتهم وإملاءاتهم. وكان القدماء يعرفون ذلك معرفة دقيقة, فنصوا عليه بعبارات مختلفة، من ذلك قول ابن سلام: "وكان لأهل البصرة في العربية قدمة, وبالنحو ولغات العرب والغريب عناية"1, ويصرح ابن النديم في هذا المجال تصريحا أكثر وضوحا إذ يقول في حديثه عن نحاة الكوفة والبصرة: "إنما قدمنا البصريين أولا؛ لأن علم العربية عنهم أخذ"2. </a:t>
            </a:r>
            <a:endParaRPr lang="en-US" sz="2000" dirty="0">
              <a:latin typeface="Calibri"/>
              <a:ea typeface="Calibri"/>
              <a:cs typeface="Arial"/>
            </a:endParaRPr>
          </a:p>
          <a:p>
            <a:r>
              <a:rPr lang="ar-IQ" sz="2800" b="1" dirty="0">
                <a:latin typeface="Calibri"/>
                <a:ea typeface="Calibri"/>
                <a:cs typeface="DecoType Naskh"/>
              </a:rPr>
              <a:t>وبذلك نفهم السر في أن عقل البصرة كان أدق وأعمق من عقل الكوفة وكان أكثر استعدادا لوضع العلوم، إذ سبقتها إلى الاتصال بالثقافات الأجنبية وبالفكر اليوناني وما وضعه </a:t>
            </a:r>
            <a:r>
              <a:rPr lang="ar-IQ" sz="2800" b="1" dirty="0" err="1">
                <a:latin typeface="Calibri"/>
                <a:ea typeface="Calibri"/>
                <a:cs typeface="DecoType Naskh"/>
              </a:rPr>
              <a:t>أرسططاليس</a:t>
            </a:r>
            <a:r>
              <a:rPr lang="ar-IQ" sz="2800" b="1" dirty="0">
                <a:latin typeface="Calibri"/>
                <a:ea typeface="Calibri"/>
                <a:cs typeface="DecoType Naskh"/>
              </a:rPr>
              <a:t> من المنطق وحدوده وأقيسته. ويمكن أن نلاحظ آثار ذلك في نشاط المباحث الدينية في البلدتين، فقد عُنيت الكوفة بالفقه بينما عُنيت البصرة بعلم الكلام، فعقل كل من البلدتين كان مختلفا: عقل مصبوغ بالصبغة الفلسفية المنطقية، وعقل لا يرتفع إلى هذه المنزلة إلا في حدود ضيقة؛ لذلك كان طبيعيا أن لا يصاغ الفقه الحنفي الكوفي صياغة علمية دقيقة، بينما يصاغ النحو في أدق صورة علمية ممكنة على نحو ما سنرى في كتاب سيبويه، وهي صياغة لم تستطع العصور التالية أن تضيف إليها إلا بعض تعريفات وبعض تسميات، أما الأصول وأما القواعد والضوابط والأسس فإنها ظلت قائمة كالأطواد الراسخة.</a:t>
            </a:r>
            <a:endParaRPr lang="ar-IQ" dirty="0"/>
          </a:p>
        </p:txBody>
      </p:sp>
    </p:spTree>
    <p:extLst>
      <p:ext uri="{BB962C8B-B14F-4D97-AF65-F5344CB8AC3E}">
        <p14:creationId xmlns:p14="http://schemas.microsoft.com/office/powerpoint/2010/main" val="34415952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TotalTime>
  <Words>896</Words>
  <Application>Microsoft Office PowerPoint</Application>
  <PresentationFormat>عرض على الشاشة (3:4)‏</PresentationFormat>
  <Paragraphs>20</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ملتقى</vt:lpstr>
      <vt:lpstr>محاضرة بعنوان: نشأة الدراسات النحوية في البصرة ( الأسباب والمسوغات )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والعشرون: نظرة في تاريخ مدرسة الكوفة ومراكز الثقافة فيها</dc:title>
  <dc:creator>riyadh</dc:creator>
  <cp:lastModifiedBy>riyadh</cp:lastModifiedBy>
  <cp:revision>18</cp:revision>
  <dcterms:created xsi:type="dcterms:W3CDTF">2018-12-10T09:46:41Z</dcterms:created>
  <dcterms:modified xsi:type="dcterms:W3CDTF">2020-12-22T20:31:44Z</dcterms:modified>
</cp:coreProperties>
</file>