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6" r:id="rId2"/>
    <p:sldId id="257" r:id="rId3"/>
    <p:sldId id="258" r:id="rId4"/>
    <p:sldId id="259" r:id="rId5"/>
    <p:sldId id="260"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8" d="100"/>
          <a:sy n="78" d="100"/>
        </p:scale>
        <p:origin x="-11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1B8ABB09-4A1D-463E-8065-109CC2B7EFAA}" type="datetimeFigureOut">
              <a:rPr lang="ar-SA" smtClean="0"/>
              <a:t>12/05/1442</a:t>
            </a:fld>
            <a:endParaRPr lang="ar-SA"/>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0B34F065-1154-456A-91E3-76DE8E75E17B}"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1B8ABB09-4A1D-463E-8065-109CC2B7EFAA}" type="datetimeFigureOut">
              <a:rPr lang="ar-SA" smtClean="0"/>
              <a:t>12/05/1442</a:t>
            </a:fld>
            <a:endParaRPr lang="ar-SA"/>
          </a:p>
        </p:txBody>
      </p:sp>
      <p:sp>
        <p:nvSpPr>
          <p:cNvPr id="9" name="عنصر نائب لرقم الشريحة 8"/>
          <p:cNvSpPr>
            <a:spLocks noGrp="1"/>
          </p:cNvSpPr>
          <p:nvPr>
            <p:ph type="sldNum" sz="quarter" idx="15"/>
          </p:nvPr>
        </p:nvSpPr>
        <p:spPr/>
        <p:txBody>
          <a:bodyPr rtlCol="0"/>
          <a:lstStyle/>
          <a:p>
            <a:fld id="{0B34F065-1154-456A-91E3-76DE8E75E17B}" type="slidenum">
              <a:rPr lang="ar-SA" smtClean="0"/>
              <a:t>‹#›</a:t>
            </a:fld>
            <a:endParaRPr lang="ar-SA"/>
          </a:p>
        </p:txBody>
      </p:sp>
      <p:sp>
        <p:nvSpPr>
          <p:cNvPr id="10" name="عنصر نائب للتذييل 9"/>
          <p:cNvSpPr>
            <a:spLocks noGrp="1"/>
          </p:cNvSpPr>
          <p:nvPr>
            <p:ph type="ftr" sz="quarter" idx="16"/>
          </p:nvPr>
        </p:nvSpPr>
        <p:spPr/>
        <p:txBody>
          <a:bodyPr rtlCol="0"/>
          <a:lstStyle/>
          <a:p>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1B8ABB09-4A1D-463E-8065-109CC2B7EFAA}" type="datetimeFigureOut">
              <a:rPr lang="ar-SA" smtClean="0"/>
              <a:t>12/05/1442</a:t>
            </a:fld>
            <a:endParaRPr lang="ar-SA"/>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12/05/1442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1B8ABB09-4A1D-463E-8065-109CC2B7EFAA}" type="datetimeFigureOut">
              <a:rPr lang="ar-SA" smtClean="0"/>
              <a:t>12/05/1442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1B8ABB09-4A1D-463E-8065-109CC2B7EFAA}" type="datetimeFigureOut">
              <a:rPr lang="ar-SA" smtClean="0"/>
              <a:t>12/05/1442</a:t>
            </a:fld>
            <a:endParaRPr lang="ar-SA"/>
          </a:p>
        </p:txBody>
      </p:sp>
      <p:sp>
        <p:nvSpPr>
          <p:cNvPr id="7" name="عنصر نائب لرقم الشريحة 6"/>
          <p:cNvSpPr>
            <a:spLocks noGrp="1"/>
          </p:cNvSpPr>
          <p:nvPr>
            <p:ph type="sldNum" sz="quarter" idx="11"/>
          </p:nvPr>
        </p:nvSpPr>
        <p:spPr/>
        <p:txBody>
          <a:bodyPr rtlCol="0"/>
          <a:lstStyle/>
          <a:p>
            <a:fld id="{0B34F065-1154-456A-91E3-76DE8E75E17B}" type="slidenum">
              <a:rPr lang="ar-SA" smtClean="0"/>
              <a:t>‹#›</a:t>
            </a:fld>
            <a:endParaRPr lang="ar-SA"/>
          </a:p>
        </p:txBody>
      </p:sp>
      <p:sp>
        <p:nvSpPr>
          <p:cNvPr id="8" name="عنصر نائب للتذييل 7"/>
          <p:cNvSpPr>
            <a:spLocks noGrp="1"/>
          </p:cNvSpPr>
          <p:nvPr>
            <p:ph type="ftr" sz="quarter" idx="12"/>
          </p:nvPr>
        </p:nvSpPr>
        <p:spPr/>
        <p:txBody>
          <a:bodyPr rtlCol="0"/>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12/05/1442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1B8ABB09-4A1D-463E-8065-109CC2B7EFAA}" type="datetimeFigureOut">
              <a:rPr lang="ar-SA" smtClean="0"/>
              <a:t>12/05/1442</a:t>
            </a:fld>
            <a:endParaRPr lang="ar-SA"/>
          </a:p>
        </p:txBody>
      </p:sp>
      <p:sp>
        <p:nvSpPr>
          <p:cNvPr id="22" name="عنصر نائب لرقم الشريحة 21"/>
          <p:cNvSpPr>
            <a:spLocks noGrp="1"/>
          </p:cNvSpPr>
          <p:nvPr>
            <p:ph type="sldNum" sz="quarter" idx="15"/>
          </p:nvPr>
        </p:nvSpPr>
        <p:spPr/>
        <p:txBody>
          <a:bodyPr rtlCol="0"/>
          <a:lstStyle/>
          <a:p>
            <a:fld id="{0B34F065-1154-456A-91E3-76DE8E75E17B}" type="slidenum">
              <a:rPr lang="ar-SA" smtClean="0"/>
              <a:t>‹#›</a:t>
            </a:fld>
            <a:endParaRPr lang="ar-SA"/>
          </a:p>
        </p:txBody>
      </p:sp>
      <p:sp>
        <p:nvSpPr>
          <p:cNvPr id="23" name="عنصر نائب للتذييل 22"/>
          <p:cNvSpPr>
            <a:spLocks noGrp="1"/>
          </p:cNvSpPr>
          <p:nvPr>
            <p:ph type="ftr" sz="quarter" idx="16"/>
          </p:nvPr>
        </p:nvSpPr>
        <p:spPr/>
        <p:txBody>
          <a:bodyPr rtlCol="0"/>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1B8ABB09-4A1D-463E-8065-109CC2B7EFAA}" type="datetimeFigureOut">
              <a:rPr lang="ar-SA" smtClean="0"/>
              <a:t>12/05/1442</a:t>
            </a:fld>
            <a:endParaRPr lang="ar-SA"/>
          </a:p>
        </p:txBody>
      </p:sp>
      <p:sp>
        <p:nvSpPr>
          <p:cNvPr id="18" name="عنصر نائب لرقم الشريحة 17"/>
          <p:cNvSpPr>
            <a:spLocks noGrp="1"/>
          </p:cNvSpPr>
          <p:nvPr>
            <p:ph type="sldNum" sz="quarter" idx="11"/>
          </p:nvPr>
        </p:nvSpPr>
        <p:spPr/>
        <p:txBody>
          <a:bodyPr rtlCol="0"/>
          <a:lstStyle/>
          <a:p>
            <a:fld id="{0B34F065-1154-456A-91E3-76DE8E75E17B}" type="slidenum">
              <a:rPr lang="ar-SA" smtClean="0"/>
              <a:t>‹#›</a:t>
            </a:fld>
            <a:endParaRPr lang="ar-SA"/>
          </a:p>
        </p:txBody>
      </p:sp>
      <p:sp>
        <p:nvSpPr>
          <p:cNvPr id="21" name="عنصر نائب للتذييل 20"/>
          <p:cNvSpPr>
            <a:spLocks noGrp="1"/>
          </p:cNvSpPr>
          <p:nvPr>
            <p:ph type="ftr" sz="quarter" idx="12"/>
          </p:nvPr>
        </p:nvSpPr>
        <p:spPr/>
        <p:txBody>
          <a:bodyPr rtlCol="0"/>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12/05/1442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12/05/1442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B8ABB09-4A1D-463E-8065-109CC2B7EFAA}" type="datetimeFigureOut">
              <a:rPr lang="ar-SA" smtClean="0"/>
              <a:t>12/05/1442</a:t>
            </a:fld>
            <a:endParaRPr lang="ar-SA"/>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1268761"/>
            <a:ext cx="7772400" cy="2313602"/>
          </a:xfrm>
        </p:spPr>
        <p:txBody>
          <a:bodyPr>
            <a:normAutofit/>
          </a:bodyPr>
          <a:lstStyle/>
          <a:p>
            <a:pPr algn="ctr">
              <a:lnSpc>
                <a:spcPct val="107000"/>
              </a:lnSpc>
              <a:spcAft>
                <a:spcPts val="800"/>
              </a:spcAft>
            </a:pPr>
            <a:r>
              <a:rPr lang="ar-IQ" dirty="0" smtClean="0">
                <a:ea typeface="Calibri"/>
                <a:cs typeface="Arial"/>
              </a:rPr>
              <a:t>محاضرة بعنوان: أصالة النحو </a:t>
            </a:r>
            <a:r>
              <a:rPr lang="ar-IQ" dirty="0" smtClean="0">
                <a:ea typeface="Calibri"/>
                <a:cs typeface="Arial"/>
              </a:rPr>
              <a:t>العربي القسم الأول</a:t>
            </a:r>
            <a:r>
              <a:rPr lang="ar-IQ" dirty="0" smtClean="0">
                <a:ea typeface="Calibri"/>
                <a:cs typeface="Arial"/>
              </a:rPr>
              <a:t/>
            </a:r>
            <a:br>
              <a:rPr lang="ar-IQ" dirty="0" smtClean="0">
                <a:ea typeface="Calibri"/>
                <a:cs typeface="Arial"/>
              </a:rPr>
            </a:br>
            <a:endParaRPr lang="ar-IQ" dirty="0"/>
          </a:p>
        </p:txBody>
      </p:sp>
      <p:sp>
        <p:nvSpPr>
          <p:cNvPr id="3" name="عنوان فرعي 2"/>
          <p:cNvSpPr>
            <a:spLocks noGrp="1"/>
          </p:cNvSpPr>
          <p:nvPr>
            <p:ph type="subTitle" idx="1"/>
          </p:nvPr>
        </p:nvSpPr>
        <p:spPr>
          <a:xfrm>
            <a:off x="685800" y="2996952"/>
            <a:ext cx="7772400" cy="1814359"/>
          </a:xfrm>
        </p:spPr>
        <p:txBody>
          <a:bodyPr>
            <a:normAutofit/>
          </a:bodyPr>
          <a:lstStyle/>
          <a:p>
            <a:pPr marR="0" lvl="0" algn="ctr">
              <a:spcBef>
                <a:spcPct val="20000"/>
              </a:spcBef>
              <a:buClr>
                <a:srgbClr val="94C600"/>
              </a:buClr>
              <a:buSzPct val="76000"/>
            </a:pPr>
            <a:r>
              <a:rPr lang="ar-IQ" sz="1600" b="1" dirty="0" smtClean="0">
                <a:solidFill>
                  <a:srgbClr val="000000"/>
                </a:solidFill>
                <a:latin typeface="Century Gothic"/>
                <a:cs typeface="Tahoma"/>
              </a:rPr>
              <a:t>جامعة </a:t>
            </a:r>
            <a:r>
              <a:rPr lang="ar-IQ" sz="1600" b="1" dirty="0">
                <a:solidFill>
                  <a:srgbClr val="000000"/>
                </a:solidFill>
                <a:latin typeface="Century Gothic"/>
                <a:cs typeface="Tahoma"/>
              </a:rPr>
              <a:t>المستنصرية / كلية الآداب / قسم اللغة العربية </a:t>
            </a:r>
          </a:p>
          <a:p>
            <a:pPr marR="0" lvl="0" algn="ctr">
              <a:spcBef>
                <a:spcPct val="20000"/>
              </a:spcBef>
              <a:buClr>
                <a:srgbClr val="94C600"/>
              </a:buClr>
              <a:buSzPct val="76000"/>
            </a:pPr>
            <a:r>
              <a:rPr lang="ar-IQ" sz="1600" b="1" dirty="0">
                <a:solidFill>
                  <a:srgbClr val="000000"/>
                </a:solidFill>
                <a:latin typeface="Century Gothic"/>
                <a:cs typeface="Tahoma"/>
              </a:rPr>
              <a:t>المرحلة الرابعة </a:t>
            </a:r>
          </a:p>
          <a:p>
            <a:pPr marR="0" lvl="0" algn="ctr">
              <a:spcBef>
                <a:spcPct val="20000"/>
              </a:spcBef>
              <a:buClr>
                <a:srgbClr val="94C600"/>
              </a:buClr>
              <a:buSzPct val="76000"/>
            </a:pPr>
            <a:r>
              <a:rPr lang="ar-IQ" sz="1600" b="1" smtClean="0">
                <a:solidFill>
                  <a:srgbClr val="000000"/>
                </a:solidFill>
                <a:latin typeface="Century Gothic"/>
                <a:cs typeface="Tahoma"/>
              </a:rPr>
              <a:t>الدراسة </a:t>
            </a:r>
            <a:r>
              <a:rPr lang="ar-IQ" sz="1600" b="1">
                <a:solidFill>
                  <a:srgbClr val="000000"/>
                </a:solidFill>
                <a:latin typeface="Century Gothic"/>
                <a:cs typeface="Tahoma"/>
              </a:rPr>
              <a:t>الصباحية </a:t>
            </a:r>
            <a:endParaRPr lang="ar-IQ" sz="1600" b="1" dirty="0">
              <a:solidFill>
                <a:srgbClr val="000000"/>
              </a:solidFill>
              <a:latin typeface="Century Gothic"/>
              <a:cs typeface="Tahoma"/>
            </a:endParaRPr>
          </a:p>
          <a:p>
            <a:pPr marR="0" lvl="0" algn="ctr">
              <a:spcBef>
                <a:spcPct val="20000"/>
              </a:spcBef>
              <a:buClr>
                <a:srgbClr val="94C600"/>
              </a:buClr>
              <a:buSzPct val="76000"/>
            </a:pPr>
            <a:r>
              <a:rPr lang="ar-IQ" sz="1600" b="1" dirty="0" smtClean="0">
                <a:solidFill>
                  <a:srgbClr val="000000"/>
                </a:solidFill>
                <a:latin typeface="Century Gothic"/>
                <a:cs typeface="Tahoma"/>
              </a:rPr>
              <a:t>أستاذ المادة </a:t>
            </a:r>
            <a:r>
              <a:rPr lang="ar-IQ" sz="1600" b="1" dirty="0">
                <a:solidFill>
                  <a:srgbClr val="000000"/>
                </a:solidFill>
                <a:latin typeface="Century Gothic"/>
                <a:cs typeface="Tahoma"/>
              </a:rPr>
              <a:t>:</a:t>
            </a:r>
          </a:p>
          <a:p>
            <a:pPr marR="0" lvl="0" algn="ctr">
              <a:spcBef>
                <a:spcPct val="20000"/>
              </a:spcBef>
              <a:buClr>
                <a:srgbClr val="94C600"/>
              </a:buClr>
              <a:buSzPct val="76000"/>
            </a:pPr>
            <a:r>
              <a:rPr lang="ar-IQ" sz="1600" b="1" dirty="0">
                <a:solidFill>
                  <a:srgbClr val="000000"/>
                </a:solidFill>
                <a:latin typeface="Century Gothic"/>
                <a:cs typeface="Tahoma"/>
              </a:rPr>
              <a:t>أ. د رياض عبود </a:t>
            </a:r>
            <a:r>
              <a:rPr lang="ar-IQ" sz="1600" b="1" dirty="0" err="1" smtClean="0">
                <a:solidFill>
                  <a:srgbClr val="000000"/>
                </a:solidFill>
                <a:latin typeface="Century Gothic"/>
                <a:cs typeface="Tahoma"/>
              </a:rPr>
              <a:t>إهوين</a:t>
            </a:r>
            <a:endParaRPr lang="ar-IQ" sz="1800" dirty="0">
              <a:solidFill>
                <a:srgbClr val="424242"/>
              </a:solidFill>
              <a:latin typeface="Century Gothic"/>
              <a:cs typeface="Tahoma"/>
            </a:endParaRPr>
          </a:p>
          <a:p>
            <a:endParaRPr lang="ar-IQ" dirty="0"/>
          </a:p>
        </p:txBody>
      </p:sp>
    </p:spTree>
    <p:extLst>
      <p:ext uri="{BB962C8B-B14F-4D97-AF65-F5344CB8AC3E}">
        <p14:creationId xmlns:p14="http://schemas.microsoft.com/office/powerpoint/2010/main" val="1355050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260648"/>
            <a:ext cx="8229600" cy="5746643"/>
          </a:xfrm>
        </p:spPr>
        <p:txBody>
          <a:bodyPr>
            <a:normAutofit fontScale="62500" lnSpcReduction="20000"/>
          </a:bodyPr>
          <a:lstStyle/>
          <a:p>
            <a:pPr marL="0" indent="0" rtl="0">
              <a:lnSpc>
                <a:spcPct val="107000"/>
              </a:lnSpc>
              <a:spcAft>
                <a:spcPts val="800"/>
              </a:spcAft>
              <a:buNone/>
            </a:pPr>
            <a:r>
              <a:rPr lang="ar-IQ" b="1" dirty="0">
                <a:ea typeface="Calibri"/>
              </a:rPr>
              <a:t> </a:t>
            </a:r>
            <a:endParaRPr lang="en-US" sz="2400" dirty="0">
              <a:ea typeface="Calibri"/>
              <a:cs typeface="Arial"/>
            </a:endParaRPr>
          </a:p>
          <a:p>
            <a:pPr algn="just">
              <a:lnSpc>
                <a:spcPct val="115000"/>
              </a:lnSpc>
            </a:pPr>
            <a:r>
              <a:rPr lang="ar-SA" sz="4000" dirty="0">
                <a:latin typeface="Calibri"/>
                <a:ea typeface="Calibri"/>
                <a:cs typeface="DecoType Naskh"/>
              </a:rPr>
              <a:t>يتميز النحو العربي بميزات عن نحو الامم الاخرى منها سعته واصوله وتفرده بالإعراب والحركات والتثنية والجمع .... الخ من الميزات الاخرى لهذا اهتم به المستشرقون وقد سبقه في هذا الاهتمام علماء النحو العرب الاوائل وشكك المستشرقون بأصالة النحو العربي وقالوا بتأثره بنحو الامم الاخرى إذا: المستشرقون هم اول من شكك بالنحو العربي كما يقول (جيرار تروبوا) وذكر أسبابا لهذا الطعن وهذه الاسباب هي: ان النحو العربي نحو واسع ويحتل مكانا متميزا بين نحو الامم الاخرى وتأثيره على نحو بعض الامم.</a:t>
            </a:r>
            <a:endParaRPr lang="en-US" sz="3200" dirty="0">
              <a:latin typeface="Calibri"/>
              <a:ea typeface="Calibri"/>
              <a:cs typeface="Arial"/>
            </a:endParaRPr>
          </a:p>
          <a:p>
            <a:pPr algn="just">
              <a:lnSpc>
                <a:spcPct val="115000"/>
              </a:lnSpc>
            </a:pPr>
            <a:r>
              <a:rPr lang="ar-SA" sz="4000" b="1" dirty="0">
                <a:latin typeface="Calibri"/>
                <a:ea typeface="Calibri"/>
                <a:cs typeface="DecoType Naskh"/>
              </a:rPr>
              <a:t>س: بما شكك المستشرقون بالنحو العربي او عن أيّ طريق شكّكوا بأصالته؟</a:t>
            </a:r>
            <a:endParaRPr lang="en-US" sz="3200" dirty="0">
              <a:latin typeface="Calibri"/>
              <a:ea typeface="Calibri"/>
              <a:cs typeface="Arial"/>
            </a:endParaRPr>
          </a:p>
          <a:p>
            <a:pPr algn="just">
              <a:lnSpc>
                <a:spcPct val="115000"/>
              </a:lnSpc>
            </a:pPr>
            <a:r>
              <a:rPr lang="ar-SA" sz="4000" dirty="0">
                <a:latin typeface="Calibri"/>
                <a:ea typeface="Calibri"/>
                <a:cs typeface="DecoType Naskh"/>
              </a:rPr>
              <a:t>الجواب: شككوا بالنحو العربي عن طريق: مناهجه، وفكره، واصوله، وتقسيماته </a:t>
            </a:r>
            <a:endParaRPr lang="en-US" sz="3200" dirty="0">
              <a:latin typeface="Calibri"/>
              <a:ea typeface="Calibri"/>
              <a:cs typeface="Arial"/>
            </a:endParaRPr>
          </a:p>
          <a:p>
            <a:pPr algn="just">
              <a:lnSpc>
                <a:spcPct val="115000"/>
              </a:lnSpc>
            </a:pPr>
            <a:r>
              <a:rPr lang="ar-SA" sz="4000" dirty="0">
                <a:latin typeface="Calibri"/>
                <a:ea typeface="Calibri"/>
                <a:cs typeface="DecoType Naskh"/>
              </a:rPr>
              <a:t>وانقسم العلماء الى ثلاثة اقسام في مواقفهم من اصالة النحو العربي وكانت هذه المواقف:</a:t>
            </a:r>
            <a:endParaRPr lang="en-US" sz="3200" dirty="0">
              <a:latin typeface="Calibri"/>
              <a:ea typeface="Calibri"/>
              <a:cs typeface="Arial"/>
            </a:endParaRPr>
          </a:p>
          <a:p>
            <a:pPr algn="just">
              <a:lnSpc>
                <a:spcPct val="115000"/>
              </a:lnSpc>
            </a:pPr>
            <a:r>
              <a:rPr lang="ar-IQ" sz="4000" dirty="0">
                <a:latin typeface="Calibri"/>
                <a:ea typeface="Calibri"/>
                <a:cs typeface="DecoType Naskh"/>
              </a:rPr>
              <a:t>1-موقف متردد حائر </a:t>
            </a:r>
            <a:endParaRPr lang="en-US" sz="3200" dirty="0">
              <a:latin typeface="Calibri"/>
              <a:ea typeface="Calibri"/>
              <a:cs typeface="Arial"/>
            </a:endParaRPr>
          </a:p>
          <a:p>
            <a:pPr algn="just">
              <a:lnSpc>
                <a:spcPct val="115000"/>
              </a:lnSpc>
            </a:pPr>
            <a:r>
              <a:rPr lang="ar-IQ" sz="4000" dirty="0">
                <a:latin typeface="Calibri"/>
                <a:ea typeface="Calibri"/>
                <a:cs typeface="DecoType Naskh"/>
              </a:rPr>
              <a:t>2</a:t>
            </a:r>
            <a:r>
              <a:rPr lang="ar-SA" sz="4000" dirty="0">
                <a:latin typeface="Calibri"/>
                <a:ea typeface="Calibri"/>
                <a:cs typeface="DecoType Naskh"/>
              </a:rPr>
              <a:t>-موقف حذر متشكك</a:t>
            </a:r>
            <a:endParaRPr lang="en-US" sz="3200" dirty="0">
              <a:latin typeface="Calibri"/>
              <a:ea typeface="Calibri"/>
              <a:cs typeface="Arial"/>
            </a:endParaRPr>
          </a:p>
          <a:p>
            <a:pPr algn="just">
              <a:lnSpc>
                <a:spcPct val="115000"/>
              </a:lnSpc>
            </a:pPr>
            <a:r>
              <a:rPr lang="ar-SA" sz="4000" dirty="0">
                <a:latin typeface="Calibri"/>
                <a:ea typeface="Calibri"/>
                <a:cs typeface="DecoType Naskh"/>
              </a:rPr>
              <a:t>3-موقف يبحث ويناقش.</a:t>
            </a:r>
            <a:endParaRPr lang="en-US" sz="3200" dirty="0">
              <a:latin typeface="Calibri"/>
              <a:ea typeface="Calibri"/>
              <a:cs typeface="Arial"/>
            </a:endParaRPr>
          </a:p>
          <a:p>
            <a:pPr algn="just">
              <a:lnSpc>
                <a:spcPct val="115000"/>
              </a:lnSpc>
            </a:pPr>
            <a:r>
              <a:rPr lang="ar-SA" sz="4000" dirty="0">
                <a:latin typeface="Calibri"/>
                <a:ea typeface="Calibri"/>
                <a:cs typeface="DecoType Naskh"/>
              </a:rPr>
              <a:t>وأرجع المستشرقون تأثر النحو العربي بنحو الامم الاخرى الى ثلاث امم وهي</a:t>
            </a:r>
            <a:r>
              <a:rPr lang="ar-IQ" sz="4000" dirty="0">
                <a:latin typeface="Calibri"/>
                <a:ea typeface="Calibri"/>
                <a:cs typeface="DecoType Naskh"/>
              </a:rPr>
              <a:t>:</a:t>
            </a:r>
            <a:endParaRPr lang="en-US" sz="3200" dirty="0">
              <a:effectLst/>
              <a:latin typeface="Calibri"/>
              <a:ea typeface="Calibri"/>
              <a:cs typeface="Arial"/>
            </a:endParaRPr>
          </a:p>
        </p:txBody>
      </p:sp>
    </p:spTree>
    <p:extLst>
      <p:ext uri="{BB962C8B-B14F-4D97-AF65-F5344CB8AC3E}">
        <p14:creationId xmlns:p14="http://schemas.microsoft.com/office/powerpoint/2010/main" val="1230218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332656"/>
            <a:ext cx="8229600" cy="5793507"/>
          </a:xfrm>
        </p:spPr>
        <p:txBody>
          <a:bodyPr>
            <a:normAutofit fontScale="70000" lnSpcReduction="20000"/>
          </a:bodyPr>
          <a:lstStyle/>
          <a:p>
            <a:pPr algn="just">
              <a:lnSpc>
                <a:spcPct val="115000"/>
              </a:lnSpc>
            </a:pPr>
            <a:r>
              <a:rPr lang="ar-SA" sz="2800" dirty="0">
                <a:latin typeface="Calibri"/>
                <a:ea typeface="Calibri"/>
                <a:cs typeface="DecoType Naskh"/>
              </a:rPr>
              <a:t>1</a:t>
            </a:r>
            <a:r>
              <a:rPr lang="ar-SA" sz="3200" b="1" u="sng" dirty="0">
                <a:latin typeface="Calibri"/>
                <a:ea typeface="Calibri"/>
                <a:cs typeface="DecoType Naskh"/>
              </a:rPr>
              <a:t>-اليونانية 2-السريانية 3-الفارسية.</a:t>
            </a:r>
            <a:endParaRPr lang="en-US" sz="2000" dirty="0">
              <a:latin typeface="Calibri"/>
              <a:ea typeface="Calibri"/>
              <a:cs typeface="Arial"/>
            </a:endParaRPr>
          </a:p>
          <a:p>
            <a:pPr algn="just">
              <a:lnSpc>
                <a:spcPct val="115000"/>
              </a:lnSpc>
            </a:pPr>
            <a:r>
              <a:rPr lang="ar-SA" sz="2800" dirty="0">
                <a:latin typeface="Calibri"/>
                <a:ea typeface="Calibri"/>
                <a:cs typeface="DecoType Naskh"/>
              </a:rPr>
              <a:t>وهذا تفصيل للآراء في كل واحدة منها.</a:t>
            </a:r>
            <a:endParaRPr lang="en-US" sz="2000" dirty="0">
              <a:latin typeface="Calibri"/>
              <a:ea typeface="Calibri"/>
              <a:cs typeface="Arial"/>
            </a:endParaRPr>
          </a:p>
          <a:p>
            <a:pPr algn="just">
              <a:lnSpc>
                <a:spcPct val="115000"/>
              </a:lnSpc>
            </a:pPr>
            <a:r>
              <a:rPr lang="ar-SA" sz="3600" b="1" u="sng" dirty="0">
                <a:latin typeface="Calibri"/>
                <a:ea typeface="Calibri"/>
                <a:cs typeface="DecoType Naskh"/>
              </a:rPr>
              <a:t>أولاً: اليونانية</a:t>
            </a:r>
            <a:r>
              <a:rPr lang="ar-IQ" sz="3600" b="1" dirty="0">
                <a:latin typeface="Calibri"/>
                <a:ea typeface="Calibri"/>
                <a:cs typeface="DecoType Naskh"/>
              </a:rPr>
              <a:t>:</a:t>
            </a:r>
            <a:endParaRPr lang="en-US" sz="2000" dirty="0">
              <a:latin typeface="Calibri"/>
              <a:ea typeface="Calibri"/>
              <a:cs typeface="Arial"/>
            </a:endParaRPr>
          </a:p>
          <a:p>
            <a:pPr algn="just">
              <a:lnSpc>
                <a:spcPct val="115000"/>
              </a:lnSpc>
            </a:pPr>
            <a:r>
              <a:rPr lang="ar-IQ" sz="2800" dirty="0">
                <a:latin typeface="Calibri"/>
                <a:ea typeface="Calibri"/>
                <a:cs typeface="DecoType Naskh"/>
              </a:rPr>
              <a:t>اتهم المستشرقون وبعض العرب المحدثين النحو العربي بانه تأثر بالنحو اليوناني عن طريق تأثره بالمنطق والفلسفة اليونانية؛ 1- وهذا واضح وظاهر في تقسيم النحو العربي كما يدعون او الكلام الى: اسم ,فعل حرف ويقولون :هذا من تقسيم المنطق وهو :اسم, فعل ,اداة ,</a:t>
            </a:r>
            <a:endParaRPr lang="en-US" sz="2000" dirty="0">
              <a:latin typeface="Calibri"/>
              <a:ea typeface="Calibri"/>
              <a:cs typeface="Arial"/>
            </a:endParaRPr>
          </a:p>
          <a:p>
            <a:pPr algn="just">
              <a:lnSpc>
                <a:spcPct val="115000"/>
              </a:lnSpc>
            </a:pPr>
            <a:r>
              <a:rPr lang="ar-IQ" sz="2800" dirty="0">
                <a:latin typeface="Calibri"/>
                <a:ea typeface="Calibri"/>
                <a:cs typeface="DecoType Naskh"/>
              </a:rPr>
              <a:t>2- وقالوا ايضا: تأثر العرب بنقط الاعراب اي (الحركات) اي ان العرب اخذوها من اليونانيين, وهذا غير صحيح لأسباب سوف نوضحها لاحقة.</a:t>
            </a:r>
            <a:endParaRPr lang="en-US" sz="2000" dirty="0">
              <a:latin typeface="Calibri"/>
              <a:ea typeface="Calibri"/>
              <a:cs typeface="Arial"/>
            </a:endParaRPr>
          </a:p>
          <a:p>
            <a:pPr algn="just">
              <a:lnSpc>
                <a:spcPct val="115000"/>
              </a:lnSpc>
            </a:pPr>
            <a:r>
              <a:rPr lang="ar-IQ" sz="2800" dirty="0">
                <a:latin typeface="Calibri"/>
                <a:ea typeface="Calibri"/>
                <a:cs typeface="DecoType Naskh"/>
              </a:rPr>
              <a:t>-انقسم العلماء الذين قالوا بهذا التأثر الى ثلاثة مواقف، وهي:</a:t>
            </a:r>
            <a:endParaRPr lang="en-US" sz="2000" dirty="0">
              <a:latin typeface="Calibri"/>
              <a:ea typeface="Calibri"/>
              <a:cs typeface="Arial"/>
            </a:endParaRPr>
          </a:p>
          <a:p>
            <a:pPr algn="just">
              <a:lnSpc>
                <a:spcPct val="115000"/>
              </a:lnSpc>
            </a:pPr>
            <a:r>
              <a:rPr lang="ar-SA" sz="3200" b="1" dirty="0">
                <a:latin typeface="Calibri"/>
                <a:ea typeface="Calibri"/>
                <a:cs typeface="DecoType Naskh"/>
              </a:rPr>
              <a:t>أولاً: موقف الذين اتهموا النحو العربي بالتأثر الكامل بالنحو اليوناني وعلى هذا الموقف</a:t>
            </a:r>
            <a:r>
              <a:rPr lang="ar-IQ" sz="3200" b="1" dirty="0">
                <a:latin typeface="Calibri"/>
                <a:ea typeface="Calibri"/>
                <a:cs typeface="DecoType Naskh"/>
              </a:rPr>
              <a:t>:</a:t>
            </a:r>
            <a:endParaRPr lang="en-US" sz="2000" dirty="0">
              <a:latin typeface="Calibri"/>
              <a:ea typeface="Calibri"/>
              <a:cs typeface="Arial"/>
            </a:endParaRPr>
          </a:p>
          <a:p>
            <a:pPr algn="just">
              <a:lnSpc>
                <a:spcPct val="115000"/>
              </a:lnSpc>
            </a:pPr>
            <a:r>
              <a:rPr lang="ar-SA" sz="2800" dirty="0">
                <a:latin typeface="Calibri"/>
                <a:ea typeface="Calibri"/>
                <a:cs typeface="DecoType Naskh"/>
              </a:rPr>
              <a:t>أ-لمستشرق الألماني(</a:t>
            </a:r>
            <a:r>
              <a:rPr lang="ar-SA" sz="2800" b="1" dirty="0">
                <a:latin typeface="Calibri"/>
                <a:ea typeface="Calibri"/>
                <a:cs typeface="DecoType Naskh"/>
              </a:rPr>
              <a:t>مركس</a:t>
            </a:r>
            <a:r>
              <a:rPr lang="ar-SA" sz="2800" dirty="0">
                <a:latin typeface="Calibri"/>
                <a:ea typeface="Calibri"/>
                <a:cs typeface="DecoType Naskh"/>
              </a:rPr>
              <a:t>)في (ق19) نشر كتابا هو ((تاريخ صناعة النحو عن السريان)) وفيه ذكر تأثر النحو العربي بالمنطق اليوناني واقتبس منه بعض المفاهيم والمصطلحات.</a:t>
            </a:r>
            <a:endParaRPr lang="en-US" sz="2000" dirty="0">
              <a:latin typeface="Calibri"/>
              <a:ea typeface="Calibri"/>
              <a:cs typeface="Arial"/>
            </a:endParaRPr>
          </a:p>
          <a:p>
            <a:pPr algn="just">
              <a:lnSpc>
                <a:spcPct val="115000"/>
              </a:lnSpc>
            </a:pPr>
            <a:r>
              <a:rPr lang="ar-SA" sz="2800" dirty="0">
                <a:latin typeface="Calibri"/>
                <a:ea typeface="Calibri"/>
                <a:cs typeface="DecoType Naskh"/>
              </a:rPr>
              <a:t>ب-  </a:t>
            </a:r>
            <a:r>
              <a:rPr lang="ar-SA" sz="2800" b="1" dirty="0">
                <a:latin typeface="Calibri"/>
                <a:ea typeface="Calibri"/>
                <a:cs typeface="DecoType Naskh"/>
              </a:rPr>
              <a:t>(</a:t>
            </a:r>
            <a:r>
              <a:rPr lang="ar-SA" sz="2800" b="1" dirty="0" err="1">
                <a:latin typeface="Calibri"/>
                <a:ea typeface="Calibri"/>
                <a:cs typeface="DecoType Naskh"/>
              </a:rPr>
              <a:t>فليش</a:t>
            </a:r>
            <a:r>
              <a:rPr lang="ar-SA" sz="2800" dirty="0">
                <a:latin typeface="Calibri"/>
                <a:ea typeface="Calibri"/>
                <a:cs typeface="DecoType Naskh"/>
              </a:rPr>
              <a:t>) مستشرق فرنسي في كتابه ((علم اللغة))قال: ان النحو العربي تأثر بالنحو اليوناني ومنطق ارسطو.</a:t>
            </a:r>
            <a:endParaRPr lang="en-US" sz="2000" dirty="0">
              <a:latin typeface="Calibri"/>
              <a:ea typeface="Calibri"/>
              <a:cs typeface="Arial"/>
            </a:endParaRPr>
          </a:p>
          <a:p>
            <a:pPr algn="just">
              <a:lnSpc>
                <a:spcPct val="115000"/>
              </a:lnSpc>
            </a:pPr>
            <a:r>
              <a:rPr lang="ar-SA" sz="2800" dirty="0">
                <a:latin typeface="Calibri"/>
                <a:ea typeface="Calibri"/>
                <a:cs typeface="DecoType Naskh"/>
              </a:rPr>
              <a:t>ج- (</a:t>
            </a:r>
            <a:r>
              <a:rPr lang="ar-SA" sz="2800" b="1" dirty="0" err="1">
                <a:latin typeface="Calibri"/>
                <a:ea typeface="Calibri"/>
                <a:cs typeface="DecoType Naskh"/>
              </a:rPr>
              <a:t>فيرسج</a:t>
            </a:r>
            <a:r>
              <a:rPr lang="ar-SA" sz="2800" dirty="0">
                <a:latin typeface="Calibri"/>
                <a:ea typeface="Calibri"/>
                <a:cs typeface="DecoType Naskh"/>
              </a:rPr>
              <a:t>) مستشرق هندي في كتابه ((العناصر اليونانية في الفكر اللساني العربي))وذكر تأثره النحاة العرب بالنحو والفلسفة المنطق اليوناني واتباعهم بعض المصطلحات والمفاهيم.</a:t>
            </a:r>
            <a:endParaRPr lang="en-US" sz="2000" dirty="0">
              <a:effectLst/>
              <a:latin typeface="Calibri"/>
              <a:ea typeface="Calibri"/>
              <a:cs typeface="Arial"/>
            </a:endParaRPr>
          </a:p>
        </p:txBody>
      </p:sp>
    </p:spTree>
    <p:extLst>
      <p:ext uri="{BB962C8B-B14F-4D97-AF65-F5344CB8AC3E}">
        <p14:creationId xmlns:p14="http://schemas.microsoft.com/office/powerpoint/2010/main" val="1567828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332656"/>
            <a:ext cx="8229600" cy="5793507"/>
          </a:xfrm>
        </p:spPr>
        <p:txBody>
          <a:bodyPr>
            <a:normAutofit fontScale="55000" lnSpcReduction="20000"/>
          </a:bodyPr>
          <a:lstStyle/>
          <a:p>
            <a:pPr algn="just">
              <a:lnSpc>
                <a:spcPct val="115000"/>
              </a:lnSpc>
            </a:pPr>
            <a:r>
              <a:rPr lang="ar-SA" sz="4000" b="1" u="sng" dirty="0">
                <a:latin typeface="Calibri"/>
                <a:ea typeface="Calibri"/>
                <a:cs typeface="DecoType Naskh"/>
              </a:rPr>
              <a:t>ثانياً:-</a:t>
            </a:r>
            <a:r>
              <a:rPr lang="ar-SA" sz="4000" b="1" dirty="0">
                <a:latin typeface="Calibri"/>
                <a:ea typeface="Calibri"/>
                <a:cs typeface="DecoType Naskh"/>
              </a:rPr>
              <a:t> موقف وسط قال:</a:t>
            </a:r>
            <a:r>
              <a:rPr lang="ar-SA" sz="3600" dirty="0">
                <a:latin typeface="Calibri"/>
                <a:ea typeface="Calibri"/>
                <a:cs typeface="DecoType Naskh"/>
              </a:rPr>
              <a:t> ان النحو العربي نشأ عربيا وترعرع ولكن بعد ذلك تأثر بالنحو والمنطق اليوناني وعلى هذا الرأي المستشرق (ليتمان) الذي يرى ان سيبويه: هو مؤسس علم العربية وصاحب اول كتاب فيها انه أنشأ علم النحو العربي لكن بعد مرور الزمن تأثر بتقسيم الفلسفة والمنطق للكلام: اسم فعل رابط. وتقسيم سيبويه هو: اسم فعل حرف.</a:t>
            </a:r>
            <a:endParaRPr lang="en-US" sz="2800" dirty="0">
              <a:latin typeface="Calibri"/>
              <a:ea typeface="Calibri"/>
              <a:cs typeface="Arial"/>
            </a:endParaRPr>
          </a:p>
          <a:p>
            <a:pPr algn="just">
              <a:lnSpc>
                <a:spcPct val="115000"/>
              </a:lnSpc>
            </a:pPr>
            <a:r>
              <a:rPr lang="ar-SA" sz="4000" b="1" u="sng" dirty="0">
                <a:latin typeface="Calibri"/>
                <a:ea typeface="Calibri"/>
                <a:cs typeface="DecoType Naskh"/>
              </a:rPr>
              <a:t>ثالثاً:-</a:t>
            </a:r>
            <a:r>
              <a:rPr lang="ar-SA" sz="4000" b="1" dirty="0">
                <a:latin typeface="Calibri"/>
                <a:ea typeface="Calibri"/>
                <a:cs typeface="DecoType Naskh"/>
              </a:rPr>
              <a:t> موقف مدافع عن النحو العربي حيث يقول:</a:t>
            </a:r>
            <a:r>
              <a:rPr lang="ar-SA" sz="3600" dirty="0">
                <a:latin typeface="Calibri"/>
                <a:ea typeface="Calibri"/>
                <a:cs typeface="DecoType Naskh"/>
              </a:rPr>
              <a:t> ان النحو العربي لم يتأثر بالنحو اليوناني ولا المنطق وعلى هذا الرأي أكثر العلماء العرب والمستشرقين ومن هؤلاء المستشرقين (كارتر)في كتابه ((اصول النحو العربي)) وبين عدم تأثير النحو العربي بالنحو اليوناني واحتج لهذا الامر بان سيبويه في كتابه استخدم نوعين من مصطلحات وهما</a:t>
            </a:r>
            <a:r>
              <a:rPr lang="ar-IQ" sz="3600" dirty="0">
                <a:latin typeface="Calibri"/>
                <a:ea typeface="Calibri"/>
                <a:cs typeface="DecoType Naskh"/>
              </a:rPr>
              <a:t>:</a:t>
            </a:r>
            <a:endParaRPr lang="en-US" sz="2800" dirty="0">
              <a:latin typeface="Calibri"/>
              <a:ea typeface="Calibri"/>
              <a:cs typeface="Arial"/>
            </a:endParaRPr>
          </a:p>
          <a:p>
            <a:pPr algn="just">
              <a:lnSpc>
                <a:spcPct val="115000"/>
              </a:lnSpc>
            </a:pPr>
            <a:r>
              <a:rPr lang="ar-SA" sz="3600" dirty="0">
                <a:latin typeface="Calibri"/>
                <a:ea typeface="Calibri"/>
                <a:cs typeface="DecoType Naskh"/>
              </a:rPr>
              <a:t>أ-مجموعة كبيرة من مصطلحات العربية المأخوذة من روح اللغة العربية المنقولة من الفقه الى النحو.</a:t>
            </a:r>
            <a:endParaRPr lang="en-US" sz="2800" dirty="0">
              <a:latin typeface="Calibri"/>
              <a:ea typeface="Calibri"/>
              <a:cs typeface="Arial"/>
            </a:endParaRPr>
          </a:p>
          <a:p>
            <a:pPr algn="just">
              <a:lnSpc>
                <a:spcPct val="115000"/>
              </a:lnSpc>
            </a:pPr>
            <a:r>
              <a:rPr lang="ar-SA" sz="3600" dirty="0">
                <a:latin typeface="Calibri"/>
                <a:ea typeface="Calibri"/>
                <a:cs typeface="DecoType Naskh"/>
              </a:rPr>
              <a:t>ب-مصطلحات قليلة العدد لعل بعضها قد يكون يونانيا.</a:t>
            </a:r>
            <a:endParaRPr lang="en-US" sz="2800" dirty="0">
              <a:latin typeface="Calibri"/>
              <a:ea typeface="Calibri"/>
              <a:cs typeface="Arial"/>
            </a:endParaRPr>
          </a:p>
          <a:p>
            <a:pPr algn="just">
              <a:lnSpc>
                <a:spcPct val="115000"/>
              </a:lnSpc>
            </a:pPr>
            <a:r>
              <a:rPr lang="ar-SA" sz="3600" dirty="0">
                <a:latin typeface="Calibri"/>
                <a:ea typeface="Calibri"/>
                <a:cs typeface="DecoType Naskh"/>
              </a:rPr>
              <a:t>وبهذا يكون النحو عربيا اصيلا واما بالنسبة للتقسيم فهو (كلمة: اسم فعل حرف) فهو أصلي اخذه ابو الاسود عن الامام علي (ع)وهذا التقسيم هو قبل دخول عصر الترجمة اليونانية الى العربية او السريانية الى العربية ولم يكن هناك ترجمة اصلا.</a:t>
            </a:r>
            <a:endParaRPr lang="en-US" sz="2800" dirty="0">
              <a:latin typeface="Calibri"/>
              <a:ea typeface="Calibri"/>
              <a:cs typeface="Arial"/>
            </a:endParaRPr>
          </a:p>
          <a:p>
            <a:pPr algn="just">
              <a:lnSpc>
                <a:spcPct val="115000"/>
              </a:lnSpc>
            </a:pPr>
            <a:r>
              <a:rPr lang="ar-SA" sz="3600" dirty="0">
                <a:latin typeface="Calibri"/>
                <a:ea typeface="Calibri"/>
                <a:cs typeface="DecoType Naskh"/>
              </a:rPr>
              <a:t>واما بالنسبة للأصول (سماع. قياس. </a:t>
            </a:r>
            <a:r>
              <a:rPr lang="ar-SA" sz="3600" dirty="0" err="1">
                <a:latin typeface="Calibri"/>
                <a:ea typeface="Calibri"/>
                <a:cs typeface="DecoType Naskh"/>
              </a:rPr>
              <a:t>استصحابحال</a:t>
            </a:r>
            <a:r>
              <a:rPr lang="ar-SA" sz="3600" dirty="0">
                <a:latin typeface="Calibri"/>
                <a:ea typeface="Calibri"/>
                <a:cs typeface="DecoType Naskh"/>
              </a:rPr>
              <a:t>. اجماع) فهي قد اخذت من الفقه الاسلامي العربي.</a:t>
            </a:r>
            <a:endParaRPr lang="en-US" sz="2800" dirty="0">
              <a:latin typeface="Calibri"/>
              <a:ea typeface="Calibri"/>
              <a:cs typeface="Arial"/>
            </a:endParaRPr>
          </a:p>
          <a:p>
            <a:pPr algn="just">
              <a:lnSpc>
                <a:spcPct val="115000"/>
              </a:lnSpc>
            </a:pPr>
            <a:r>
              <a:rPr lang="ar-SA" sz="3600" dirty="0">
                <a:latin typeface="Calibri"/>
                <a:ea typeface="Calibri"/>
                <a:cs typeface="DecoType Naskh"/>
              </a:rPr>
              <a:t>س: ماهي طرق التأثير اليوناني على النحو العربي التي اتهم بها المستشرقون النحو العربي؟ مع ذكر اسماء العلماء وكتبهم.</a:t>
            </a:r>
            <a:endParaRPr lang="en-US" sz="2800" dirty="0">
              <a:latin typeface="Calibri"/>
              <a:ea typeface="Calibri"/>
              <a:cs typeface="Arial"/>
            </a:endParaRPr>
          </a:p>
          <a:p>
            <a:pPr algn="just">
              <a:lnSpc>
                <a:spcPct val="115000"/>
              </a:lnSpc>
            </a:pPr>
            <a:r>
              <a:rPr lang="ar-SA" sz="3600" dirty="0">
                <a:latin typeface="Calibri"/>
                <a:ea typeface="Calibri"/>
                <a:cs typeface="DecoType Naskh"/>
              </a:rPr>
              <a:t>الجواب: انقسم الباحثون في طريقة التأثر اول نقل التأثير من اليونانية الى العربية الى قسمين وهما</a:t>
            </a:r>
            <a:r>
              <a:rPr lang="ar-IQ" sz="3600" dirty="0">
                <a:latin typeface="Calibri"/>
                <a:ea typeface="Calibri"/>
                <a:cs typeface="DecoType Naskh"/>
              </a:rPr>
              <a:t>:</a:t>
            </a:r>
            <a:endParaRPr lang="en-US" sz="2800" dirty="0">
              <a:effectLst/>
              <a:latin typeface="Calibri"/>
              <a:ea typeface="Calibri"/>
              <a:cs typeface="Arial"/>
            </a:endParaRPr>
          </a:p>
        </p:txBody>
      </p:sp>
    </p:spTree>
    <p:extLst>
      <p:ext uri="{BB962C8B-B14F-4D97-AF65-F5344CB8AC3E}">
        <p14:creationId xmlns:p14="http://schemas.microsoft.com/office/powerpoint/2010/main" val="1577532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sz="quarter" idx="1"/>
          </p:nvPr>
        </p:nvSpPr>
        <p:spPr>
          <a:xfrm>
            <a:off x="395536" y="404664"/>
            <a:ext cx="8229600" cy="5400600"/>
          </a:xfrm>
        </p:spPr>
        <p:txBody>
          <a:bodyPr>
            <a:normAutofit/>
          </a:bodyPr>
          <a:lstStyle/>
          <a:p>
            <a:pPr algn="just">
              <a:lnSpc>
                <a:spcPct val="115000"/>
              </a:lnSpc>
            </a:pPr>
            <a:r>
              <a:rPr lang="ar-SA" sz="2000" b="1" u="sng" dirty="0">
                <a:latin typeface="Calibri"/>
                <a:ea typeface="Calibri"/>
                <a:cs typeface="DecoType Naskh"/>
              </a:rPr>
              <a:t>القسم الأول:</a:t>
            </a:r>
            <a:r>
              <a:rPr lang="ar-SA" sz="2000" dirty="0">
                <a:latin typeface="Calibri"/>
                <a:ea typeface="Calibri"/>
                <a:cs typeface="DecoType Naskh"/>
              </a:rPr>
              <a:t> التأثير المباشر: اي تأثر النحو العربي بالنحو اليوناني تأثرا مباشرا عن طريق الترجمة اليونانية الى العربية وعلى هذا الرأي كل من:</a:t>
            </a:r>
            <a:endParaRPr lang="en-US" sz="1600" dirty="0">
              <a:latin typeface="Calibri"/>
              <a:ea typeface="Calibri"/>
              <a:cs typeface="Arial"/>
            </a:endParaRPr>
          </a:p>
          <a:p>
            <a:pPr algn="just">
              <a:lnSpc>
                <a:spcPct val="115000"/>
              </a:lnSpc>
            </a:pPr>
            <a:r>
              <a:rPr lang="ar-SA" sz="2000" dirty="0">
                <a:latin typeface="Calibri"/>
                <a:ea typeface="Calibri"/>
                <a:cs typeface="DecoType Naskh"/>
              </a:rPr>
              <a:t>ابراهيم مصطفى: يرى ان أبا الاسود اخذ (الحركات)من اليونانية.</a:t>
            </a:r>
            <a:r>
              <a:rPr lang="en-US" sz="2000" dirty="0">
                <a:latin typeface="Calibri"/>
                <a:ea typeface="Calibri"/>
                <a:cs typeface="DecoType Naskh"/>
              </a:rPr>
              <a:t> -</a:t>
            </a:r>
            <a:endParaRPr lang="en-US" sz="1600" dirty="0">
              <a:latin typeface="Calibri"/>
              <a:ea typeface="Calibri"/>
              <a:cs typeface="Arial"/>
            </a:endParaRPr>
          </a:p>
          <a:p>
            <a:pPr algn="just">
              <a:lnSpc>
                <a:spcPct val="115000"/>
              </a:lnSpc>
            </a:pPr>
            <a:r>
              <a:rPr lang="ar-SA" sz="2000" dirty="0">
                <a:latin typeface="Calibri"/>
                <a:ea typeface="Calibri"/>
                <a:cs typeface="DecoType Naskh"/>
              </a:rPr>
              <a:t>-د. محمود السعران: يقول: ان النحو العربي في بدايته تأثر بالمنطق اليوناني ومنطق ارسطو خاصة.</a:t>
            </a:r>
            <a:endParaRPr lang="en-US" sz="1600" dirty="0">
              <a:latin typeface="Calibri"/>
              <a:ea typeface="Calibri"/>
              <a:cs typeface="Arial"/>
            </a:endParaRPr>
          </a:p>
          <a:p>
            <a:pPr algn="just">
              <a:lnSpc>
                <a:spcPct val="115000"/>
              </a:lnSpc>
            </a:pPr>
            <a:r>
              <a:rPr lang="ar-SA" sz="2000" dirty="0">
                <a:latin typeface="Calibri"/>
                <a:ea typeface="Calibri"/>
                <a:cs typeface="DecoType Naskh"/>
              </a:rPr>
              <a:t>-د. علي ابو المكارم.</a:t>
            </a:r>
            <a:endParaRPr lang="en-US" sz="1600" dirty="0">
              <a:latin typeface="Calibri"/>
              <a:ea typeface="Calibri"/>
              <a:cs typeface="Arial"/>
            </a:endParaRPr>
          </a:p>
          <a:p>
            <a:pPr algn="just">
              <a:lnSpc>
                <a:spcPct val="115000"/>
              </a:lnSpc>
            </a:pPr>
            <a:r>
              <a:rPr lang="ar-SA" sz="2000" b="1" u="sng" dirty="0">
                <a:latin typeface="Calibri"/>
                <a:ea typeface="Calibri"/>
                <a:cs typeface="DecoType Naskh"/>
              </a:rPr>
              <a:t>القسم  الثاني</a:t>
            </a:r>
            <a:r>
              <a:rPr lang="ar-SA" sz="2000" b="1" dirty="0">
                <a:latin typeface="Calibri"/>
                <a:ea typeface="Calibri"/>
                <a:cs typeface="DecoType Naskh"/>
              </a:rPr>
              <a:t>:</a:t>
            </a:r>
            <a:r>
              <a:rPr lang="ar-SA" sz="2000" dirty="0">
                <a:latin typeface="Calibri"/>
                <a:ea typeface="Calibri"/>
                <a:cs typeface="DecoType Naskh"/>
              </a:rPr>
              <a:t> التأثير غير مباشر :اي نقل. التأثر أو الاقتباس عن طريق السريانية اي من اليونانية الى السريانية ومن السريانية الى العربية وعلى هذا الرأي.</a:t>
            </a:r>
            <a:endParaRPr lang="en-US" sz="1600" dirty="0">
              <a:latin typeface="Calibri"/>
              <a:ea typeface="Calibri"/>
              <a:cs typeface="Arial"/>
            </a:endParaRPr>
          </a:p>
          <a:p>
            <a:pPr algn="just">
              <a:lnSpc>
                <a:spcPct val="115000"/>
              </a:lnSpc>
            </a:pPr>
            <a:r>
              <a:rPr lang="ar-SA" sz="2000" dirty="0">
                <a:latin typeface="Calibri"/>
                <a:ea typeface="Calibri"/>
                <a:cs typeface="DecoType Naskh"/>
              </a:rPr>
              <a:t>-دائرة المعارف الإسلامية (مجموعة من الباحثين).</a:t>
            </a:r>
            <a:endParaRPr lang="en-US" sz="1600" dirty="0">
              <a:latin typeface="Calibri"/>
              <a:ea typeface="Calibri"/>
              <a:cs typeface="Arial"/>
            </a:endParaRPr>
          </a:p>
          <a:p>
            <a:pPr algn="just">
              <a:lnSpc>
                <a:spcPct val="115000"/>
              </a:lnSpc>
            </a:pPr>
            <a:r>
              <a:rPr lang="ar-SA" sz="2000" dirty="0">
                <a:latin typeface="Calibri"/>
                <a:ea typeface="Calibri"/>
                <a:cs typeface="DecoType Naskh"/>
              </a:rPr>
              <a:t>-احمد امين (فجر الاسلام) ويرى: ان الاتصال بين العرب واليونانيين ضعف وإنما تم هذا التأثر بين السريان واليونانيين ونقل السريان هذا التأثر الى العرب لان السريان قريبون للعرب أكثر من اليونانيين.</a:t>
            </a:r>
            <a:endParaRPr lang="en-US" sz="1600" dirty="0">
              <a:effectLst/>
              <a:latin typeface="Calibri"/>
              <a:ea typeface="Calibri"/>
              <a:cs typeface="Arial"/>
            </a:endParaRPr>
          </a:p>
        </p:txBody>
      </p:sp>
    </p:spTree>
    <p:extLst>
      <p:ext uri="{BB962C8B-B14F-4D97-AF65-F5344CB8AC3E}">
        <p14:creationId xmlns:p14="http://schemas.microsoft.com/office/powerpoint/2010/main" val="30762607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43</TotalTime>
  <Words>624</Words>
  <Application>Microsoft Office PowerPoint</Application>
  <PresentationFormat>عرض على الشاشة (3:4)‏</PresentationFormat>
  <Paragraphs>40</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مشربية</vt:lpstr>
      <vt:lpstr>محاضرة بعنوان: أصالة النحو العربي القسم الأول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الحادية والعشرون: نظرة في تاريخ مدرسة الكوفة ومراكز الثقافة فيها</dc:title>
  <dc:creator>riyadh</dc:creator>
  <cp:lastModifiedBy>riyadh</cp:lastModifiedBy>
  <cp:revision>26</cp:revision>
  <dcterms:created xsi:type="dcterms:W3CDTF">2018-12-10T09:46:41Z</dcterms:created>
  <dcterms:modified xsi:type="dcterms:W3CDTF">2020-12-26T18:42:44Z</dcterms:modified>
</cp:coreProperties>
</file>