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61" r:id="rId3"/>
    <p:sldId id="262" r:id="rId4"/>
    <p:sldId id="263" r:id="rId5"/>
    <p:sldId id="264"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p:scale>
          <a:sx n="78" d="100"/>
          <a:sy n="78" d="100"/>
        </p:scale>
        <p:origin x="-114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bg>
      <p:bgRef idx="1001">
        <a:schemeClr val="bg1"/>
      </p:bgRef>
    </p:bg>
    <p:spTree>
      <p:nvGrpSpPr>
        <p:cNvPr id="1" name=""/>
        <p:cNvGrpSpPr/>
        <p:nvPr/>
      </p:nvGrpSpPr>
      <p:grpSpPr>
        <a:xfrm>
          <a:off x="0" y="0"/>
          <a:ext cx="0" cy="0"/>
          <a:chOff x="0" y="0"/>
          <a:chExt cx="0" cy="0"/>
        </a:xfrm>
      </p:grpSpPr>
      <p:sp>
        <p:nvSpPr>
          <p:cNvPr id="8" name="عنوان 7"/>
          <p:cNvSpPr>
            <a:spLocks noGrp="1"/>
          </p:cNvSpPr>
          <p:nvPr>
            <p:ph type="ctrTitle"/>
          </p:nvPr>
        </p:nvSpPr>
        <p:spPr>
          <a:xfrm>
            <a:off x="2286000" y="3124200"/>
            <a:ext cx="6172200" cy="1894362"/>
          </a:xfrm>
        </p:spPr>
        <p:txBody>
          <a:bodyPr/>
          <a:lstStyle>
            <a:lvl1pPr>
              <a:defRPr b="1"/>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bwMode="auto">
          <a:xfrm rot="5400000">
            <a:off x="7764621" y="1174097"/>
            <a:ext cx="2286000" cy="381000"/>
          </a:xfrm>
        </p:spPr>
        <p:txBody>
          <a:bodyPr/>
          <a:lstStyle/>
          <a:p>
            <a:fld id="{1B8ABB09-4A1D-463E-8065-109CC2B7EFAA}" type="datetimeFigureOut">
              <a:rPr lang="ar-SA" smtClean="0"/>
              <a:t>12/05/1442</a:t>
            </a:fld>
            <a:endParaRPr lang="ar-SA"/>
          </a:p>
        </p:txBody>
      </p:sp>
      <p:sp>
        <p:nvSpPr>
          <p:cNvPr id="17" name="عنصر نائب للتذييل 16"/>
          <p:cNvSpPr>
            <a:spLocks noGrp="1"/>
          </p:cNvSpPr>
          <p:nvPr>
            <p:ph type="ftr" sz="quarter" idx="11"/>
          </p:nvPr>
        </p:nvSpPr>
        <p:spPr bwMode="auto">
          <a:xfrm rot="5400000">
            <a:off x="7077269" y="4181669"/>
            <a:ext cx="3657600" cy="384048"/>
          </a:xfrm>
        </p:spPr>
        <p:txBody>
          <a:bodyPr/>
          <a:lstStyle/>
          <a:p>
            <a:endParaRPr lang="ar-SA"/>
          </a:p>
        </p:txBody>
      </p:sp>
      <p:sp>
        <p:nvSpPr>
          <p:cNvPr id="10" name="مستطيل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مستطيل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مستطيل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رابط مستقيم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رابط مستقيم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رابط مستقيم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مستطيل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شكل بيضاوي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شكل بيضاوي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شكل بيضاوي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عنصر نائب لرقم الشريحة 28"/>
          <p:cNvSpPr>
            <a:spLocks noGrp="1"/>
          </p:cNvSpPr>
          <p:nvPr>
            <p:ph type="sldNum" sz="quarter" idx="12"/>
          </p:nvPr>
        </p:nvSpPr>
        <p:spPr bwMode="auto">
          <a:xfrm>
            <a:off x="1325544" y="4928702"/>
            <a:ext cx="609600" cy="517524"/>
          </a:xfrm>
        </p:spPr>
        <p:txBody>
          <a:bodyPr/>
          <a:lstStyle/>
          <a:p>
            <a:fld id="{0B34F065-1154-456A-91E3-76DE8E75E17B}" type="slidenum">
              <a:rPr lang="ar-SA" smtClean="0"/>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8" name="عنصر نائب للمحتوى 7"/>
          <p:cNvSpPr>
            <a:spLocks noGrp="1"/>
          </p:cNvSpPr>
          <p:nvPr>
            <p:ph sz="quarter" idx="1"/>
          </p:nvPr>
        </p:nvSpPr>
        <p:spPr>
          <a:xfrm>
            <a:off x="457200" y="1600200"/>
            <a:ext cx="7467600" cy="4873752"/>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4"/>
          </p:nvPr>
        </p:nvSpPr>
        <p:spPr/>
        <p:txBody>
          <a:bodyPr rtlCol="0"/>
          <a:lstStyle/>
          <a:p>
            <a:fld id="{1B8ABB09-4A1D-463E-8065-109CC2B7EFAA}" type="datetimeFigureOut">
              <a:rPr lang="ar-SA" smtClean="0"/>
              <a:t>12/05/1442</a:t>
            </a:fld>
            <a:endParaRPr lang="ar-SA"/>
          </a:p>
        </p:txBody>
      </p:sp>
      <p:sp>
        <p:nvSpPr>
          <p:cNvPr id="9" name="عنصر نائب لرقم الشريحة 8"/>
          <p:cNvSpPr>
            <a:spLocks noGrp="1"/>
          </p:cNvSpPr>
          <p:nvPr>
            <p:ph type="sldNum" sz="quarter" idx="15"/>
          </p:nvPr>
        </p:nvSpPr>
        <p:spPr/>
        <p:txBody>
          <a:bodyPr rtlCol="0"/>
          <a:lstStyle/>
          <a:p>
            <a:fld id="{0B34F065-1154-456A-91E3-76DE8E75E17B}" type="slidenum">
              <a:rPr lang="ar-SA" smtClean="0"/>
              <a:t>‹#›</a:t>
            </a:fld>
            <a:endParaRPr lang="ar-SA"/>
          </a:p>
        </p:txBody>
      </p:sp>
      <p:sp>
        <p:nvSpPr>
          <p:cNvPr id="10" name="عنصر نائب للتذييل 9"/>
          <p:cNvSpPr>
            <a:spLocks noGrp="1"/>
          </p:cNvSpPr>
          <p:nvPr>
            <p:ph type="ftr" sz="quarter" idx="16"/>
          </p:nvPr>
        </p:nvSpPr>
        <p:spPr/>
        <p:txBody>
          <a:bodyPr rtlCol="0"/>
          <a:lstStyle/>
          <a:p>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1">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286000" y="2895600"/>
            <a:ext cx="6172200" cy="2053590"/>
          </a:xfrm>
        </p:spPr>
        <p:txBody>
          <a:bodyPr/>
          <a:lstStyle>
            <a:lvl1pPr algn="l">
              <a:buNone/>
              <a:defRPr sz="3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عنصر نائب للتاريخ 3"/>
          <p:cNvSpPr>
            <a:spLocks noGrp="1"/>
          </p:cNvSpPr>
          <p:nvPr>
            <p:ph type="dt" sz="half" idx="10"/>
          </p:nvPr>
        </p:nvSpPr>
        <p:spPr bwMode="auto">
          <a:xfrm rot="5400000">
            <a:off x="7763256" y="1170432"/>
            <a:ext cx="2286000" cy="381000"/>
          </a:xfrm>
        </p:spPr>
        <p:txBody>
          <a:bodyPr/>
          <a:lstStyle/>
          <a:p>
            <a:fld id="{1B8ABB09-4A1D-463E-8065-109CC2B7EFAA}" type="datetimeFigureOut">
              <a:rPr lang="ar-SA" smtClean="0"/>
              <a:t>12/05/1442</a:t>
            </a:fld>
            <a:endParaRPr lang="ar-SA"/>
          </a:p>
        </p:txBody>
      </p:sp>
      <p:sp>
        <p:nvSpPr>
          <p:cNvPr id="5" name="عنصر نائب للتذييل 4"/>
          <p:cNvSpPr>
            <a:spLocks noGrp="1"/>
          </p:cNvSpPr>
          <p:nvPr>
            <p:ph type="ftr" sz="quarter" idx="11"/>
          </p:nvPr>
        </p:nvSpPr>
        <p:spPr bwMode="auto">
          <a:xfrm rot="5400000">
            <a:off x="7077456" y="4178808"/>
            <a:ext cx="3657600" cy="384048"/>
          </a:xfrm>
        </p:spPr>
        <p:txBody>
          <a:bodyPr/>
          <a:lstStyle/>
          <a:p>
            <a:endParaRPr lang="ar-SA"/>
          </a:p>
        </p:txBody>
      </p:sp>
      <p:sp>
        <p:nvSpPr>
          <p:cNvPr id="9" name="مستطيل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مستطيل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مستطيل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مستطيل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رابط مستقيم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رابط مستقيم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رابط مستقيم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رابط مستقيم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مستطيل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شكل بيضاوي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شكل بيضاوي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شكل بيضاوي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شكل بيضاوي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شكل بيضاوي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رابط مستقيم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عنصر نائب لرقم الشريحة 5"/>
          <p:cNvSpPr>
            <a:spLocks noGrp="1"/>
          </p:cNvSpPr>
          <p:nvPr>
            <p:ph type="sldNum" sz="quarter" idx="12"/>
          </p:nvPr>
        </p:nvSpPr>
        <p:spPr bwMode="auto">
          <a:xfrm>
            <a:off x="1340616" y="4928702"/>
            <a:ext cx="609600" cy="517524"/>
          </a:xfrm>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5" name="عنصر نائب للتاريخ 4"/>
          <p:cNvSpPr>
            <a:spLocks noGrp="1"/>
          </p:cNvSpPr>
          <p:nvPr>
            <p:ph type="dt" sz="half" idx="10"/>
          </p:nvPr>
        </p:nvSpPr>
        <p:spPr/>
        <p:txBody>
          <a:bodyPr/>
          <a:lstStyle/>
          <a:p>
            <a:fld id="{1B8ABB09-4A1D-463E-8065-109CC2B7EFAA}" type="datetimeFigureOut">
              <a:rPr lang="ar-SA" smtClean="0"/>
              <a:t>12/05/1442</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
        <p:nvSpPr>
          <p:cNvPr id="9" name="عنصر نائب للمحتوى 8"/>
          <p:cNvSpPr>
            <a:spLocks noGrp="1"/>
          </p:cNvSpPr>
          <p:nvPr>
            <p:ph sz="quarter" idx="1"/>
          </p:nvPr>
        </p:nvSpPr>
        <p:spPr>
          <a:xfrm>
            <a:off x="457200"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1" name="عنصر نائب للمحتوى 10"/>
          <p:cNvSpPr>
            <a:spLocks noGrp="1"/>
          </p:cNvSpPr>
          <p:nvPr>
            <p:ph sz="quarter" idx="2"/>
          </p:nvPr>
        </p:nvSpPr>
        <p:spPr>
          <a:xfrm>
            <a:off x="4270248" y="1600200"/>
            <a:ext cx="3657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7543800" cy="1143000"/>
          </a:xfrm>
        </p:spPr>
        <p:txBody>
          <a:bodyPr anchor="b"/>
          <a:lstStyle>
            <a:lvl1pPr>
              <a:defRPr/>
            </a:lvl1pPr>
          </a:lstStyle>
          <a:p>
            <a:r>
              <a:rPr kumimoji="0" lang="ar-SA" smtClean="0"/>
              <a:t>انقر لتحرير نمط العنوان الرئيسي</a:t>
            </a:r>
            <a:endParaRPr kumimoji="0" lang="en-US"/>
          </a:p>
        </p:txBody>
      </p:sp>
      <p:sp>
        <p:nvSpPr>
          <p:cNvPr id="7" name="عنصر نائب للتاريخ 6"/>
          <p:cNvSpPr>
            <a:spLocks noGrp="1"/>
          </p:cNvSpPr>
          <p:nvPr>
            <p:ph type="dt" sz="half" idx="10"/>
          </p:nvPr>
        </p:nvSpPr>
        <p:spPr/>
        <p:txBody>
          <a:bodyPr/>
          <a:lstStyle/>
          <a:p>
            <a:fld id="{1B8ABB09-4A1D-463E-8065-109CC2B7EFAA}" type="datetimeFigureOut">
              <a:rPr lang="ar-SA" smtClean="0"/>
              <a:t>12/05/1442</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
        <p:nvSpPr>
          <p:cNvPr id="11" name="عنصر نائب للمحتوى 10"/>
          <p:cNvSpPr>
            <a:spLocks noGrp="1"/>
          </p:cNvSpPr>
          <p:nvPr>
            <p:ph sz="quarter" idx="2"/>
          </p:nvPr>
        </p:nvSpPr>
        <p:spPr>
          <a:xfrm>
            <a:off x="457200"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3" name="عنصر نائب للمحتوى 12"/>
          <p:cNvSpPr>
            <a:spLocks noGrp="1"/>
          </p:cNvSpPr>
          <p:nvPr>
            <p:ph sz="quarter" idx="4"/>
          </p:nvPr>
        </p:nvSpPr>
        <p:spPr>
          <a:xfrm>
            <a:off x="4371975" y="2362200"/>
            <a:ext cx="3657600" cy="38862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12" name="عنصر نائب للنص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
        <p:nvSpPr>
          <p:cNvPr id="14" name="عنصر نائب للنص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ar-SA" smtClean="0"/>
              <a:t>انقر لتحرير أنماط النص الرئيسي</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6" name="عنصر نائب للتاريخ 5"/>
          <p:cNvSpPr>
            <a:spLocks noGrp="1"/>
          </p:cNvSpPr>
          <p:nvPr>
            <p:ph type="dt" sz="half" idx="10"/>
          </p:nvPr>
        </p:nvSpPr>
        <p:spPr/>
        <p:txBody>
          <a:bodyPr rtlCol="0"/>
          <a:lstStyle/>
          <a:p>
            <a:fld id="{1B8ABB09-4A1D-463E-8065-109CC2B7EFAA}" type="datetimeFigureOut">
              <a:rPr lang="ar-SA" smtClean="0"/>
              <a:t>12/05/1442</a:t>
            </a:fld>
            <a:endParaRPr lang="ar-SA"/>
          </a:p>
        </p:txBody>
      </p:sp>
      <p:sp>
        <p:nvSpPr>
          <p:cNvPr id="7" name="عنصر نائب لرقم الشريحة 6"/>
          <p:cNvSpPr>
            <a:spLocks noGrp="1"/>
          </p:cNvSpPr>
          <p:nvPr>
            <p:ph type="sldNum" sz="quarter" idx="11"/>
          </p:nvPr>
        </p:nvSpPr>
        <p:spPr/>
        <p:txBody>
          <a:bodyPr rtlCol="0"/>
          <a:lstStyle/>
          <a:p>
            <a:fld id="{0B34F065-1154-456A-91E3-76DE8E75E17B}" type="slidenum">
              <a:rPr lang="ar-SA" smtClean="0"/>
              <a:t>‹#›</a:t>
            </a:fld>
            <a:endParaRPr lang="ar-SA"/>
          </a:p>
        </p:txBody>
      </p:sp>
      <p:sp>
        <p:nvSpPr>
          <p:cNvPr id="8" name="عنصر نائب للتذييل 7"/>
          <p:cNvSpPr>
            <a:spLocks noGrp="1"/>
          </p:cNvSpPr>
          <p:nvPr>
            <p:ph type="ftr" sz="quarter" idx="12"/>
          </p:nvPr>
        </p:nvSpPr>
        <p:spPr/>
        <p:txBody>
          <a:bodyPr rtlCol="0"/>
          <a:lstStyle/>
          <a:p>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12/05/1442</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1">
        <a:schemeClr val="bg1"/>
      </p:bgRef>
    </p:bg>
    <p:spTree>
      <p:nvGrpSpPr>
        <p:cNvPr id="1" name=""/>
        <p:cNvGrpSpPr/>
        <p:nvPr/>
      </p:nvGrpSpPr>
      <p:grpSpPr>
        <a:xfrm>
          <a:off x="0" y="0"/>
          <a:ext cx="0" cy="0"/>
          <a:chOff x="0" y="0"/>
          <a:chExt cx="0" cy="0"/>
        </a:xfrm>
      </p:grpSpPr>
      <p:sp>
        <p:nvSpPr>
          <p:cNvPr id="10" name="رابط مستقيم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عنوان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8" name="رابط مستقيم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رابط مستقيم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رابط مستقيم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مستطيل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رابط مستقيم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شكل بيضاوي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عنصر نائب للمحتوى 17"/>
          <p:cNvSpPr>
            <a:spLocks noGrp="1"/>
          </p:cNvSpPr>
          <p:nvPr>
            <p:ph sz="quarter" idx="1"/>
          </p:nvPr>
        </p:nvSpPr>
        <p:spPr>
          <a:xfrm>
            <a:off x="304800" y="274320"/>
            <a:ext cx="5638800" cy="6327648"/>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21" name="عنصر نائب للتاريخ 20"/>
          <p:cNvSpPr>
            <a:spLocks noGrp="1"/>
          </p:cNvSpPr>
          <p:nvPr>
            <p:ph type="dt" sz="half" idx="14"/>
          </p:nvPr>
        </p:nvSpPr>
        <p:spPr/>
        <p:txBody>
          <a:bodyPr rtlCol="0"/>
          <a:lstStyle/>
          <a:p>
            <a:fld id="{1B8ABB09-4A1D-463E-8065-109CC2B7EFAA}" type="datetimeFigureOut">
              <a:rPr lang="ar-SA" smtClean="0"/>
              <a:t>12/05/1442</a:t>
            </a:fld>
            <a:endParaRPr lang="ar-SA"/>
          </a:p>
        </p:txBody>
      </p:sp>
      <p:sp>
        <p:nvSpPr>
          <p:cNvPr id="22" name="عنصر نائب لرقم الشريحة 21"/>
          <p:cNvSpPr>
            <a:spLocks noGrp="1"/>
          </p:cNvSpPr>
          <p:nvPr>
            <p:ph type="sldNum" sz="quarter" idx="15"/>
          </p:nvPr>
        </p:nvSpPr>
        <p:spPr/>
        <p:txBody>
          <a:bodyPr rtlCol="0"/>
          <a:lstStyle/>
          <a:p>
            <a:fld id="{0B34F065-1154-456A-91E3-76DE8E75E17B}" type="slidenum">
              <a:rPr lang="ar-SA" smtClean="0"/>
              <a:t>‹#›</a:t>
            </a:fld>
            <a:endParaRPr lang="ar-SA"/>
          </a:p>
        </p:txBody>
      </p:sp>
      <p:sp>
        <p:nvSpPr>
          <p:cNvPr id="23" name="عنصر نائب للتذييل 22"/>
          <p:cNvSpPr>
            <a:spLocks noGrp="1"/>
          </p:cNvSpPr>
          <p:nvPr>
            <p:ph type="ftr" sz="quarter" idx="16"/>
          </p:nvPr>
        </p:nvSpPr>
        <p:spPr/>
        <p:txBody>
          <a:bodyPr rtlCol="0"/>
          <a:lstStyle/>
          <a:p>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رابط مستقيم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شكل بيضاوي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عنوان 1"/>
          <p:cNvSpPr>
            <a:spLocks noGrp="1"/>
          </p:cNvSpPr>
          <p:nvPr>
            <p:ph type="title"/>
          </p:nvPr>
        </p:nvSpPr>
        <p:spPr>
          <a:xfrm rot="5400000">
            <a:off x="3350133" y="3200400"/>
            <a:ext cx="6309360" cy="457200"/>
          </a:xfrm>
        </p:spPr>
        <p:txBody>
          <a:bodyPr anchor="b"/>
          <a:lstStyle>
            <a:lvl1pPr algn="l">
              <a:buNone/>
              <a:defRPr sz="2000" b="1"/>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10" name="رابط مستقيم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مستطيل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رابط مستقيم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رابط مستقيم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رابط مستقيم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عنصر نائب للتاريخ 16"/>
          <p:cNvSpPr>
            <a:spLocks noGrp="1"/>
          </p:cNvSpPr>
          <p:nvPr>
            <p:ph type="dt" sz="half" idx="10"/>
          </p:nvPr>
        </p:nvSpPr>
        <p:spPr/>
        <p:txBody>
          <a:bodyPr rtlCol="0"/>
          <a:lstStyle/>
          <a:p>
            <a:fld id="{1B8ABB09-4A1D-463E-8065-109CC2B7EFAA}" type="datetimeFigureOut">
              <a:rPr lang="ar-SA" smtClean="0"/>
              <a:t>12/05/1442</a:t>
            </a:fld>
            <a:endParaRPr lang="ar-SA"/>
          </a:p>
        </p:txBody>
      </p:sp>
      <p:sp>
        <p:nvSpPr>
          <p:cNvPr id="18" name="عنصر نائب لرقم الشريحة 17"/>
          <p:cNvSpPr>
            <a:spLocks noGrp="1"/>
          </p:cNvSpPr>
          <p:nvPr>
            <p:ph type="sldNum" sz="quarter" idx="11"/>
          </p:nvPr>
        </p:nvSpPr>
        <p:spPr/>
        <p:txBody>
          <a:bodyPr rtlCol="0"/>
          <a:lstStyle/>
          <a:p>
            <a:fld id="{0B34F065-1154-456A-91E3-76DE8E75E17B}" type="slidenum">
              <a:rPr lang="ar-SA" smtClean="0"/>
              <a:t>‹#›</a:t>
            </a:fld>
            <a:endParaRPr lang="ar-SA"/>
          </a:p>
        </p:txBody>
      </p:sp>
      <p:sp>
        <p:nvSpPr>
          <p:cNvPr id="21" name="عنصر نائب للتذييل 20"/>
          <p:cNvSpPr>
            <a:spLocks noGrp="1"/>
          </p:cNvSpPr>
          <p:nvPr>
            <p:ph type="ftr" sz="quarter" idx="12"/>
          </p:nvPr>
        </p:nvSpPr>
        <p:spPr/>
        <p:txBody>
          <a:bodyPr rtlCol="0"/>
          <a:lstStyle/>
          <a:p>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12/05/1442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9"/>
            <a:ext cx="1676400" cy="5851525"/>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12/05/1442</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رابط مستقيم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عنصر نائب للعنوان 21"/>
          <p:cNvSpPr>
            <a:spLocks noGrp="1"/>
          </p:cNvSpPr>
          <p:nvPr>
            <p:ph type="title"/>
          </p:nvPr>
        </p:nvSpPr>
        <p:spPr>
          <a:xfrm>
            <a:off x="457200" y="274638"/>
            <a:ext cx="7467600" cy="1143000"/>
          </a:xfrm>
          <a:prstGeom prst="rect">
            <a:avLst/>
          </a:prstGeom>
        </p:spPr>
        <p:txBody>
          <a:bodyPr vert="horz" anchor="b">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B8ABB09-4A1D-463E-8065-109CC2B7EFAA}" type="datetimeFigureOut">
              <a:rPr lang="ar-SA" smtClean="0"/>
              <a:t>12/05/1442</a:t>
            </a:fld>
            <a:endParaRPr lang="ar-SA"/>
          </a:p>
        </p:txBody>
      </p:sp>
      <p:sp>
        <p:nvSpPr>
          <p:cNvPr id="3" name="عنصر نائب للتذييل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ar-SA"/>
          </a:p>
        </p:txBody>
      </p:sp>
      <p:sp>
        <p:nvSpPr>
          <p:cNvPr id="7" name="رابط مستقيم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رابط مستقيم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مستطيل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رابط مستقيم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شكل بيضاوي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عنصر نائب لرقم الشريحة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r" rtl="1"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r" rtl="1"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r" rtl="1"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r" rtl="1"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r" rtl="1"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r" rtl="1"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r" rtl="1"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r" rtl="1"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r" rtl="1"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1268761"/>
            <a:ext cx="7772400" cy="2313602"/>
          </a:xfrm>
        </p:spPr>
        <p:txBody>
          <a:bodyPr>
            <a:normAutofit/>
          </a:bodyPr>
          <a:lstStyle/>
          <a:p>
            <a:pPr algn="ctr">
              <a:lnSpc>
                <a:spcPct val="107000"/>
              </a:lnSpc>
              <a:spcAft>
                <a:spcPts val="800"/>
              </a:spcAft>
            </a:pPr>
            <a:r>
              <a:rPr lang="ar-IQ" dirty="0" smtClean="0">
                <a:ea typeface="Calibri"/>
                <a:cs typeface="Arial"/>
              </a:rPr>
              <a:t>محاضرة بعنوان: أصالة النحو </a:t>
            </a:r>
            <a:r>
              <a:rPr lang="ar-IQ" dirty="0" smtClean="0">
                <a:ea typeface="Calibri"/>
                <a:cs typeface="Arial"/>
              </a:rPr>
              <a:t>العربي القسم الثاني</a:t>
            </a:r>
            <a:r>
              <a:rPr lang="ar-IQ" dirty="0" smtClean="0">
                <a:ea typeface="Calibri"/>
                <a:cs typeface="Arial"/>
              </a:rPr>
              <a:t/>
            </a:r>
            <a:br>
              <a:rPr lang="ar-IQ" dirty="0" smtClean="0">
                <a:ea typeface="Calibri"/>
                <a:cs typeface="Arial"/>
              </a:rPr>
            </a:br>
            <a:endParaRPr lang="ar-IQ" dirty="0"/>
          </a:p>
        </p:txBody>
      </p:sp>
      <p:sp>
        <p:nvSpPr>
          <p:cNvPr id="3" name="عنوان فرعي 2"/>
          <p:cNvSpPr>
            <a:spLocks noGrp="1"/>
          </p:cNvSpPr>
          <p:nvPr>
            <p:ph type="subTitle" idx="1"/>
          </p:nvPr>
        </p:nvSpPr>
        <p:spPr>
          <a:xfrm>
            <a:off x="685800" y="2996952"/>
            <a:ext cx="7772400" cy="1814359"/>
          </a:xfrm>
        </p:spPr>
        <p:txBody>
          <a:bodyPr>
            <a:normAutofit/>
          </a:bodyPr>
          <a:lstStyle/>
          <a:p>
            <a:pPr marR="0" lvl="0" algn="ctr">
              <a:spcBef>
                <a:spcPct val="20000"/>
              </a:spcBef>
              <a:buClr>
                <a:srgbClr val="94C600"/>
              </a:buClr>
              <a:buSzPct val="76000"/>
            </a:pPr>
            <a:r>
              <a:rPr lang="ar-IQ" sz="1600" b="1" dirty="0" smtClean="0">
                <a:solidFill>
                  <a:srgbClr val="000000"/>
                </a:solidFill>
                <a:latin typeface="Century Gothic"/>
                <a:cs typeface="Tahoma"/>
              </a:rPr>
              <a:t>جامعة </a:t>
            </a:r>
            <a:r>
              <a:rPr lang="ar-IQ" sz="1600" b="1" dirty="0">
                <a:solidFill>
                  <a:srgbClr val="000000"/>
                </a:solidFill>
                <a:latin typeface="Century Gothic"/>
                <a:cs typeface="Tahoma"/>
              </a:rPr>
              <a:t>المستنصرية / كلية الآداب / قسم اللغة العربية </a:t>
            </a:r>
          </a:p>
          <a:p>
            <a:pPr marR="0" lvl="0" algn="ctr">
              <a:spcBef>
                <a:spcPct val="20000"/>
              </a:spcBef>
              <a:buClr>
                <a:srgbClr val="94C600"/>
              </a:buClr>
              <a:buSzPct val="76000"/>
            </a:pPr>
            <a:r>
              <a:rPr lang="ar-IQ" sz="1600" b="1" dirty="0">
                <a:solidFill>
                  <a:srgbClr val="000000"/>
                </a:solidFill>
                <a:latin typeface="Century Gothic"/>
                <a:cs typeface="Tahoma"/>
              </a:rPr>
              <a:t>المرحلة الرابعة </a:t>
            </a:r>
          </a:p>
          <a:p>
            <a:pPr marR="0" lvl="0" algn="ctr">
              <a:spcBef>
                <a:spcPct val="20000"/>
              </a:spcBef>
              <a:buClr>
                <a:srgbClr val="94C600"/>
              </a:buClr>
              <a:buSzPct val="76000"/>
            </a:pPr>
            <a:r>
              <a:rPr lang="ar-IQ" sz="1600" b="1" dirty="0" smtClean="0">
                <a:solidFill>
                  <a:srgbClr val="000000"/>
                </a:solidFill>
                <a:latin typeface="Century Gothic"/>
                <a:cs typeface="Tahoma"/>
              </a:rPr>
              <a:t>الدراسة الصباحية</a:t>
            </a:r>
            <a:endParaRPr lang="ar-IQ" sz="1600" b="1" dirty="0">
              <a:solidFill>
                <a:srgbClr val="000000"/>
              </a:solidFill>
              <a:latin typeface="Century Gothic"/>
              <a:cs typeface="Tahoma"/>
            </a:endParaRPr>
          </a:p>
          <a:p>
            <a:pPr marR="0" lvl="0" algn="ctr">
              <a:spcBef>
                <a:spcPct val="20000"/>
              </a:spcBef>
              <a:buClr>
                <a:srgbClr val="94C600"/>
              </a:buClr>
              <a:buSzPct val="76000"/>
            </a:pPr>
            <a:r>
              <a:rPr lang="ar-IQ" sz="1600" b="1" dirty="0" smtClean="0">
                <a:solidFill>
                  <a:srgbClr val="000000"/>
                </a:solidFill>
                <a:latin typeface="Century Gothic"/>
                <a:cs typeface="Tahoma"/>
              </a:rPr>
              <a:t>أستاذ المادة </a:t>
            </a:r>
            <a:r>
              <a:rPr lang="ar-IQ" sz="1600" b="1" dirty="0">
                <a:solidFill>
                  <a:srgbClr val="000000"/>
                </a:solidFill>
                <a:latin typeface="Century Gothic"/>
                <a:cs typeface="Tahoma"/>
              </a:rPr>
              <a:t>:</a:t>
            </a:r>
          </a:p>
          <a:p>
            <a:pPr marR="0" lvl="0" algn="ctr">
              <a:spcBef>
                <a:spcPct val="20000"/>
              </a:spcBef>
              <a:buClr>
                <a:srgbClr val="94C600"/>
              </a:buClr>
              <a:buSzPct val="76000"/>
            </a:pPr>
            <a:r>
              <a:rPr lang="ar-IQ" sz="1600" b="1" dirty="0">
                <a:solidFill>
                  <a:srgbClr val="000000"/>
                </a:solidFill>
                <a:latin typeface="Century Gothic"/>
                <a:cs typeface="Tahoma"/>
              </a:rPr>
              <a:t>أ. د رياض عبود </a:t>
            </a:r>
            <a:r>
              <a:rPr lang="ar-IQ" sz="1600" b="1" dirty="0" err="1" smtClean="0">
                <a:solidFill>
                  <a:srgbClr val="000000"/>
                </a:solidFill>
                <a:latin typeface="Century Gothic"/>
                <a:cs typeface="Tahoma"/>
              </a:rPr>
              <a:t>إهوين</a:t>
            </a:r>
            <a:endParaRPr lang="ar-IQ" sz="1800" dirty="0">
              <a:solidFill>
                <a:srgbClr val="424242"/>
              </a:solidFill>
              <a:latin typeface="Century Gothic"/>
              <a:cs typeface="Tahoma"/>
            </a:endParaRPr>
          </a:p>
          <a:p>
            <a:endParaRPr lang="ar-IQ" dirty="0"/>
          </a:p>
        </p:txBody>
      </p:sp>
    </p:spTree>
    <p:extLst>
      <p:ext uri="{BB962C8B-B14F-4D97-AF65-F5344CB8AC3E}">
        <p14:creationId xmlns:p14="http://schemas.microsoft.com/office/powerpoint/2010/main" val="1355050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a:xfrm>
            <a:off x="457200" y="260648"/>
            <a:ext cx="8229600" cy="5746643"/>
          </a:xfrm>
        </p:spPr>
        <p:txBody>
          <a:bodyPr>
            <a:normAutofit fontScale="85000" lnSpcReduction="20000"/>
          </a:bodyPr>
          <a:lstStyle/>
          <a:p>
            <a:pPr algn="just">
              <a:lnSpc>
                <a:spcPct val="115000"/>
              </a:lnSpc>
            </a:pPr>
            <a:r>
              <a:rPr lang="ar-SA" sz="4000" b="1" u="sng" dirty="0">
                <a:latin typeface="Calibri"/>
                <a:ea typeface="Calibri"/>
                <a:cs typeface="DecoType Naskh"/>
              </a:rPr>
              <a:t>ثانياً: السريانية</a:t>
            </a:r>
            <a:r>
              <a:rPr lang="ar-IQ" sz="4000" b="1" dirty="0">
                <a:latin typeface="Calibri"/>
                <a:ea typeface="Calibri"/>
                <a:cs typeface="DecoType Naskh"/>
              </a:rPr>
              <a:t>:</a:t>
            </a:r>
            <a:endParaRPr lang="en-US" sz="2000" dirty="0">
              <a:latin typeface="Calibri"/>
              <a:ea typeface="Calibri"/>
              <a:cs typeface="Arial"/>
            </a:endParaRPr>
          </a:p>
          <a:p>
            <a:pPr algn="just">
              <a:lnSpc>
                <a:spcPct val="115000"/>
              </a:lnSpc>
            </a:pPr>
            <a:r>
              <a:rPr lang="ar-SA" sz="2800" dirty="0">
                <a:latin typeface="Calibri"/>
                <a:ea typeface="Calibri"/>
                <a:cs typeface="DecoType Naskh"/>
              </a:rPr>
              <a:t>قال كثير من الباحثين بتأثر النحو العربي بالسرياني لقربهم من العرب في تلك الفترة وانقسموا إلى أربعة آراء وهذه الآراء</a:t>
            </a:r>
            <a:r>
              <a:rPr lang="ar-IQ" sz="2800" dirty="0">
                <a:latin typeface="Calibri"/>
                <a:ea typeface="Calibri"/>
                <a:cs typeface="DecoType Naskh"/>
              </a:rPr>
              <a:t>:</a:t>
            </a:r>
            <a:endParaRPr lang="en-US" sz="2000" dirty="0">
              <a:latin typeface="Calibri"/>
              <a:ea typeface="Calibri"/>
              <a:cs typeface="Arial"/>
            </a:endParaRPr>
          </a:p>
          <a:p>
            <a:pPr algn="just">
              <a:lnSpc>
                <a:spcPct val="115000"/>
              </a:lnSpc>
            </a:pPr>
            <a:r>
              <a:rPr lang="ar-SA" sz="2800" b="1" u="sng" dirty="0">
                <a:latin typeface="Calibri"/>
                <a:ea typeface="Calibri"/>
                <a:cs typeface="DecoType Naskh"/>
              </a:rPr>
              <a:t>الرأي الأول</a:t>
            </a:r>
            <a:r>
              <a:rPr lang="ar-SA" sz="2800" dirty="0">
                <a:latin typeface="Calibri"/>
                <a:ea typeface="Calibri"/>
                <a:cs typeface="DecoType Naskh"/>
              </a:rPr>
              <a:t>: تأثر النحو العربي بالسرياني تأثرا كاملا وعلى هذا الرأي: حرجي زيدان في </a:t>
            </a:r>
            <a:r>
              <a:rPr lang="ar-SA" sz="2800" dirty="0" err="1">
                <a:latin typeface="Calibri"/>
                <a:ea typeface="Calibri"/>
                <a:cs typeface="DecoType Naskh"/>
              </a:rPr>
              <a:t>كتايه</a:t>
            </a:r>
            <a:r>
              <a:rPr lang="ar-SA" sz="2800" dirty="0">
                <a:latin typeface="Calibri"/>
                <a:ea typeface="Calibri"/>
                <a:cs typeface="DecoType Naskh"/>
              </a:rPr>
              <a:t> (تاريخ آداب اللغة العربية) واحمد آمين في كتابه (فجر الاسلام) واحمد حسن الزيات الذي يرى ان أبل </a:t>
            </a:r>
            <a:r>
              <a:rPr lang="ar-SA" sz="2800" dirty="0" err="1">
                <a:latin typeface="Calibri"/>
                <a:ea typeface="Calibri"/>
                <a:cs typeface="DecoType Naskh"/>
              </a:rPr>
              <a:t>اﻷسود</a:t>
            </a:r>
            <a:r>
              <a:rPr lang="ar-SA" sz="2800" dirty="0">
                <a:latin typeface="Calibri"/>
                <a:ea typeface="Calibri"/>
                <a:cs typeface="DecoType Naskh"/>
              </a:rPr>
              <a:t> الدؤلي قد اخذ(الحركات)من النحو السرياني.</a:t>
            </a:r>
            <a:endParaRPr lang="en-US" sz="2000" dirty="0">
              <a:latin typeface="Calibri"/>
              <a:ea typeface="Calibri"/>
              <a:cs typeface="Arial"/>
            </a:endParaRPr>
          </a:p>
          <a:p>
            <a:pPr algn="just">
              <a:lnSpc>
                <a:spcPct val="115000"/>
              </a:lnSpc>
            </a:pPr>
            <a:r>
              <a:rPr lang="ar-SA" sz="2800" b="1" u="sng" dirty="0">
                <a:latin typeface="Calibri"/>
                <a:ea typeface="Calibri"/>
                <a:cs typeface="DecoType Naskh"/>
              </a:rPr>
              <a:t>الرأي الثاني</a:t>
            </a:r>
            <a:r>
              <a:rPr lang="ar-SA" sz="2800" dirty="0">
                <a:latin typeface="Calibri"/>
                <a:ea typeface="Calibri"/>
                <a:cs typeface="DecoType Naskh"/>
              </a:rPr>
              <a:t>: موقف وسط غير متشدد حيث يرى أن العربية آخذت جزءا من نحوها من السريانية مثل تقسيم الكلام في النحو:(اسم فعل حرف المعنى) 2-الحركات التي وضعها أبو </a:t>
            </a:r>
            <a:r>
              <a:rPr lang="ar-SA" sz="2800" dirty="0" err="1">
                <a:latin typeface="Calibri"/>
                <a:ea typeface="Calibri"/>
                <a:cs typeface="DecoType Naskh"/>
              </a:rPr>
              <a:t>اﻷسود</a:t>
            </a:r>
            <a:r>
              <a:rPr lang="ar-SA" sz="2800" dirty="0">
                <a:latin typeface="Calibri"/>
                <a:ea typeface="Calibri"/>
                <a:cs typeface="DecoType Naskh"/>
              </a:rPr>
              <a:t> الدؤلي وعلى هذا الرأي الاب :(اسحاق ساكا).</a:t>
            </a:r>
            <a:endParaRPr lang="en-US" sz="2000" dirty="0">
              <a:latin typeface="Calibri"/>
              <a:ea typeface="Calibri"/>
              <a:cs typeface="Arial"/>
            </a:endParaRPr>
          </a:p>
          <a:p>
            <a:pPr algn="just">
              <a:lnSpc>
                <a:spcPct val="115000"/>
              </a:lnSpc>
            </a:pPr>
            <a:r>
              <a:rPr lang="ar-SA" sz="2800" b="1" u="sng" dirty="0">
                <a:latin typeface="Calibri"/>
                <a:ea typeface="Calibri"/>
                <a:cs typeface="DecoType Naskh"/>
              </a:rPr>
              <a:t>الرأي الثالث</a:t>
            </a:r>
            <a:r>
              <a:rPr lang="ar-SA" sz="2800" dirty="0">
                <a:latin typeface="Calibri"/>
                <a:ea typeface="Calibri"/>
                <a:cs typeface="DecoType Naskh"/>
              </a:rPr>
              <a:t>: ان النحو العربي تأثر بالسرياني من جانب واحد وهو (الحركات)اي اخذ الغرب الحركات من السريان وعلية : مصطفى نظيف الذي يرى ان الدؤلي اخذ الحركات من </a:t>
            </a:r>
            <a:r>
              <a:rPr lang="ar-SA" sz="2800" dirty="0" err="1">
                <a:latin typeface="Calibri"/>
                <a:ea typeface="Calibri"/>
                <a:cs typeface="DecoType Naskh"/>
              </a:rPr>
              <a:t>اﻷب</a:t>
            </a:r>
            <a:r>
              <a:rPr lang="ar-SA" sz="2800" dirty="0">
                <a:latin typeface="Calibri"/>
                <a:ea typeface="Calibri"/>
                <a:cs typeface="DecoType Naskh"/>
              </a:rPr>
              <a:t> (يعقوب </a:t>
            </a:r>
            <a:r>
              <a:rPr lang="ar-SA" sz="2800" dirty="0" err="1">
                <a:latin typeface="Calibri"/>
                <a:ea typeface="Calibri"/>
                <a:cs typeface="DecoType Naskh"/>
              </a:rPr>
              <a:t>الرهاوي</a:t>
            </a:r>
            <a:r>
              <a:rPr lang="ar-SA" sz="2800" dirty="0">
                <a:latin typeface="Calibri"/>
                <a:ea typeface="Calibri"/>
                <a:cs typeface="DecoType Naskh"/>
              </a:rPr>
              <a:t>) الذي ألف كتابا في النحو السرياني وعلى هذا الرأي .مصطفى صادق الرافعي وحسن عون.</a:t>
            </a:r>
            <a:endParaRPr lang="en-US" sz="2000" dirty="0">
              <a:latin typeface="Calibri"/>
              <a:ea typeface="Calibri"/>
              <a:cs typeface="Arial"/>
            </a:endParaRPr>
          </a:p>
          <a:p>
            <a:r>
              <a:rPr lang="ar-SA" sz="2800" b="1" u="sng" dirty="0">
                <a:latin typeface="Calibri"/>
                <a:ea typeface="Calibri"/>
                <a:cs typeface="DecoType Naskh"/>
              </a:rPr>
              <a:t>الرأي الرابع</a:t>
            </a:r>
            <a:r>
              <a:rPr lang="ar-SA" sz="2800" dirty="0">
                <a:latin typeface="Calibri"/>
                <a:ea typeface="Calibri"/>
                <a:cs typeface="DecoType Naskh"/>
              </a:rPr>
              <a:t>: يرى أن النحو العربي لم يتأثر بالنحو السرياني وكل الآراء في هذا الشأن غير صحيحة وعلى هذا الرأي د. عبد الرحمن السيد في (مدرسة البصرة النحوية).</a:t>
            </a:r>
            <a:endParaRPr lang="ar-IQ" dirty="0"/>
          </a:p>
        </p:txBody>
      </p:sp>
    </p:spTree>
    <p:extLst>
      <p:ext uri="{BB962C8B-B14F-4D97-AF65-F5344CB8AC3E}">
        <p14:creationId xmlns:p14="http://schemas.microsoft.com/office/powerpoint/2010/main" val="34415952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a:xfrm>
            <a:off x="457200" y="188640"/>
            <a:ext cx="8229600" cy="5818651"/>
          </a:xfrm>
        </p:spPr>
        <p:txBody>
          <a:bodyPr>
            <a:normAutofit fontScale="70000" lnSpcReduction="20000"/>
          </a:bodyPr>
          <a:lstStyle/>
          <a:p>
            <a:pPr algn="just">
              <a:lnSpc>
                <a:spcPct val="115000"/>
              </a:lnSpc>
            </a:pPr>
            <a:r>
              <a:rPr lang="ar-SA" sz="4000" b="1" u="sng" dirty="0">
                <a:latin typeface="Calibri"/>
                <a:ea typeface="Calibri"/>
                <a:cs typeface="DecoType Naskh"/>
              </a:rPr>
              <a:t>ثالثاً: الفارسية</a:t>
            </a:r>
            <a:r>
              <a:rPr lang="ar-IQ" sz="4000" b="1" dirty="0">
                <a:latin typeface="Calibri"/>
                <a:ea typeface="Calibri"/>
                <a:cs typeface="DecoType Naskh"/>
              </a:rPr>
              <a:t>:</a:t>
            </a:r>
            <a:endParaRPr lang="en-US" sz="2000" dirty="0">
              <a:latin typeface="Calibri"/>
              <a:ea typeface="Calibri"/>
              <a:cs typeface="Arial"/>
            </a:endParaRPr>
          </a:p>
          <a:p>
            <a:pPr algn="just">
              <a:lnSpc>
                <a:spcPct val="115000"/>
              </a:lnSpc>
            </a:pPr>
            <a:r>
              <a:rPr lang="ar-SA" sz="2800" dirty="0">
                <a:latin typeface="Calibri"/>
                <a:ea typeface="Calibri"/>
                <a:cs typeface="DecoType Naskh"/>
              </a:rPr>
              <a:t>يرى بعض الباحثين ان النحو العربي قد تأثر بالنحو الفارسي لقربهم آنذاك من أهل البصرة ويعيش كثير منهم في العراق. وانقسم الباحثون </a:t>
            </a:r>
            <a:r>
              <a:rPr lang="ar-SA" sz="2800" dirty="0" err="1">
                <a:latin typeface="Calibri"/>
                <a:ea typeface="Calibri"/>
                <a:cs typeface="DecoType Naskh"/>
              </a:rPr>
              <a:t>قي</a:t>
            </a:r>
            <a:r>
              <a:rPr lang="ar-SA" sz="2800" dirty="0">
                <a:latin typeface="Calibri"/>
                <a:ea typeface="Calibri"/>
                <a:cs typeface="DecoType Naskh"/>
              </a:rPr>
              <a:t> هذا الرأي إلى قسمين</a:t>
            </a:r>
            <a:r>
              <a:rPr lang="ar-IQ" sz="2800" dirty="0">
                <a:latin typeface="Calibri"/>
                <a:ea typeface="Calibri"/>
                <a:cs typeface="DecoType Naskh"/>
              </a:rPr>
              <a:t>:</a:t>
            </a:r>
            <a:endParaRPr lang="en-US" sz="2000" dirty="0">
              <a:latin typeface="Calibri"/>
              <a:ea typeface="Calibri"/>
              <a:cs typeface="Arial"/>
            </a:endParaRPr>
          </a:p>
          <a:p>
            <a:pPr algn="just">
              <a:lnSpc>
                <a:spcPct val="115000"/>
              </a:lnSpc>
            </a:pPr>
            <a:r>
              <a:rPr lang="ar-SA" sz="2800" dirty="0" err="1">
                <a:latin typeface="Calibri"/>
                <a:ea typeface="Calibri"/>
                <a:cs typeface="DecoType Naskh"/>
              </a:rPr>
              <a:t>أ_قدماء</a:t>
            </a:r>
            <a:r>
              <a:rPr lang="ar-SA" sz="2800" dirty="0">
                <a:latin typeface="Calibri"/>
                <a:ea typeface="Calibri"/>
                <a:cs typeface="DecoType Naskh"/>
              </a:rPr>
              <a:t>: يرى الأستاذ عبد الحميد حسن: إن المحدثين اتبعوا في رأيهم هذا القدماء مثل ابن خلدون في (مقدمة ابن خلدون) حيث ذكر تأثر النحو العربي بالنحو الفارسي.</a:t>
            </a:r>
            <a:endParaRPr lang="en-US" sz="2000" dirty="0">
              <a:latin typeface="Calibri"/>
              <a:ea typeface="Calibri"/>
              <a:cs typeface="Arial"/>
            </a:endParaRPr>
          </a:p>
          <a:p>
            <a:pPr algn="just">
              <a:lnSpc>
                <a:spcPct val="115000"/>
              </a:lnSpc>
            </a:pPr>
            <a:r>
              <a:rPr lang="ar-SA" sz="2800" dirty="0">
                <a:latin typeface="Calibri"/>
                <a:ea typeface="Calibri"/>
                <a:cs typeface="DecoType Naskh"/>
              </a:rPr>
              <a:t>ب-المحدثون: وهم كل من: (قون كريمر) يرى إن الأعاجم هم الذين وضعوا النحو لحاجتهم اليه لدخولهم في الاسلام.</a:t>
            </a:r>
            <a:endParaRPr lang="en-US" sz="2000" dirty="0">
              <a:latin typeface="Calibri"/>
              <a:ea typeface="Calibri"/>
              <a:cs typeface="Arial"/>
            </a:endParaRPr>
          </a:p>
          <a:p>
            <a:pPr algn="just">
              <a:lnSpc>
                <a:spcPct val="115000"/>
              </a:lnSpc>
            </a:pPr>
            <a:r>
              <a:rPr lang="ar-SA" sz="2800" dirty="0">
                <a:latin typeface="Calibri"/>
                <a:ea typeface="Calibri"/>
                <a:cs typeface="DecoType Naskh"/>
              </a:rPr>
              <a:t>د. شوقي  ضيف: يرى إن العرب تأثروا بمناهج </a:t>
            </a:r>
            <a:r>
              <a:rPr lang="ar-SA" sz="2800" dirty="0" err="1">
                <a:latin typeface="Calibri"/>
                <a:ea typeface="Calibri"/>
                <a:cs typeface="DecoType Naskh"/>
              </a:rPr>
              <a:t>الساسانين</a:t>
            </a:r>
            <a:r>
              <a:rPr lang="ar-SA" sz="2800" dirty="0">
                <a:latin typeface="Calibri"/>
                <a:ea typeface="Calibri"/>
                <a:cs typeface="DecoType Naskh"/>
              </a:rPr>
              <a:t> والرومان.</a:t>
            </a:r>
            <a:endParaRPr lang="en-US" sz="2000" dirty="0">
              <a:latin typeface="Calibri"/>
              <a:ea typeface="Calibri"/>
              <a:cs typeface="Arial"/>
            </a:endParaRPr>
          </a:p>
          <a:p>
            <a:pPr algn="just">
              <a:lnSpc>
                <a:spcPct val="115000"/>
              </a:lnSpc>
            </a:pPr>
            <a:r>
              <a:rPr lang="ar-SA" sz="2800" dirty="0">
                <a:latin typeface="Calibri"/>
                <a:ea typeface="Calibri"/>
                <a:cs typeface="DecoType Naskh"/>
              </a:rPr>
              <a:t>د. احمد أمين : يرى إن انتشار الاسلام ودخولهم فيه جعلهم يدخلون معلوماتهم النحوية وطبقوها على العربية.</a:t>
            </a:r>
            <a:endParaRPr lang="en-US" sz="2000" dirty="0">
              <a:latin typeface="Calibri"/>
              <a:ea typeface="Calibri"/>
              <a:cs typeface="Arial"/>
            </a:endParaRPr>
          </a:p>
          <a:p>
            <a:pPr algn="just">
              <a:lnSpc>
                <a:spcPct val="115000"/>
              </a:lnSpc>
            </a:pPr>
            <a:r>
              <a:rPr lang="ar-SA" sz="2800" dirty="0">
                <a:latin typeface="Calibri"/>
                <a:ea typeface="Calibri"/>
                <a:cs typeface="DecoType Naskh"/>
              </a:rPr>
              <a:t>س: </a:t>
            </a:r>
            <a:r>
              <a:rPr lang="ar-SA" sz="2800" dirty="0" err="1">
                <a:latin typeface="Calibri"/>
                <a:ea typeface="Calibri"/>
                <a:cs typeface="DecoType Naskh"/>
              </a:rPr>
              <a:t>ماهو</a:t>
            </a:r>
            <a:r>
              <a:rPr lang="ar-SA" sz="2800" dirty="0">
                <a:latin typeface="Calibri"/>
                <a:ea typeface="Calibri"/>
                <a:cs typeface="DecoType Naskh"/>
              </a:rPr>
              <a:t> رد الباحثين بصورة عامة في دفاعهم عن أصالة النحو العربي أو ماهي موقف الباحثين في دفاعهم بصورة عامة عن اصالة النحو العربي؟</a:t>
            </a:r>
            <a:endParaRPr lang="en-US" sz="2000" dirty="0">
              <a:latin typeface="Calibri"/>
              <a:ea typeface="Calibri"/>
              <a:cs typeface="Arial"/>
            </a:endParaRPr>
          </a:p>
          <a:p>
            <a:pPr algn="just">
              <a:lnSpc>
                <a:spcPct val="115000"/>
              </a:lnSpc>
            </a:pPr>
            <a:r>
              <a:rPr lang="ar-SA" sz="2800" dirty="0">
                <a:latin typeface="Calibri"/>
                <a:ea typeface="Calibri"/>
                <a:cs typeface="DecoType Naskh"/>
              </a:rPr>
              <a:t>الجواب: انقسم موقف الباحثين في اثبات اصالة النحو العربي الى موقفين:</a:t>
            </a:r>
            <a:endParaRPr lang="en-US" sz="2000" dirty="0">
              <a:latin typeface="Calibri"/>
              <a:ea typeface="Calibri"/>
              <a:cs typeface="Arial"/>
            </a:endParaRPr>
          </a:p>
          <a:p>
            <a:pPr algn="just">
              <a:lnSpc>
                <a:spcPct val="115000"/>
              </a:lnSpc>
            </a:pPr>
            <a:r>
              <a:rPr lang="ar-SA" sz="2800" dirty="0">
                <a:latin typeface="Calibri"/>
                <a:ea typeface="Calibri"/>
                <a:cs typeface="DecoType Naskh"/>
              </a:rPr>
              <a:t>الأول: موقف يرد بعض الآراء ويثبت البعض الأخر وعلى هذا الرأي الأستاذ عبد الحميد حسن. الذي رد التأثر بالنحو اليوناني والسرياني واثبت التأثر بالنحو الفارسي لأسباب منها</a:t>
            </a:r>
            <a:endParaRPr lang="en-US" sz="2000" dirty="0">
              <a:latin typeface="Calibri"/>
              <a:ea typeface="Calibri"/>
              <a:cs typeface="Arial"/>
            </a:endParaRPr>
          </a:p>
          <a:p>
            <a:pPr algn="just">
              <a:lnSpc>
                <a:spcPct val="115000"/>
              </a:lnSpc>
            </a:pPr>
            <a:r>
              <a:rPr lang="ar-SA" sz="2800" dirty="0">
                <a:latin typeface="Calibri"/>
                <a:ea typeface="Calibri"/>
                <a:cs typeface="DecoType Naskh"/>
              </a:rPr>
              <a:t>1-وجود الفاعل في الفارسية والعربية وهما متشابهان.</a:t>
            </a:r>
            <a:endParaRPr lang="en-US" sz="2000" dirty="0">
              <a:latin typeface="Calibri"/>
              <a:ea typeface="Calibri"/>
              <a:cs typeface="Arial"/>
            </a:endParaRPr>
          </a:p>
          <a:p>
            <a:pPr algn="just">
              <a:lnSpc>
                <a:spcPct val="115000"/>
              </a:lnSpc>
            </a:pPr>
            <a:r>
              <a:rPr lang="ar-SA" sz="2800" dirty="0">
                <a:latin typeface="Calibri"/>
                <a:ea typeface="Calibri"/>
                <a:cs typeface="DecoType Naskh"/>
              </a:rPr>
              <a:t>2-وجود المبتدأ والخبر في الفارسية والعربية.</a:t>
            </a:r>
            <a:endParaRPr lang="en-US" sz="2000" dirty="0">
              <a:latin typeface="Calibri"/>
              <a:ea typeface="Calibri"/>
              <a:cs typeface="Arial"/>
            </a:endParaRPr>
          </a:p>
          <a:p>
            <a:pPr algn="just">
              <a:lnSpc>
                <a:spcPct val="115000"/>
              </a:lnSpc>
            </a:pPr>
            <a:r>
              <a:rPr lang="ar-SA" sz="2800" dirty="0">
                <a:latin typeface="Calibri"/>
                <a:ea typeface="Calibri"/>
                <a:cs typeface="DecoType Naskh"/>
              </a:rPr>
              <a:t>3-المصدر أصل للأفعال في الفارسية والعربية.</a:t>
            </a:r>
            <a:endParaRPr lang="en-US" sz="2000" dirty="0">
              <a:latin typeface="Calibri"/>
              <a:ea typeface="Calibri"/>
              <a:cs typeface="Arial"/>
            </a:endParaRPr>
          </a:p>
          <a:p>
            <a:endParaRPr lang="ar-IQ" dirty="0"/>
          </a:p>
        </p:txBody>
      </p:sp>
    </p:spTree>
    <p:extLst>
      <p:ext uri="{BB962C8B-B14F-4D97-AF65-F5344CB8AC3E}">
        <p14:creationId xmlns:p14="http://schemas.microsoft.com/office/powerpoint/2010/main" val="3031162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a:xfrm>
            <a:off x="457200" y="332656"/>
            <a:ext cx="8229600" cy="5674635"/>
          </a:xfrm>
        </p:spPr>
        <p:txBody>
          <a:bodyPr/>
          <a:lstStyle/>
          <a:p>
            <a:pPr algn="just">
              <a:lnSpc>
                <a:spcPct val="115000"/>
              </a:lnSpc>
            </a:pPr>
            <a:r>
              <a:rPr lang="ar-SA" sz="2800" dirty="0">
                <a:latin typeface="Calibri"/>
                <a:ea typeface="Calibri"/>
                <a:cs typeface="DecoType Naskh"/>
              </a:rPr>
              <a:t>واستدل </a:t>
            </a:r>
            <a:r>
              <a:rPr lang="ar-SA" sz="2800" dirty="0" err="1">
                <a:latin typeface="Calibri"/>
                <a:ea typeface="Calibri"/>
                <a:cs typeface="DecoType Naskh"/>
              </a:rPr>
              <a:t>اﻷب</a:t>
            </a:r>
            <a:r>
              <a:rPr lang="ar-SA" sz="2800" dirty="0">
                <a:latin typeface="Calibri"/>
                <a:ea typeface="Calibri"/>
                <a:cs typeface="DecoType Naskh"/>
              </a:rPr>
              <a:t> (إقليمي يوسف داود) في كتابه ((اللمعة الشهية في النحو اللغة السريانية))و اثبت فيه تأثر السريانية بالعربية واشارة على الباحثين الذين يبحثون بتأثر العربية باليونانية والهندية فقال لهم: أن التأثر يكون داخل اللغات ذات </a:t>
            </a:r>
            <a:r>
              <a:rPr lang="ar-SA" sz="2800" dirty="0" err="1">
                <a:latin typeface="Calibri"/>
                <a:ea typeface="Calibri"/>
                <a:cs typeface="DecoType Naskh"/>
              </a:rPr>
              <a:t>اﻷصل</a:t>
            </a:r>
            <a:r>
              <a:rPr lang="ar-SA" sz="2800" dirty="0">
                <a:latin typeface="Calibri"/>
                <a:ea typeface="Calibri"/>
                <a:cs typeface="DecoType Naskh"/>
              </a:rPr>
              <a:t> الواحد مثل اللغات السامية ومن ضمنها العربية والسريانية وتأثرت السريانية بالعبرية وتأثرت العبرية بالعربية.</a:t>
            </a:r>
            <a:endParaRPr lang="en-US" sz="2000" dirty="0">
              <a:latin typeface="Calibri"/>
              <a:ea typeface="Calibri"/>
              <a:cs typeface="Arial"/>
            </a:endParaRPr>
          </a:p>
          <a:p>
            <a:pPr algn="just">
              <a:lnSpc>
                <a:spcPct val="115000"/>
              </a:lnSpc>
            </a:pPr>
            <a:r>
              <a:rPr lang="ar-SA" sz="2800" dirty="0">
                <a:latin typeface="Calibri"/>
                <a:ea typeface="Calibri"/>
                <a:cs typeface="DecoType Naskh"/>
              </a:rPr>
              <a:t>الثاني: موقف يرد اتهام النحو العربي بالتأثر بنحو الامم الخرى وينفي هذا التأثر نفيا تاما ويقر بأصالته ومن الذين ذهبوا الى اصالة النحو العربي د. الرحمن السيد الذي رد أقوال المستشرقين وبعض العرب الذين قالوا بتأثر النحو العربي بنحو الأمم الأخرى بأقوال بعض المشرقين. مثل ليتمان ودي بور. وجو تولد فأيل وبرو كلمات </a:t>
            </a:r>
            <a:r>
              <a:rPr lang="ar-SA" sz="2800" dirty="0" err="1">
                <a:latin typeface="Calibri"/>
                <a:ea typeface="Calibri"/>
                <a:cs typeface="DecoType Naskh"/>
              </a:rPr>
              <a:t>وبرومليش</a:t>
            </a:r>
            <a:r>
              <a:rPr lang="ar-SA" sz="2800" dirty="0">
                <a:latin typeface="Calibri"/>
                <a:ea typeface="Calibri"/>
                <a:cs typeface="DecoType Naskh"/>
              </a:rPr>
              <a:t>: الذين يرون أصالة النحو العربي وواضح النحو هو الخليل وهو عربي أصيل ولم يتأثر </a:t>
            </a:r>
            <a:r>
              <a:rPr lang="ar-SA" sz="2800" dirty="0" err="1">
                <a:latin typeface="Calibri"/>
                <a:ea typeface="Calibri"/>
                <a:cs typeface="DecoType Naskh"/>
              </a:rPr>
              <a:t>باﻷمم</a:t>
            </a:r>
            <a:r>
              <a:rPr lang="ar-SA" sz="2800" dirty="0">
                <a:latin typeface="Calibri"/>
                <a:ea typeface="Calibri"/>
                <a:cs typeface="DecoType Naskh"/>
              </a:rPr>
              <a:t> الأخرى ولم يخالط غير العرب.</a:t>
            </a:r>
            <a:endParaRPr lang="en-US" sz="2000" dirty="0">
              <a:latin typeface="Calibri"/>
              <a:ea typeface="Calibri"/>
              <a:cs typeface="Arial"/>
            </a:endParaRPr>
          </a:p>
          <a:p>
            <a:endParaRPr lang="ar-IQ" dirty="0"/>
          </a:p>
        </p:txBody>
      </p:sp>
    </p:spTree>
    <p:extLst>
      <p:ext uri="{BB962C8B-B14F-4D97-AF65-F5344CB8AC3E}">
        <p14:creationId xmlns:p14="http://schemas.microsoft.com/office/powerpoint/2010/main" val="4246952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لمحتوى 1"/>
          <p:cNvSpPr>
            <a:spLocks noGrp="1"/>
          </p:cNvSpPr>
          <p:nvPr>
            <p:ph sz="quarter" idx="1"/>
          </p:nvPr>
        </p:nvSpPr>
        <p:spPr>
          <a:xfrm>
            <a:off x="457200" y="332656"/>
            <a:ext cx="8229600" cy="5674635"/>
          </a:xfrm>
        </p:spPr>
        <p:txBody>
          <a:bodyPr/>
          <a:lstStyle/>
          <a:p>
            <a:pPr algn="just">
              <a:lnSpc>
                <a:spcPct val="115000"/>
              </a:lnSpc>
            </a:pPr>
            <a:r>
              <a:rPr lang="ar-SA" sz="2800" dirty="0">
                <a:latin typeface="Calibri"/>
                <a:ea typeface="Calibri"/>
                <a:cs typeface="DecoType Naskh"/>
              </a:rPr>
              <a:t>ومع هؤلاء المستشرقين المعتدلين جيرار </a:t>
            </a:r>
            <a:r>
              <a:rPr lang="ar-SA" sz="2800" dirty="0" err="1">
                <a:latin typeface="Calibri"/>
                <a:ea typeface="Calibri"/>
                <a:cs typeface="DecoType Naskh"/>
              </a:rPr>
              <a:t>تروبر</a:t>
            </a:r>
            <a:r>
              <a:rPr lang="ar-SA" sz="2800" dirty="0">
                <a:latin typeface="Calibri"/>
                <a:ea typeface="Calibri"/>
                <a:cs typeface="DecoType Naskh"/>
              </a:rPr>
              <a:t> الذي نفى تأثر النحو العربي بالنحو اليوناني واصل المصطلحات العربية التي هي من صميم لغة العرب. واما اليونانيون فلم يعرفوا هذه المصطلحات مثل الاعراب والصرف وبقية المصطلحات الاخرى</a:t>
            </a:r>
            <a:r>
              <a:rPr lang="ar-IQ" sz="2800" dirty="0">
                <a:latin typeface="Calibri"/>
                <a:ea typeface="Calibri"/>
                <a:cs typeface="DecoType Naskh"/>
              </a:rPr>
              <a:t>:</a:t>
            </a:r>
            <a:endParaRPr lang="en-US" sz="2000" dirty="0">
              <a:latin typeface="Calibri"/>
              <a:ea typeface="Calibri"/>
              <a:cs typeface="Arial"/>
            </a:endParaRPr>
          </a:p>
          <a:p>
            <a:pPr algn="just">
              <a:lnSpc>
                <a:spcPct val="115000"/>
              </a:lnSpc>
            </a:pPr>
            <a:r>
              <a:rPr lang="ar-SA" sz="2800" dirty="0">
                <a:latin typeface="Calibri"/>
                <a:ea typeface="Calibri"/>
                <a:cs typeface="DecoType Naskh"/>
              </a:rPr>
              <a:t>-ان النحاة اليونانيين يرون ان نحوهم لم يؤثر بالنحو العربي.</a:t>
            </a:r>
            <a:endParaRPr lang="en-US" sz="2000" dirty="0">
              <a:latin typeface="Calibri"/>
              <a:ea typeface="Calibri"/>
              <a:cs typeface="Arial"/>
            </a:endParaRPr>
          </a:p>
          <a:p>
            <a:pPr algn="just">
              <a:lnSpc>
                <a:spcPct val="115000"/>
              </a:lnSpc>
            </a:pPr>
            <a:r>
              <a:rPr lang="ar-SA" sz="2800" dirty="0">
                <a:latin typeface="Calibri"/>
                <a:ea typeface="Calibri"/>
                <a:cs typeface="DecoType Naskh"/>
              </a:rPr>
              <a:t>-عدم معرفة العرب عند نشوء النحو اللغة اليونانية وانتشر علم النحو قبل ظهور الترجمة.</a:t>
            </a:r>
            <a:endParaRPr lang="en-US" sz="2000" dirty="0">
              <a:latin typeface="Calibri"/>
              <a:ea typeface="Calibri"/>
              <a:cs typeface="Arial"/>
            </a:endParaRPr>
          </a:p>
          <a:p>
            <a:r>
              <a:rPr lang="ar-SA" sz="2800" dirty="0">
                <a:latin typeface="Calibri"/>
                <a:ea typeface="Calibri"/>
                <a:cs typeface="DecoType Naskh"/>
              </a:rPr>
              <a:t>-يرى الدكتور عبد العال سالم مكرم: ان اللغة العربية والنحو خاصة مرتبطة بالجاهلية وطورها </a:t>
            </a:r>
            <a:r>
              <a:rPr lang="ar-SA" sz="2800" dirty="0" err="1">
                <a:latin typeface="Calibri"/>
                <a:ea typeface="Calibri"/>
                <a:cs typeface="DecoType Naskh"/>
              </a:rPr>
              <a:t>اﻷسلام</a:t>
            </a:r>
            <a:r>
              <a:rPr lang="ar-SA" sz="2800" dirty="0">
                <a:latin typeface="Calibri"/>
                <a:ea typeface="Calibri"/>
                <a:cs typeface="DecoType Naskh"/>
              </a:rPr>
              <a:t> وسبق العلماء العرب </a:t>
            </a:r>
            <a:r>
              <a:rPr lang="ar-SA" sz="2800" dirty="0" err="1">
                <a:latin typeface="Calibri"/>
                <a:ea typeface="Calibri"/>
                <a:cs typeface="DecoType Naskh"/>
              </a:rPr>
              <a:t>اﻷوائل</a:t>
            </a:r>
            <a:r>
              <a:rPr lang="ar-SA" sz="2800" dirty="0">
                <a:latin typeface="Calibri"/>
                <a:ea typeface="Calibri"/>
                <a:cs typeface="DecoType Naskh"/>
              </a:rPr>
              <a:t> المحدثين بقولهم بتسمية علم (النحو)الذي كان يسمى ب ((علم العربية))ومنهم الجمحي .والزبيدي وابو الطيب اللغوي. والسيرافي. وابن النديم الذين ينصون على ان واضعه عربي وهو أبو </a:t>
            </a:r>
            <a:r>
              <a:rPr lang="ar-SA" sz="2800" dirty="0" err="1">
                <a:latin typeface="Calibri"/>
                <a:ea typeface="Calibri"/>
                <a:cs typeface="DecoType Naskh"/>
              </a:rPr>
              <a:t>اﻷسود</a:t>
            </a:r>
            <a:r>
              <a:rPr lang="ar-SA" sz="2800" dirty="0">
                <a:latin typeface="Calibri"/>
                <a:ea typeface="Calibri"/>
                <a:cs typeface="DecoType Naskh"/>
              </a:rPr>
              <a:t> الدؤلي</a:t>
            </a:r>
            <a:r>
              <a:rPr lang="ar-IQ" sz="2800" dirty="0">
                <a:latin typeface="Calibri"/>
                <a:ea typeface="Calibri"/>
                <a:cs typeface="DecoType Naskh"/>
              </a:rPr>
              <a:t>.</a:t>
            </a:r>
            <a:endParaRPr lang="ar-IQ" dirty="0"/>
          </a:p>
        </p:txBody>
      </p:sp>
    </p:spTree>
    <p:extLst>
      <p:ext uri="{BB962C8B-B14F-4D97-AF65-F5344CB8AC3E}">
        <p14:creationId xmlns:p14="http://schemas.microsoft.com/office/powerpoint/2010/main" val="57400605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مشربية">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مشربية">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مشربية">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42</TotalTime>
  <Words>693</Words>
  <Application>Microsoft Office PowerPoint</Application>
  <PresentationFormat>عرض على الشاشة (3:4)‏</PresentationFormat>
  <Paragraphs>30</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مشربية</vt:lpstr>
      <vt:lpstr>محاضرة بعنوان: أصالة النحو العربي القسم الثاني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الحادية والعشرون: نظرة في تاريخ مدرسة الكوفة ومراكز الثقافة فيها</dc:title>
  <dc:creator>riyadh</dc:creator>
  <cp:lastModifiedBy>riyadh</cp:lastModifiedBy>
  <cp:revision>25</cp:revision>
  <dcterms:created xsi:type="dcterms:W3CDTF">2018-12-10T09:46:41Z</dcterms:created>
  <dcterms:modified xsi:type="dcterms:W3CDTF">2020-12-26T18:45:14Z</dcterms:modified>
</cp:coreProperties>
</file>