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80" d="100"/>
          <a:sy n="80" d="100"/>
        </p:scale>
        <p:origin x="-1086" y="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16/05/1442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16/05/1442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16/05/1442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16/05/1442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16/05/1442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16/05/1442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16/05/1442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16/05/1442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16/05/1442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16/05/1442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16/05/1442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16/05/1442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183341" y="620688"/>
            <a:ext cx="6777318" cy="2376263"/>
          </a:xfrm>
        </p:spPr>
        <p:txBody>
          <a:bodyPr>
            <a:normAutofit fontScale="9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IQ" dirty="0" smtClean="0">
                <a:ea typeface="Calibri"/>
                <a:cs typeface="Arial"/>
              </a:rPr>
              <a:t/>
            </a:r>
            <a:br>
              <a:rPr lang="ar-IQ" dirty="0" smtClean="0">
                <a:ea typeface="Calibri"/>
                <a:cs typeface="Arial"/>
              </a:rPr>
            </a:br>
            <a:r>
              <a:rPr lang="ar-IQ" dirty="0">
                <a:ea typeface="Calibri"/>
                <a:cs typeface="Arial"/>
              </a:rPr>
              <a:t/>
            </a:r>
            <a:br>
              <a:rPr lang="ar-IQ" dirty="0">
                <a:ea typeface="Calibri"/>
                <a:cs typeface="Arial"/>
              </a:rPr>
            </a:br>
            <a:r>
              <a:rPr lang="ar-IQ" dirty="0" smtClean="0">
                <a:ea typeface="Calibri"/>
                <a:cs typeface="Arial"/>
              </a:rPr>
              <a:t>المحاضرة الثالثة   </a:t>
            </a:r>
            <a:r>
              <a:rPr lang="ar-IQ" dirty="0">
                <a:ea typeface="Calibri"/>
                <a:cs typeface="Arial"/>
              </a:rPr>
              <a:t>: </a:t>
            </a:r>
            <a:r>
              <a:rPr lang="ar-IQ" dirty="0" smtClean="0">
                <a:ea typeface="Calibri"/>
                <a:cs typeface="Arial"/>
              </a:rPr>
              <a:t>من </a:t>
            </a:r>
            <a:r>
              <a:rPr lang="ar-IQ" dirty="0">
                <a:ea typeface="Calibri"/>
                <a:cs typeface="Arial"/>
              </a:rPr>
              <a:t>أوائل </a:t>
            </a:r>
            <a:r>
              <a:rPr lang="ar-IQ" dirty="0" smtClean="0">
                <a:ea typeface="Calibri"/>
                <a:cs typeface="Arial"/>
              </a:rPr>
              <a:t>النحاة عبد الله بن اسحاق الحضرمي </a:t>
            </a:r>
            <a:r>
              <a:rPr lang="ar-IQ" dirty="0">
                <a:ea typeface="Calibri"/>
                <a:cs typeface="Arial"/>
              </a:rPr>
              <a:t>.</a:t>
            </a:r>
            <a:r>
              <a:rPr lang="en-US" sz="3600" dirty="0">
                <a:ea typeface="Calibri"/>
                <a:cs typeface="Arial"/>
              </a:rPr>
              <a:t/>
            </a:r>
            <a:br>
              <a:rPr lang="en-US" sz="3600" dirty="0">
                <a:ea typeface="Calibri"/>
                <a:cs typeface="Arial"/>
              </a:rPr>
            </a:b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899592" y="2708920"/>
            <a:ext cx="7776864" cy="1932192"/>
          </a:xfrm>
        </p:spPr>
        <p:txBody>
          <a:bodyPr>
            <a:noAutofit/>
          </a:bodyPr>
          <a:lstStyle/>
          <a:p>
            <a:pPr lvl="0" algn="ctr">
              <a:buClr>
                <a:srgbClr val="94C600"/>
              </a:buClr>
              <a:buSzPct val="76000"/>
            </a:pPr>
            <a:r>
              <a:rPr lang="ar-IQ" sz="1800" b="1" dirty="0">
                <a:solidFill>
                  <a:srgbClr val="000000"/>
                </a:solidFill>
                <a:effectLst/>
                <a:latin typeface="Century Gothic"/>
                <a:cs typeface="Tahoma"/>
              </a:rPr>
              <a:t>الجامعة المستنصرية / كلية الآداب / قسم اللغة العربية </a:t>
            </a:r>
          </a:p>
          <a:p>
            <a:pPr lvl="0" algn="ctr">
              <a:buClr>
                <a:srgbClr val="94C600"/>
              </a:buClr>
              <a:buSzPct val="76000"/>
            </a:pPr>
            <a:r>
              <a:rPr lang="ar-IQ" sz="1800" b="1" dirty="0">
                <a:solidFill>
                  <a:srgbClr val="000000"/>
                </a:solidFill>
                <a:effectLst/>
                <a:latin typeface="Century Gothic"/>
                <a:cs typeface="Tahoma"/>
              </a:rPr>
              <a:t>المرحلة الرابعة </a:t>
            </a:r>
          </a:p>
          <a:p>
            <a:pPr lvl="0" algn="ctr">
              <a:buClr>
                <a:srgbClr val="94C600"/>
              </a:buClr>
              <a:buSzPct val="76000"/>
            </a:pPr>
            <a:r>
              <a:rPr lang="ar-IQ" sz="1800" b="1" dirty="0" smtClean="0">
                <a:solidFill>
                  <a:srgbClr val="000000"/>
                </a:solidFill>
                <a:effectLst/>
                <a:latin typeface="Century Gothic"/>
                <a:cs typeface="Tahoma"/>
              </a:rPr>
              <a:t>الدراسة الصباحية</a:t>
            </a:r>
            <a:endParaRPr lang="ar-IQ" sz="1800" b="1" dirty="0">
              <a:solidFill>
                <a:srgbClr val="000000"/>
              </a:solidFill>
              <a:effectLst/>
              <a:latin typeface="Century Gothic"/>
              <a:cs typeface="Tahoma"/>
            </a:endParaRPr>
          </a:p>
          <a:p>
            <a:pPr lvl="0" algn="ctr">
              <a:buClr>
                <a:srgbClr val="94C600"/>
              </a:buClr>
              <a:buSzPct val="76000"/>
            </a:pPr>
            <a:r>
              <a:rPr lang="ar-IQ" sz="1800" b="1" dirty="0">
                <a:solidFill>
                  <a:srgbClr val="000000"/>
                </a:solidFill>
                <a:effectLst/>
                <a:latin typeface="Century Gothic"/>
                <a:cs typeface="Tahoma"/>
              </a:rPr>
              <a:t>أستاذ المادة :</a:t>
            </a:r>
          </a:p>
          <a:p>
            <a:pPr lvl="0" algn="ctr">
              <a:buClr>
                <a:srgbClr val="94C600"/>
              </a:buClr>
              <a:buSzPct val="76000"/>
            </a:pPr>
            <a:r>
              <a:rPr lang="ar-IQ" sz="1800" b="1" dirty="0">
                <a:solidFill>
                  <a:srgbClr val="000000"/>
                </a:solidFill>
                <a:effectLst/>
                <a:latin typeface="Century Gothic"/>
                <a:cs typeface="Tahoma"/>
              </a:rPr>
              <a:t>أ. د رياض عبود </a:t>
            </a:r>
            <a:r>
              <a:rPr lang="ar-IQ" sz="1800" b="1" dirty="0" err="1">
                <a:solidFill>
                  <a:srgbClr val="000000"/>
                </a:solidFill>
                <a:effectLst/>
                <a:latin typeface="Century Gothic"/>
                <a:cs typeface="Tahoma"/>
              </a:rPr>
              <a:t>إهوين</a:t>
            </a:r>
            <a:endParaRPr lang="ar-IQ" sz="2000" dirty="0">
              <a:solidFill>
                <a:srgbClr val="424242"/>
              </a:solidFill>
              <a:effectLst/>
              <a:latin typeface="Century Gothic"/>
              <a:cs typeface="Tahoma"/>
            </a:endParaRPr>
          </a:p>
          <a:p>
            <a:pPr algn="ctr"/>
            <a:endParaRPr lang="ar-IQ" sz="2400" dirty="0"/>
          </a:p>
        </p:txBody>
      </p:sp>
    </p:spTree>
    <p:extLst>
      <p:ext uri="{BB962C8B-B14F-4D97-AF65-F5344CB8AC3E}">
        <p14:creationId xmlns:p14="http://schemas.microsoft.com/office/powerpoint/2010/main" val="2799532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48680"/>
            <a:ext cx="7239000" cy="5907056"/>
          </a:xfrm>
        </p:spPr>
        <p:txBody>
          <a:bodyPr>
            <a:normAutofit fontScale="85000" lnSpcReduction="20000"/>
          </a:bodyPr>
          <a:lstStyle/>
          <a:p>
            <a:pPr algn="justLow"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ea typeface="Calibri"/>
                <a:cs typeface="+mj-cs"/>
              </a:rPr>
              <a:t>بعد </a:t>
            </a:r>
            <a:r>
              <a:rPr lang="ar-IQ" dirty="0">
                <a:ea typeface="Calibri"/>
                <a:cs typeface="+mj-cs"/>
              </a:rPr>
              <a:t>أ</a:t>
            </a:r>
            <a:r>
              <a:rPr lang="ar-SA" dirty="0" smtClean="0">
                <a:ea typeface="Calibri"/>
                <a:cs typeface="+mj-cs"/>
              </a:rPr>
              <a:t>ن </a:t>
            </a:r>
            <a:r>
              <a:rPr lang="ar-SA" dirty="0">
                <a:ea typeface="Calibri"/>
                <a:cs typeface="+mj-cs"/>
              </a:rPr>
              <a:t>عرفنا واضع النحو أبا </a:t>
            </a:r>
            <a:r>
              <a:rPr lang="ar-SA" dirty="0" err="1">
                <a:ea typeface="Calibri"/>
                <a:cs typeface="+mj-cs"/>
              </a:rPr>
              <a:t>اﻷسود</a:t>
            </a:r>
            <a:r>
              <a:rPr lang="ar-SA" dirty="0">
                <a:ea typeface="Calibri"/>
                <a:cs typeface="+mj-cs"/>
              </a:rPr>
              <a:t> الدؤلي بإجماع مؤرخي النحو فهو يعد </a:t>
            </a:r>
            <a:r>
              <a:rPr lang="ar-IQ" dirty="0" smtClean="0">
                <a:ea typeface="Calibri"/>
                <a:cs typeface="+mj-cs"/>
              </a:rPr>
              <a:t>أ</a:t>
            </a:r>
            <a:r>
              <a:rPr lang="ar-SA" dirty="0" smtClean="0">
                <a:ea typeface="Calibri"/>
                <a:cs typeface="+mj-cs"/>
              </a:rPr>
              <a:t>ول </a:t>
            </a:r>
            <a:r>
              <a:rPr lang="ar-SA" dirty="0">
                <a:ea typeface="Calibri"/>
                <a:cs typeface="+mj-cs"/>
              </a:rPr>
              <a:t>نحوي وقد عاصره عدد من النحويين ومنهم نصر بن عاصم وعبد الرحمن بن هرمز ويحيى بن يعمر وعنبسه الفيل وميمون </a:t>
            </a:r>
            <a:r>
              <a:rPr lang="ar-SA" dirty="0" smtClean="0">
                <a:ea typeface="Calibri"/>
                <a:cs typeface="+mj-cs"/>
              </a:rPr>
              <a:t>ال</a:t>
            </a:r>
            <a:r>
              <a:rPr lang="ar-IQ" dirty="0" smtClean="0">
                <a:ea typeface="Calibri"/>
                <a:cs typeface="+mj-cs"/>
              </a:rPr>
              <a:t>أ</a:t>
            </a:r>
            <a:r>
              <a:rPr lang="ar-SA" dirty="0" smtClean="0">
                <a:ea typeface="Calibri"/>
                <a:cs typeface="+mj-cs"/>
              </a:rPr>
              <a:t>قرن </a:t>
            </a:r>
            <a:r>
              <a:rPr lang="ar-SA" dirty="0">
                <a:ea typeface="Calibri"/>
                <a:cs typeface="+mj-cs"/>
              </a:rPr>
              <a:t>وعطاء ابن </a:t>
            </a:r>
            <a:r>
              <a:rPr lang="ar-IQ" dirty="0" smtClean="0">
                <a:ea typeface="Calibri"/>
                <a:cs typeface="+mj-cs"/>
              </a:rPr>
              <a:t>أبي</a:t>
            </a:r>
            <a:r>
              <a:rPr lang="ar-SA" dirty="0" smtClean="0">
                <a:ea typeface="Calibri"/>
                <a:cs typeface="+mj-cs"/>
              </a:rPr>
              <a:t> </a:t>
            </a:r>
            <a:r>
              <a:rPr lang="ar-IQ" dirty="0" err="1" smtClean="0">
                <a:ea typeface="Calibri"/>
                <a:cs typeface="+mj-cs"/>
              </a:rPr>
              <a:t>الأ</a:t>
            </a:r>
            <a:r>
              <a:rPr lang="ar-SA" dirty="0" smtClean="0">
                <a:ea typeface="Calibri"/>
                <a:cs typeface="+mj-cs"/>
              </a:rPr>
              <a:t>سود </a:t>
            </a:r>
            <a:r>
              <a:rPr lang="ar-SA" dirty="0">
                <a:ea typeface="Calibri"/>
                <a:cs typeface="+mj-cs"/>
              </a:rPr>
              <a:t>وهناك نحاة آخرون مثل علي الجمل في المدينة وابن قسطنطين في مكة والحر النحوي وسعد بن شداد المسمى ب (سعد الرابية) </a:t>
            </a:r>
            <a:r>
              <a:rPr lang="ar-SA" dirty="0" smtClean="0">
                <a:ea typeface="Calibri"/>
                <a:cs typeface="+mj-cs"/>
              </a:rPr>
              <a:t>.</a:t>
            </a:r>
            <a:endParaRPr lang="en-US" sz="2400" dirty="0">
              <a:ea typeface="Calibri"/>
              <a:cs typeface="+mj-cs"/>
            </a:endParaRPr>
          </a:p>
          <a:p>
            <a:pPr algn="justLow"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ea typeface="Calibri"/>
                <a:cs typeface="+mj-cs"/>
              </a:rPr>
              <a:t>ومن النحاة الذين اشتهروا وجاءوا بعد </a:t>
            </a:r>
            <a:r>
              <a:rPr lang="ar-IQ" dirty="0" smtClean="0">
                <a:ea typeface="Calibri"/>
                <a:cs typeface="+mj-cs"/>
              </a:rPr>
              <a:t>جيل </a:t>
            </a:r>
            <a:r>
              <a:rPr lang="ar-SA" dirty="0" smtClean="0">
                <a:ea typeface="Calibri"/>
                <a:cs typeface="+mj-cs"/>
              </a:rPr>
              <a:t>هذه </a:t>
            </a:r>
            <a:r>
              <a:rPr lang="ar-SA" dirty="0">
                <a:ea typeface="Calibri"/>
                <a:cs typeface="+mj-cs"/>
              </a:rPr>
              <a:t>الطبقة وهم شيوخ الخليل وسيبويه </a:t>
            </a:r>
            <a:r>
              <a:rPr lang="ar-IQ" dirty="0" smtClean="0">
                <a:ea typeface="Calibri"/>
                <a:cs typeface="+mj-cs"/>
              </a:rPr>
              <a:t>،</a:t>
            </a:r>
            <a:r>
              <a:rPr lang="ar-SA" dirty="0" smtClean="0">
                <a:ea typeface="Calibri"/>
                <a:cs typeface="+mj-cs"/>
              </a:rPr>
              <a:t>وهؤلاء </a:t>
            </a:r>
            <a:r>
              <a:rPr lang="ar-SA" dirty="0">
                <a:ea typeface="Calibri"/>
                <a:cs typeface="+mj-cs"/>
              </a:rPr>
              <a:t>الشيوخ </a:t>
            </a:r>
            <a:r>
              <a:rPr lang="ar-IQ" dirty="0">
                <a:ea typeface="Calibri"/>
                <a:cs typeface="+mj-cs"/>
              </a:rPr>
              <a:t>ه</a:t>
            </a:r>
            <a:r>
              <a:rPr lang="ar-SA" dirty="0" smtClean="0">
                <a:ea typeface="Calibri"/>
                <a:cs typeface="+mj-cs"/>
              </a:rPr>
              <a:t>م</a:t>
            </a:r>
            <a:r>
              <a:rPr lang="ar-IQ" dirty="0">
                <a:ea typeface="Calibri"/>
                <a:cs typeface="+mj-cs"/>
              </a:rPr>
              <a:t>:</a:t>
            </a:r>
            <a:endParaRPr lang="en-US" sz="2400" dirty="0">
              <a:ea typeface="Calibri"/>
              <a:cs typeface="+mj-cs"/>
            </a:endParaRPr>
          </a:p>
          <a:p>
            <a:pPr algn="justLow">
              <a:lnSpc>
                <a:spcPct val="107000"/>
              </a:lnSpc>
              <a:spcAft>
                <a:spcPts val="800"/>
              </a:spcAft>
            </a:pPr>
            <a:r>
              <a:rPr lang="ar-SA" sz="4400" dirty="0">
                <a:ea typeface="Calibri"/>
                <a:cs typeface="+mj-cs"/>
              </a:rPr>
              <a:t>الشخصية الأولى: عبدالله بن </a:t>
            </a:r>
            <a:r>
              <a:rPr lang="ar-IQ" sz="4400" dirty="0" smtClean="0">
                <a:ea typeface="Calibri"/>
                <a:cs typeface="+mj-cs"/>
              </a:rPr>
              <a:t>أ</a:t>
            </a:r>
            <a:r>
              <a:rPr lang="ar-SA" sz="4400" dirty="0" smtClean="0">
                <a:ea typeface="Calibri"/>
                <a:cs typeface="+mj-cs"/>
              </a:rPr>
              <a:t>بي </a:t>
            </a:r>
            <a:r>
              <a:rPr lang="ar-SA" sz="4400" dirty="0">
                <a:ea typeface="Calibri"/>
                <a:cs typeface="+mj-cs"/>
              </a:rPr>
              <a:t>اسحاق الحضرمي(ت117هـ).</a:t>
            </a:r>
            <a:endParaRPr lang="en-US" sz="2400" dirty="0">
              <a:ea typeface="Calibri"/>
              <a:cs typeface="+mj-cs"/>
            </a:endParaRPr>
          </a:p>
          <a:p>
            <a:pPr algn="justLow"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ea typeface="Calibri"/>
                <a:cs typeface="+mj-cs"/>
              </a:rPr>
              <a:t>هو أحد </a:t>
            </a:r>
            <a:r>
              <a:rPr lang="ar-SA" dirty="0" err="1">
                <a:ea typeface="Calibri"/>
                <a:cs typeface="+mj-cs"/>
              </a:rPr>
              <a:t>اﻷئمة</a:t>
            </a:r>
            <a:r>
              <a:rPr lang="ar-SA" dirty="0">
                <a:ea typeface="Calibri"/>
                <a:cs typeface="+mj-cs"/>
              </a:rPr>
              <a:t> في القراءات والنحو </a:t>
            </a:r>
            <a:r>
              <a:rPr lang="ar-SA" dirty="0" smtClean="0">
                <a:ea typeface="Calibri"/>
                <a:cs typeface="+mj-cs"/>
              </a:rPr>
              <a:t>و</a:t>
            </a:r>
            <a:r>
              <a:rPr lang="ar-IQ" dirty="0" smtClean="0">
                <a:ea typeface="Calibri"/>
                <a:cs typeface="+mj-cs"/>
              </a:rPr>
              <a:t>أخ</a:t>
            </a:r>
            <a:r>
              <a:rPr lang="ar-SA" dirty="0" smtClean="0">
                <a:ea typeface="Calibri"/>
                <a:cs typeface="+mj-cs"/>
              </a:rPr>
              <a:t>ذ </a:t>
            </a:r>
            <a:r>
              <a:rPr lang="ar-SA" dirty="0">
                <a:ea typeface="Calibri"/>
                <a:cs typeface="+mj-cs"/>
              </a:rPr>
              <a:t>القراءات عن يحيى بن يعمر ونصر بن عاصم </a:t>
            </a:r>
            <a:r>
              <a:rPr lang="ar-SA" dirty="0" smtClean="0">
                <a:ea typeface="Calibri"/>
                <a:cs typeface="+mj-cs"/>
              </a:rPr>
              <a:t>و</a:t>
            </a:r>
            <a:r>
              <a:rPr lang="ar-IQ" dirty="0" smtClean="0">
                <a:ea typeface="Calibri"/>
                <a:cs typeface="+mj-cs"/>
              </a:rPr>
              <a:t>أ</a:t>
            </a:r>
            <a:r>
              <a:rPr lang="ar-SA" dirty="0" smtClean="0">
                <a:ea typeface="Calibri"/>
                <a:cs typeface="+mj-cs"/>
              </a:rPr>
              <a:t>خذ </a:t>
            </a:r>
            <a:r>
              <a:rPr lang="ar-SA" dirty="0">
                <a:ea typeface="Calibri"/>
                <a:cs typeface="+mj-cs"/>
              </a:rPr>
              <a:t>النحو والعربية عن ميمون الاقرن وعن أبي حرب بن </a:t>
            </a:r>
            <a:r>
              <a:rPr lang="ar-SA" dirty="0" err="1">
                <a:ea typeface="Calibri"/>
                <a:cs typeface="+mj-cs"/>
              </a:rPr>
              <a:t>اﻷسود</a:t>
            </a:r>
            <a:r>
              <a:rPr lang="ar-SA" dirty="0">
                <a:ea typeface="Calibri"/>
                <a:cs typeface="+mj-cs"/>
              </a:rPr>
              <a:t> الدؤلي وألف كتبا لم تصل </a:t>
            </a:r>
            <a:r>
              <a:rPr lang="ar-IQ" dirty="0" smtClean="0">
                <a:ea typeface="Calibri"/>
                <a:cs typeface="+mj-cs"/>
              </a:rPr>
              <a:t>إ</a:t>
            </a:r>
            <a:r>
              <a:rPr lang="ar-SA" dirty="0" smtClean="0">
                <a:ea typeface="Calibri"/>
                <a:cs typeface="+mj-cs"/>
              </a:rPr>
              <a:t>لينا </a:t>
            </a:r>
            <a:r>
              <a:rPr lang="ar-SA" dirty="0">
                <a:ea typeface="Calibri"/>
                <a:cs typeface="+mj-cs"/>
              </a:rPr>
              <a:t>واشتهر الحضرمي بخصومته مع الشاعر الفرزدق</a:t>
            </a:r>
            <a:r>
              <a:rPr lang="ar-IQ" dirty="0">
                <a:ea typeface="Calibri"/>
                <a:cs typeface="+mj-cs"/>
              </a:rPr>
              <a:t>.</a:t>
            </a:r>
            <a:endParaRPr lang="en-US" sz="2400" dirty="0">
              <a:ea typeface="Calibri"/>
              <a:cs typeface="+mj-cs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247186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48680"/>
            <a:ext cx="7239000" cy="5907056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ea typeface="Calibri"/>
              </a:rPr>
              <a:t>س-</a:t>
            </a:r>
            <a:r>
              <a:rPr lang="ar-IQ" b="1" dirty="0">
                <a:ea typeface="Calibri"/>
              </a:rPr>
              <a:t> </a:t>
            </a:r>
            <a:r>
              <a:rPr lang="ar-IQ" b="1" dirty="0" smtClean="0">
                <a:ea typeface="Calibri"/>
              </a:rPr>
              <a:t>ما منهج الحضرمي في الدراسة النحوية </a:t>
            </a:r>
            <a:r>
              <a:rPr lang="ar-SA" b="1" dirty="0" smtClean="0">
                <a:ea typeface="Calibri"/>
              </a:rPr>
              <a:t>؟</a:t>
            </a:r>
            <a:endParaRPr lang="en-US" sz="2400" b="1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ea typeface="Calibri"/>
              </a:rPr>
              <a:t>الجواب</a:t>
            </a:r>
            <a:r>
              <a:rPr lang="ar-IQ" b="1" dirty="0">
                <a:ea typeface="Calibri"/>
              </a:rPr>
              <a:t>:</a:t>
            </a:r>
            <a:endParaRPr lang="en-US" sz="2400" b="1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ea typeface="Calibri"/>
              </a:rPr>
              <a:t>1-اشتهر بالقياس حتى قالوا عنه (انه أول من مد القياس </a:t>
            </a:r>
            <a:r>
              <a:rPr lang="ar-SA" b="1" dirty="0" smtClean="0">
                <a:ea typeface="Calibri"/>
              </a:rPr>
              <a:t>و</a:t>
            </a:r>
            <a:r>
              <a:rPr lang="ar-IQ" b="1" dirty="0" smtClean="0">
                <a:ea typeface="Calibri"/>
              </a:rPr>
              <a:t>شرح </a:t>
            </a:r>
            <a:r>
              <a:rPr lang="ar-SA" b="1" dirty="0" smtClean="0">
                <a:ea typeface="Calibri"/>
              </a:rPr>
              <a:t>العلل</a:t>
            </a:r>
            <a:r>
              <a:rPr lang="ar-SA" b="1" dirty="0">
                <a:ea typeface="Calibri"/>
              </a:rPr>
              <a:t>) وقياسه هو قياس متشابهة وليس قياس جدلي او منطقي ويظهر هذا في الشواهد الاتية</a:t>
            </a:r>
            <a:r>
              <a:rPr lang="ar-IQ" b="1" dirty="0">
                <a:ea typeface="Calibri"/>
              </a:rPr>
              <a:t>:</a:t>
            </a:r>
            <a:endParaRPr lang="en-US" sz="2400" b="1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ea typeface="Calibri"/>
              </a:rPr>
              <a:t>أ-اعتراض الحضرمي على جر كلمة(</a:t>
            </a:r>
            <a:r>
              <a:rPr lang="ar-SA" b="1" dirty="0" err="1">
                <a:ea typeface="Calibri"/>
              </a:rPr>
              <a:t>رير</a:t>
            </a:r>
            <a:r>
              <a:rPr lang="ar-SA" b="1" dirty="0">
                <a:ea typeface="Calibri"/>
              </a:rPr>
              <a:t>) في قول الفرزدق والصحيح هو رفعها لأنها خبر للمبتدأ (</a:t>
            </a:r>
            <a:r>
              <a:rPr lang="ar-SA" b="1" dirty="0" smtClean="0">
                <a:ea typeface="Calibri"/>
              </a:rPr>
              <a:t>م</a:t>
            </a:r>
            <a:r>
              <a:rPr lang="ar-IQ" b="1" dirty="0" smtClean="0">
                <a:ea typeface="Calibri"/>
              </a:rPr>
              <a:t>خُ</a:t>
            </a:r>
            <a:r>
              <a:rPr lang="ar-SA" b="1" dirty="0" smtClean="0">
                <a:ea typeface="Calibri"/>
              </a:rPr>
              <a:t>ها)وهو </a:t>
            </a:r>
            <a:r>
              <a:rPr lang="ar-SA" b="1" dirty="0">
                <a:ea typeface="Calibri"/>
              </a:rPr>
              <a:t>رأي الحضرمي في قول الفرزدق</a:t>
            </a:r>
            <a:r>
              <a:rPr lang="ar-IQ" b="1" dirty="0">
                <a:ea typeface="Calibri"/>
              </a:rPr>
              <a:t>:</a:t>
            </a:r>
            <a:endParaRPr lang="en-US" sz="2400" b="1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ea typeface="Calibri"/>
              </a:rPr>
              <a:t>على عمائمنا يلقى وارحلنا           على زواحف تزجى </a:t>
            </a:r>
            <a:r>
              <a:rPr lang="ar-SA" b="1" dirty="0" smtClean="0">
                <a:ea typeface="Calibri"/>
              </a:rPr>
              <a:t>م</a:t>
            </a:r>
            <a:r>
              <a:rPr lang="ar-IQ" b="1" dirty="0" smtClean="0">
                <a:ea typeface="Calibri"/>
              </a:rPr>
              <a:t>خ</a:t>
            </a:r>
            <a:r>
              <a:rPr lang="ar-SA" b="1" dirty="0" smtClean="0">
                <a:ea typeface="Calibri"/>
              </a:rPr>
              <a:t>ها </a:t>
            </a:r>
            <a:r>
              <a:rPr lang="ar-SA" b="1" dirty="0" err="1" smtClean="0">
                <a:ea typeface="Calibri"/>
              </a:rPr>
              <a:t>رير</a:t>
            </a:r>
            <a:r>
              <a:rPr lang="ar-IQ" b="1" dirty="0" smtClean="0">
                <a:ea typeface="Calibri"/>
              </a:rPr>
              <a:t>ِ</a:t>
            </a:r>
            <a:endParaRPr lang="en-US" sz="2400" b="1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b="1" dirty="0" smtClean="0">
                <a:ea typeface="Calibri"/>
              </a:rPr>
              <a:t>واست</a:t>
            </a:r>
            <a:r>
              <a:rPr lang="ar-IQ" b="1" dirty="0" smtClean="0">
                <a:ea typeface="Calibri"/>
              </a:rPr>
              <a:t>عمل</a:t>
            </a:r>
            <a:r>
              <a:rPr lang="ar-SA" b="1" dirty="0" smtClean="0">
                <a:ea typeface="Calibri"/>
              </a:rPr>
              <a:t> </a:t>
            </a:r>
            <a:r>
              <a:rPr lang="ar-SA" b="1" dirty="0">
                <a:ea typeface="Calibri"/>
              </a:rPr>
              <a:t>القياس في هذه المسالة لأنه قاس كلام العرب المطرد الشائع الذين يرفعون فيه الخبر الذي يكون مرفوعا بعد المبتدأ المرفوع وبخاصة ليس هناك كلمة جاره او حرف يسبق كلمة (</a:t>
            </a:r>
            <a:r>
              <a:rPr lang="ar-SA" b="1" dirty="0" err="1">
                <a:ea typeface="Calibri"/>
              </a:rPr>
              <a:t>رير</a:t>
            </a:r>
            <a:r>
              <a:rPr lang="ar-SA" b="1" dirty="0">
                <a:ea typeface="Calibri"/>
              </a:rPr>
              <a:t>) فلا داع لجرها.</a:t>
            </a:r>
            <a:endParaRPr lang="en-US" sz="2400" b="1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ea typeface="Calibri"/>
              </a:rPr>
              <a:t>ب-اعتراضه على الفرزدق </a:t>
            </a:r>
            <a:r>
              <a:rPr lang="ar-SA" b="1" dirty="0" smtClean="0">
                <a:ea typeface="Calibri"/>
              </a:rPr>
              <a:t>ح</a:t>
            </a:r>
            <a:r>
              <a:rPr lang="ar-IQ" b="1" dirty="0" smtClean="0">
                <a:ea typeface="Calibri"/>
              </a:rPr>
              <a:t>ي</a:t>
            </a:r>
            <a:r>
              <a:rPr lang="ar-SA" b="1" dirty="0" smtClean="0">
                <a:ea typeface="Calibri"/>
              </a:rPr>
              <a:t>ن </a:t>
            </a:r>
            <a:r>
              <a:rPr lang="ar-SA" b="1" dirty="0">
                <a:ea typeface="Calibri"/>
              </a:rPr>
              <a:t>هجاه في قوله</a:t>
            </a:r>
            <a:r>
              <a:rPr lang="ar-IQ" b="1" dirty="0">
                <a:ea typeface="Calibri"/>
              </a:rPr>
              <a:t>:</a:t>
            </a:r>
            <a:endParaRPr lang="en-US" sz="2400" b="1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ea typeface="Calibri"/>
              </a:rPr>
              <a:t>فلو كان عبد الله مولى هجوته         ولكن عبد الله مولى مواليا</a:t>
            </a:r>
            <a:endParaRPr lang="en-US" sz="2400" b="1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ea typeface="Calibri"/>
              </a:rPr>
              <a:t>حيث منع الفرزدق صرف (مواليا) ولم ينونها وصرفها الحضرمي قياسا على كلمتي (</a:t>
            </a:r>
            <a:r>
              <a:rPr lang="ar-SA" b="1" dirty="0" smtClean="0">
                <a:ea typeface="Calibri"/>
              </a:rPr>
              <a:t>جوار</a:t>
            </a:r>
            <a:r>
              <a:rPr lang="ar-IQ" b="1" dirty="0" smtClean="0">
                <a:ea typeface="Calibri"/>
              </a:rPr>
              <a:t>ٍ</a:t>
            </a:r>
            <a:r>
              <a:rPr lang="ar-SA" b="1" dirty="0" smtClean="0">
                <a:ea typeface="Calibri"/>
              </a:rPr>
              <a:t>)</a:t>
            </a:r>
            <a:r>
              <a:rPr lang="ar-IQ" b="1" dirty="0" smtClean="0">
                <a:ea typeface="Calibri"/>
              </a:rPr>
              <a:t> </a:t>
            </a:r>
            <a:r>
              <a:rPr lang="ar-SA" b="1" dirty="0" smtClean="0">
                <a:ea typeface="Calibri"/>
              </a:rPr>
              <a:t>و(غواش</a:t>
            </a:r>
            <a:r>
              <a:rPr lang="ar-IQ" b="1" dirty="0" smtClean="0">
                <a:ea typeface="Calibri"/>
              </a:rPr>
              <a:t>ٍ</a:t>
            </a:r>
            <a:r>
              <a:rPr lang="ar-SA" b="1" dirty="0" smtClean="0">
                <a:ea typeface="Calibri"/>
              </a:rPr>
              <a:t>)وبخاصة </a:t>
            </a:r>
            <a:r>
              <a:rPr lang="ar-SA" b="1" dirty="0">
                <a:ea typeface="Calibri"/>
              </a:rPr>
              <a:t>كلمة موالي على وزن (مفاعل)ولا تصرف في كلام العرب لذا قال</a:t>
            </a:r>
            <a:r>
              <a:rPr lang="ar-IQ" b="1" dirty="0">
                <a:ea typeface="Calibri"/>
              </a:rPr>
              <a:t>:</a:t>
            </a:r>
            <a:endParaRPr lang="en-US" sz="2400" b="1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ea typeface="Calibri"/>
              </a:rPr>
              <a:t>الصحيح هو حذف الياء من (موالي)وتكون (موال)قياسا على (جوار)و(غواش)</a:t>
            </a:r>
            <a:endParaRPr lang="en-US" sz="2400" b="1" dirty="0"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926538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76672"/>
            <a:ext cx="7239000" cy="5979064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ea typeface="Calibri"/>
                <a:cs typeface="Arial"/>
              </a:rPr>
              <a:t>-</a:t>
            </a:r>
            <a:r>
              <a:rPr lang="ar-SA" dirty="0">
                <a:ea typeface="Calibri"/>
              </a:rPr>
              <a:t>اعتمد على التأويل هو التفسير </a:t>
            </a:r>
            <a:r>
              <a:rPr lang="ar-IQ" dirty="0" smtClean="0">
                <a:ea typeface="Calibri"/>
              </a:rPr>
              <a:t>أ</a:t>
            </a:r>
            <a:r>
              <a:rPr lang="ar-SA" dirty="0" smtClean="0">
                <a:ea typeface="Calibri"/>
              </a:rPr>
              <a:t>و </a:t>
            </a:r>
            <a:r>
              <a:rPr lang="ar-SA" dirty="0">
                <a:ea typeface="Calibri"/>
              </a:rPr>
              <a:t>التماس الحجة للشعراء في المخالفات التي ارتكبوها في القواعد النحوية ولكي يعود بالكلام غير الصحيح </a:t>
            </a:r>
            <a:r>
              <a:rPr lang="ar-IQ" dirty="0" smtClean="0">
                <a:ea typeface="Calibri"/>
              </a:rPr>
              <a:t>إل</a:t>
            </a:r>
            <a:r>
              <a:rPr lang="ar-SA" dirty="0" smtClean="0">
                <a:ea typeface="Calibri"/>
              </a:rPr>
              <a:t>ى </a:t>
            </a:r>
            <a:r>
              <a:rPr lang="ar-SA" dirty="0">
                <a:ea typeface="Calibri"/>
              </a:rPr>
              <a:t>صحيح وسماه الفرزدق </a:t>
            </a:r>
            <a:r>
              <a:rPr lang="ar-SA" dirty="0" smtClean="0">
                <a:ea typeface="Calibri"/>
              </a:rPr>
              <a:t>ب</a:t>
            </a:r>
            <a:r>
              <a:rPr lang="ar-IQ" dirty="0" smtClean="0">
                <a:ea typeface="Calibri"/>
              </a:rPr>
              <a:t>ـ</a:t>
            </a:r>
            <a:r>
              <a:rPr lang="ar-SA" dirty="0" smtClean="0">
                <a:ea typeface="Calibri"/>
              </a:rPr>
              <a:t>(التماس </a:t>
            </a:r>
            <a:r>
              <a:rPr lang="ar-SA" dirty="0">
                <a:ea typeface="Calibri"/>
              </a:rPr>
              <a:t>الحلية) وهو </a:t>
            </a:r>
            <a:r>
              <a:rPr lang="ar-SA" dirty="0" smtClean="0">
                <a:ea typeface="Calibri"/>
              </a:rPr>
              <a:t>است</a:t>
            </a:r>
            <a:r>
              <a:rPr lang="ar-IQ" dirty="0" smtClean="0">
                <a:ea typeface="Calibri"/>
              </a:rPr>
              <a:t>عمال</a:t>
            </a:r>
            <a:r>
              <a:rPr lang="ar-SA" dirty="0" smtClean="0">
                <a:ea typeface="Calibri"/>
              </a:rPr>
              <a:t> </a:t>
            </a:r>
            <a:r>
              <a:rPr lang="ar-SA" dirty="0">
                <a:ea typeface="Calibri"/>
              </a:rPr>
              <a:t>التعليل والتماس التخريج لما يأتي مخالفا لكلام العرب المطرد ومثال هذا قول الفرزدق</a:t>
            </a:r>
            <a:r>
              <a:rPr lang="ar-IQ" dirty="0">
                <a:ea typeface="Calibri"/>
              </a:rPr>
              <a:t>:</a:t>
            </a:r>
            <a:endParaRPr lang="en-US" sz="2400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2200" dirty="0">
                <a:ea typeface="Calibri"/>
              </a:rPr>
              <a:t>وعض زمان </a:t>
            </a:r>
            <a:r>
              <a:rPr lang="ar-SA" sz="2200" dirty="0" err="1">
                <a:ea typeface="Calibri"/>
              </a:rPr>
              <a:t>ياابن</a:t>
            </a:r>
            <a:r>
              <a:rPr lang="ar-SA" sz="2200" dirty="0">
                <a:ea typeface="Calibri"/>
              </a:rPr>
              <a:t> مروان لم يدع </a:t>
            </a:r>
            <a:r>
              <a:rPr lang="ar-IQ" sz="2200" dirty="0" smtClean="0">
                <a:ea typeface="Calibri"/>
              </a:rPr>
              <a:t>  </a:t>
            </a:r>
            <a:r>
              <a:rPr lang="ar-SA" sz="2200" dirty="0" smtClean="0">
                <a:ea typeface="Calibri"/>
              </a:rPr>
              <a:t> من </a:t>
            </a:r>
            <a:r>
              <a:rPr lang="ar-SA" sz="2200" dirty="0">
                <a:ea typeface="Calibri"/>
              </a:rPr>
              <a:t>المال الا مسحتا او مجلف</a:t>
            </a:r>
            <a:endParaRPr lang="en-US" sz="2200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ea typeface="Calibri"/>
              </a:rPr>
              <a:t>رفع الفرزدق (مجلف)وهي معطوفة على المستثنى المنصوب (مسحتا) إذا الرفع لا يجوز وعلى الرغم من هذا الخطأ فان الحضرمي </a:t>
            </a:r>
            <a:r>
              <a:rPr lang="ar-SA" dirty="0" err="1">
                <a:ea typeface="Calibri"/>
              </a:rPr>
              <a:t>يتأول</a:t>
            </a:r>
            <a:r>
              <a:rPr lang="ar-SA" dirty="0">
                <a:ea typeface="Calibri"/>
              </a:rPr>
              <a:t> له ويقول:(وللرفع وجه) حيث </a:t>
            </a:r>
            <a:r>
              <a:rPr lang="ar-SA" dirty="0" err="1">
                <a:ea typeface="Calibri"/>
              </a:rPr>
              <a:t>يأول</a:t>
            </a:r>
            <a:r>
              <a:rPr lang="ar-SA" dirty="0">
                <a:ea typeface="Calibri"/>
              </a:rPr>
              <a:t> كلامه بقصد المعنى لا اللفظ فيقول تقدير الكلام :(لم يبق لنا من المال ألا مسحت مجلف) فيصبح هنا (مسحت)فاعلا ل(يبق)ومجلف معطوف مرفوع على الفاعل (مسحت)وفي هذه المسألة قال الفرزدق للحضرمي :(علينا إن نقول وعليكم </a:t>
            </a:r>
            <a:r>
              <a:rPr lang="ar-IQ" dirty="0" smtClean="0">
                <a:ea typeface="Calibri"/>
              </a:rPr>
              <a:t>أ</a:t>
            </a:r>
            <a:r>
              <a:rPr lang="ar-SA" dirty="0" smtClean="0">
                <a:ea typeface="Calibri"/>
              </a:rPr>
              <a:t>ن </a:t>
            </a:r>
            <a:r>
              <a:rPr lang="ar-SA" dirty="0" err="1" smtClean="0">
                <a:ea typeface="Calibri"/>
              </a:rPr>
              <a:t>تت</a:t>
            </a:r>
            <a:r>
              <a:rPr lang="ar-IQ" dirty="0" smtClean="0">
                <a:ea typeface="Calibri"/>
              </a:rPr>
              <a:t>أ</a:t>
            </a:r>
            <a:r>
              <a:rPr lang="ar-SA" dirty="0" smtClean="0">
                <a:ea typeface="Calibri"/>
              </a:rPr>
              <a:t>لوا </a:t>
            </a:r>
            <a:r>
              <a:rPr lang="ar-SA" dirty="0">
                <a:ea typeface="Calibri"/>
              </a:rPr>
              <a:t>ورفعت على ما </a:t>
            </a:r>
            <a:r>
              <a:rPr lang="ar-SA" dirty="0" err="1">
                <a:ea typeface="Calibri"/>
              </a:rPr>
              <a:t>يسوؤك</a:t>
            </a:r>
            <a:r>
              <a:rPr lang="ar-SA" dirty="0">
                <a:ea typeface="Calibri"/>
              </a:rPr>
              <a:t> و </a:t>
            </a:r>
            <a:r>
              <a:rPr lang="ar-SA" dirty="0" err="1">
                <a:ea typeface="Calibri"/>
              </a:rPr>
              <a:t>ينوؤك</a:t>
            </a:r>
            <a:r>
              <a:rPr lang="ar-SA" dirty="0">
                <a:ea typeface="Calibri"/>
              </a:rPr>
              <a:t>).</a:t>
            </a:r>
            <a:endParaRPr lang="en-US" sz="2400" dirty="0"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922007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04664"/>
            <a:ext cx="7239000" cy="6051072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ea typeface="Calibri"/>
              </a:rPr>
              <a:t>-اهتم الحضرمي بالقراءات القرآنية. وحث على الخروج عن القياس فيها.</a:t>
            </a:r>
            <a:endParaRPr lang="en-US" sz="2400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ea typeface="Calibri"/>
              </a:rPr>
              <a:t>في </a:t>
            </a:r>
            <a:r>
              <a:rPr lang="ar-IQ" smtClean="0">
                <a:ea typeface="Calibri"/>
              </a:rPr>
              <a:t>ال</a:t>
            </a:r>
            <a:r>
              <a:rPr lang="ar-SA" smtClean="0">
                <a:ea typeface="Calibri"/>
              </a:rPr>
              <a:t>قراءات</a:t>
            </a:r>
            <a:r>
              <a:rPr lang="ar-SA" dirty="0">
                <a:ea typeface="Calibri"/>
              </a:rPr>
              <a:t>:</a:t>
            </a:r>
            <a:endParaRPr lang="en-US" sz="2400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dirty="0" smtClean="0">
                <a:ea typeface="Calibri"/>
              </a:rPr>
              <a:t>أخطأ </a:t>
            </a:r>
            <a:r>
              <a:rPr lang="ar-SA" dirty="0">
                <a:ea typeface="Calibri"/>
              </a:rPr>
              <a:t>ابن سيرين في </a:t>
            </a:r>
            <a:r>
              <a:rPr lang="ar-SA" dirty="0" smtClean="0">
                <a:ea typeface="Calibri"/>
              </a:rPr>
              <a:t>قراءته</a:t>
            </a:r>
            <a:r>
              <a:rPr lang="ar-IQ" dirty="0" smtClean="0">
                <a:ea typeface="Calibri"/>
              </a:rPr>
              <a:t> لقوله تعالى</a:t>
            </a:r>
            <a:r>
              <a:rPr lang="ar-SA" dirty="0" smtClean="0">
                <a:ea typeface="Calibri"/>
              </a:rPr>
              <a:t> (</a:t>
            </a:r>
            <a:r>
              <a:rPr lang="ar-IQ" dirty="0" smtClean="0">
                <a:ea typeface="Calibri"/>
              </a:rPr>
              <a:t>إ</a:t>
            </a:r>
            <a:r>
              <a:rPr lang="ar-SA" dirty="0" smtClean="0">
                <a:ea typeface="Calibri"/>
              </a:rPr>
              <a:t>نما </a:t>
            </a:r>
            <a:r>
              <a:rPr lang="ar-SA" dirty="0">
                <a:ea typeface="Calibri"/>
              </a:rPr>
              <a:t>يخشى </a:t>
            </a:r>
            <a:r>
              <a:rPr lang="ar-SA" dirty="0" smtClean="0">
                <a:ea typeface="Calibri"/>
              </a:rPr>
              <a:t>الله</a:t>
            </a:r>
            <a:r>
              <a:rPr lang="ar-IQ" dirty="0" smtClean="0">
                <a:ea typeface="Calibri"/>
              </a:rPr>
              <a:t>ُ</a:t>
            </a:r>
            <a:r>
              <a:rPr lang="ar-SA" dirty="0" smtClean="0">
                <a:ea typeface="Calibri"/>
              </a:rPr>
              <a:t> </a:t>
            </a:r>
            <a:r>
              <a:rPr lang="ar-SA" dirty="0">
                <a:ea typeface="Calibri"/>
              </a:rPr>
              <a:t>من عباده </a:t>
            </a:r>
            <a:r>
              <a:rPr lang="ar-SA" dirty="0" smtClean="0">
                <a:ea typeface="Calibri"/>
              </a:rPr>
              <a:t>العلماء</a:t>
            </a:r>
            <a:r>
              <a:rPr lang="ar-IQ" dirty="0" smtClean="0">
                <a:ea typeface="Calibri"/>
              </a:rPr>
              <a:t>َ</a:t>
            </a:r>
            <a:r>
              <a:rPr lang="ar-SA" dirty="0" smtClean="0">
                <a:ea typeface="Calibri"/>
              </a:rPr>
              <a:t>)</a:t>
            </a:r>
            <a:r>
              <a:rPr lang="ar-IQ" dirty="0" smtClean="0">
                <a:ea typeface="Calibri"/>
              </a:rPr>
              <a:t> </a:t>
            </a:r>
            <a:r>
              <a:rPr lang="ar-SA" dirty="0" smtClean="0">
                <a:ea typeface="Calibri"/>
              </a:rPr>
              <a:t>فاطر/28</a:t>
            </a:r>
            <a:r>
              <a:rPr lang="ar-IQ" dirty="0" smtClean="0">
                <a:ea typeface="Calibri"/>
              </a:rPr>
              <a:t> ؛</a:t>
            </a:r>
            <a:r>
              <a:rPr lang="ar-IQ" dirty="0" smtClean="0">
                <a:ea typeface="Calibri"/>
              </a:rPr>
              <a:t>إذ رفع لفظ الجلالة (الله) على أنه فاعل ونصب كلمة (العلماء)على أنها مفعول به وعلى هذه القراءة يكون المعنى ان </a:t>
            </a:r>
            <a:r>
              <a:rPr lang="ar-SA" dirty="0" smtClean="0">
                <a:ea typeface="Calibri"/>
              </a:rPr>
              <a:t>الله </a:t>
            </a:r>
            <a:r>
              <a:rPr lang="ar-SA" dirty="0">
                <a:ea typeface="Calibri"/>
              </a:rPr>
              <a:t>يخاف من العلماء -حاشا </a:t>
            </a:r>
            <a:r>
              <a:rPr lang="ar-SA" dirty="0" smtClean="0">
                <a:ea typeface="Calibri"/>
              </a:rPr>
              <a:t>لله-</a:t>
            </a:r>
            <a:r>
              <a:rPr lang="ar-IQ" dirty="0" smtClean="0">
                <a:ea typeface="Calibri"/>
              </a:rPr>
              <a:t>ولهذا </a:t>
            </a:r>
            <a:r>
              <a:rPr lang="ar-SA" dirty="0" smtClean="0">
                <a:ea typeface="Calibri"/>
              </a:rPr>
              <a:t>صحح </a:t>
            </a:r>
            <a:r>
              <a:rPr lang="ar-IQ" dirty="0" smtClean="0">
                <a:ea typeface="Calibri"/>
              </a:rPr>
              <a:t>الحضرمي قراءة ابن سيرين بأن الصواب هو بنصب لفظ الجلالة على أنه مفعول به مقدم ،ورفع العلماء على أنه فاعل مؤخر</a:t>
            </a:r>
            <a:r>
              <a:rPr lang="ar-SA" dirty="0">
                <a:ea typeface="Calibri"/>
              </a:rPr>
              <a:t> (</a:t>
            </a:r>
            <a:r>
              <a:rPr lang="ar-IQ" dirty="0">
                <a:ea typeface="Calibri"/>
              </a:rPr>
              <a:t>إ</a:t>
            </a:r>
            <a:r>
              <a:rPr lang="ar-SA" dirty="0">
                <a:ea typeface="Calibri"/>
              </a:rPr>
              <a:t>نما يخشى الله</a:t>
            </a:r>
            <a:r>
              <a:rPr lang="ar-IQ" dirty="0">
                <a:ea typeface="Calibri"/>
              </a:rPr>
              <a:t>َ</a:t>
            </a:r>
            <a:r>
              <a:rPr lang="ar-SA" dirty="0">
                <a:ea typeface="Calibri"/>
              </a:rPr>
              <a:t> من عباده العلماء</a:t>
            </a:r>
            <a:r>
              <a:rPr lang="ar-IQ" dirty="0">
                <a:ea typeface="Calibri"/>
              </a:rPr>
              <a:t>ُ</a:t>
            </a:r>
            <a:r>
              <a:rPr lang="ar-SA" dirty="0">
                <a:ea typeface="Calibri"/>
              </a:rPr>
              <a:t>)</a:t>
            </a:r>
            <a:r>
              <a:rPr lang="ar-IQ" dirty="0" smtClean="0">
                <a:ea typeface="Calibri"/>
              </a:rPr>
              <a:t> وعلى هذه القراءة سيكون المعنى </a:t>
            </a:r>
            <a:r>
              <a:rPr lang="ar-SA" dirty="0" smtClean="0">
                <a:ea typeface="Calibri"/>
              </a:rPr>
              <a:t>ان </a:t>
            </a:r>
            <a:r>
              <a:rPr lang="ar-SA" dirty="0">
                <a:ea typeface="Calibri"/>
              </a:rPr>
              <a:t>العلماء </a:t>
            </a:r>
            <a:r>
              <a:rPr lang="ar-IQ" dirty="0" smtClean="0">
                <a:ea typeface="Calibri"/>
              </a:rPr>
              <a:t>هم الذين </a:t>
            </a:r>
            <a:r>
              <a:rPr lang="ar-SA" dirty="0" smtClean="0">
                <a:ea typeface="Calibri"/>
              </a:rPr>
              <a:t>يخشون </a:t>
            </a:r>
            <a:r>
              <a:rPr lang="ar-SA" dirty="0">
                <a:ea typeface="Calibri"/>
              </a:rPr>
              <a:t>الله وهذا هو الصحيح.</a:t>
            </a:r>
            <a:endParaRPr lang="en-US" sz="2400" dirty="0">
              <a:ea typeface="Calibri"/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ea typeface="Calibri"/>
              </a:rPr>
              <a:t>4-كثرت مناظراته النحوية التي كانت تجري بينه وبين أبي عمرو بن العلاء وابن سيرين ويونس بن حبيب</a:t>
            </a:r>
            <a:r>
              <a:rPr lang="ar-SA" dirty="0" smtClean="0">
                <a:ea typeface="Calibri"/>
              </a:rPr>
              <a:t>:</a:t>
            </a:r>
            <a:endParaRPr lang="en-US" sz="2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90158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68</TotalTime>
  <Words>625</Words>
  <Application>Microsoft Office PowerPoint</Application>
  <PresentationFormat>عرض على الشاشة (3:4)‏</PresentationFormat>
  <Paragraphs>27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وافر</vt:lpstr>
      <vt:lpstr>  المحاضرة الثالثة   : من أوائل النحاة عبد الله بن اسحاق الحضرمي . 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الحادية عشرة  :  أوائل النحاة . </dc:title>
  <dc:creator>riyadh</dc:creator>
  <cp:lastModifiedBy>riyadh</cp:lastModifiedBy>
  <cp:revision>28</cp:revision>
  <dcterms:created xsi:type="dcterms:W3CDTF">2018-12-10T09:40:57Z</dcterms:created>
  <dcterms:modified xsi:type="dcterms:W3CDTF">2020-12-30T19:42:42Z</dcterms:modified>
</cp:coreProperties>
</file>