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0" d="100"/>
          <a:sy n="70" d="100"/>
        </p:scale>
        <p:origin x="-138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18/05/1442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18/05/1442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18/05/1442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18/05/1442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18/05/1442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18/05/1442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18/05/1442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18/05/1442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18/05/1442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1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r" defTabSz="914400" rtl="1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r" defTabSz="914400" rtl="1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827584" y="4077072"/>
            <a:ext cx="8036379" cy="1945631"/>
          </a:xfrm>
        </p:spPr>
        <p:txBody>
          <a:bodyPr>
            <a:normAutofit/>
          </a:bodyPr>
          <a:lstStyle/>
          <a:p>
            <a:pPr lvl="0" algn="ctr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ar-IQ" sz="1600" b="1" spc="0" dirty="0">
                <a:solidFill>
                  <a:srgbClr val="000000"/>
                </a:solidFill>
                <a:latin typeface="Century Gothic"/>
                <a:cs typeface="Tahoma"/>
              </a:rPr>
              <a:t>جامعة المستنصرية / كلية الآداب / قسم اللغة العربية </a:t>
            </a:r>
          </a:p>
          <a:p>
            <a:pPr lvl="0" algn="ctr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ar-IQ" sz="1600" b="1" spc="0" dirty="0">
                <a:solidFill>
                  <a:srgbClr val="000000"/>
                </a:solidFill>
                <a:latin typeface="Century Gothic"/>
                <a:cs typeface="Tahoma"/>
              </a:rPr>
              <a:t>المرحلة الرابعة </a:t>
            </a:r>
          </a:p>
          <a:p>
            <a:pPr lvl="0" algn="ctr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ar-IQ" sz="1600" b="1" spc="0" dirty="0" smtClean="0">
                <a:solidFill>
                  <a:srgbClr val="000000"/>
                </a:solidFill>
                <a:latin typeface="Century Gothic"/>
                <a:cs typeface="Tahoma"/>
              </a:rPr>
              <a:t>الدراسة </a:t>
            </a:r>
            <a:r>
              <a:rPr lang="ar-IQ" sz="1600" b="1" spc="0" dirty="0">
                <a:solidFill>
                  <a:srgbClr val="000000"/>
                </a:solidFill>
                <a:latin typeface="Century Gothic"/>
                <a:cs typeface="Tahoma"/>
              </a:rPr>
              <a:t>الصباحية </a:t>
            </a:r>
            <a:r>
              <a:rPr lang="ar-IQ" sz="1600" b="1" spc="0" dirty="0" smtClean="0">
                <a:solidFill>
                  <a:srgbClr val="000000"/>
                </a:solidFill>
                <a:latin typeface="Century Gothic"/>
                <a:cs typeface="Tahoma"/>
              </a:rPr>
              <a:t>  </a:t>
            </a:r>
            <a:endParaRPr lang="ar-IQ" sz="1600" b="1" spc="0" dirty="0">
              <a:solidFill>
                <a:srgbClr val="000000"/>
              </a:solidFill>
              <a:latin typeface="Century Gothic"/>
              <a:cs typeface="Tahoma"/>
            </a:endParaRPr>
          </a:p>
          <a:p>
            <a:pPr lvl="0" algn="ctr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ar-IQ" sz="1600" b="1" spc="0" dirty="0">
                <a:solidFill>
                  <a:srgbClr val="000000"/>
                </a:solidFill>
                <a:latin typeface="Century Gothic"/>
                <a:cs typeface="Tahoma"/>
              </a:rPr>
              <a:t>أستاذ المادة :</a:t>
            </a:r>
          </a:p>
          <a:p>
            <a:pPr lvl="0" algn="ctr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ar-IQ" sz="1600" b="1" spc="0" dirty="0">
                <a:solidFill>
                  <a:srgbClr val="000000"/>
                </a:solidFill>
                <a:latin typeface="Century Gothic"/>
                <a:cs typeface="Tahoma"/>
              </a:rPr>
              <a:t>أ. د رياض عبود </a:t>
            </a:r>
            <a:r>
              <a:rPr lang="ar-IQ" sz="1600" b="1" spc="0" dirty="0" err="1">
                <a:solidFill>
                  <a:srgbClr val="000000"/>
                </a:solidFill>
                <a:latin typeface="Century Gothic"/>
                <a:cs typeface="Tahoma"/>
              </a:rPr>
              <a:t>إهوين</a:t>
            </a:r>
            <a:endParaRPr lang="ar-IQ" sz="1800" b="1" spc="0" dirty="0">
              <a:solidFill>
                <a:srgbClr val="424242"/>
              </a:solidFill>
              <a:latin typeface="Century Gothic"/>
              <a:cs typeface="Tahoma"/>
            </a:endParaRPr>
          </a:p>
          <a:p>
            <a:endParaRPr lang="ar-IQ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15616" y="1417320"/>
            <a:ext cx="7744920" cy="2304288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b="1" dirty="0">
                <a:ea typeface="Calibri"/>
                <a:cs typeface="Arial"/>
              </a:rPr>
              <a:t>المحاضرة </a:t>
            </a:r>
            <a:r>
              <a:rPr lang="ar-SA" b="1" dirty="0" smtClean="0">
                <a:ea typeface="Calibri"/>
                <a:cs typeface="Arial"/>
              </a:rPr>
              <a:t>ا</a:t>
            </a:r>
            <a:r>
              <a:rPr lang="ar-IQ" b="1" dirty="0" smtClean="0">
                <a:ea typeface="Calibri"/>
                <a:cs typeface="Arial"/>
              </a:rPr>
              <a:t>لرابعة</a:t>
            </a:r>
            <a:r>
              <a:rPr lang="ar-SA" b="1" dirty="0" smtClean="0">
                <a:ea typeface="Calibri"/>
                <a:cs typeface="Arial"/>
              </a:rPr>
              <a:t>:الشخصية </a:t>
            </a:r>
            <a:r>
              <a:rPr lang="ar-SA" b="1" dirty="0">
                <a:ea typeface="Calibri"/>
                <a:cs typeface="Arial"/>
              </a:rPr>
              <a:t>الثانية: عيسى بن </a:t>
            </a:r>
            <a:r>
              <a:rPr lang="ar-SA" b="1" dirty="0" err="1" smtClean="0">
                <a:ea typeface="Calibri"/>
                <a:cs typeface="Arial"/>
              </a:rPr>
              <a:t>عمرالثقفي</a:t>
            </a:r>
            <a:r>
              <a:rPr lang="ar-SA" b="1" dirty="0" smtClean="0">
                <a:ea typeface="Calibri"/>
                <a:cs typeface="Arial"/>
              </a:rPr>
              <a:t>(ت149هـ</a:t>
            </a:r>
            <a:r>
              <a:rPr lang="ar-SA" b="1" dirty="0">
                <a:ea typeface="Calibri"/>
                <a:cs typeface="Arial"/>
              </a:rPr>
              <a:t>).</a:t>
            </a:r>
            <a:r>
              <a:rPr lang="en-US" sz="2400" dirty="0">
                <a:ea typeface="Calibri"/>
                <a:cs typeface="Arial"/>
              </a:rPr>
              <a:t/>
            </a:r>
            <a:br>
              <a:rPr lang="en-US" sz="2400" dirty="0">
                <a:ea typeface="Calibri"/>
                <a:cs typeface="Arial"/>
              </a:rPr>
            </a:b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505753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51520" y="332656"/>
            <a:ext cx="8595360" cy="5832648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2900" dirty="0">
                <a:latin typeface="Times New Roman" pitchFamily="18" charset="0"/>
                <a:ea typeface="Calibri"/>
                <a:cs typeface="Times New Roman" pitchFamily="18" charset="0"/>
              </a:rPr>
              <a:t>بصري ثقة من أشهر تلاميذ الحضرمي ومن طبقة ابي عمرو بن العلاء وكان حافظا للقران الكريم والغريب وكلام العرب وكان كثير </a:t>
            </a:r>
            <a:r>
              <a:rPr lang="ar-SA" sz="2900" dirty="0" smtClean="0">
                <a:latin typeface="Times New Roman" pitchFamily="18" charset="0"/>
                <a:ea typeface="Calibri"/>
                <a:cs typeface="Times New Roman" pitchFamily="18" charset="0"/>
              </a:rPr>
              <a:t>التأليف</a:t>
            </a:r>
            <a:r>
              <a:rPr lang="ar-IQ" sz="2900" dirty="0" smtClean="0">
                <a:latin typeface="Times New Roman" pitchFamily="18" charset="0"/>
                <a:ea typeface="Calibri"/>
                <a:cs typeface="Times New Roman" pitchFamily="18" charset="0"/>
              </a:rPr>
              <a:t>، و</a:t>
            </a:r>
            <a:r>
              <a:rPr lang="ar-SA" sz="2900" dirty="0" smtClean="0">
                <a:latin typeface="Times New Roman" pitchFamily="18" charset="0"/>
                <a:ea typeface="Calibri"/>
                <a:cs typeface="Times New Roman" pitchFamily="18" charset="0"/>
              </a:rPr>
              <a:t>من 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كتبه(الاكمال)و(ال</a:t>
            </a:r>
            <a:r>
              <a:rPr lang="ar-IQ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جامع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)</a:t>
            </a:r>
            <a:r>
              <a:rPr lang="ar-IQ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 وقد امتدح تلميذه الخليل هاذين الكتابين 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ar-SA" sz="4000" dirty="0">
                <a:latin typeface="Times New Roman" pitchFamily="18" charset="0"/>
                <a:ea typeface="Calibri"/>
                <a:cs typeface="Times New Roman" pitchFamily="18" charset="0"/>
              </a:rPr>
              <a:t>في 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بيتين</a:t>
            </a:r>
            <a:r>
              <a:rPr lang="ar-IQ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 هما:</a:t>
            </a:r>
            <a:endParaRPr lang="en-US" sz="4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4000" dirty="0">
                <a:latin typeface="Times New Roman" pitchFamily="18" charset="0"/>
                <a:ea typeface="Calibri"/>
                <a:cs typeface="Times New Roman" pitchFamily="18" charset="0"/>
              </a:rPr>
              <a:t>بطل النحو 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جميعا</a:t>
            </a:r>
            <a:r>
              <a:rPr lang="ar-IQ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ً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 كل</a:t>
            </a:r>
            <a:r>
              <a:rPr lang="ar-IQ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َّ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ه                 </a:t>
            </a:r>
            <a:r>
              <a:rPr lang="ar-SA" sz="4000" dirty="0">
                <a:latin typeface="Times New Roman" pitchFamily="18" charset="0"/>
                <a:ea typeface="Calibri"/>
                <a:cs typeface="Times New Roman" pitchFamily="18" charset="0"/>
              </a:rPr>
              <a:t>غير ما </a:t>
            </a:r>
            <a:r>
              <a:rPr lang="ar-IQ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أ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حدث </a:t>
            </a:r>
            <a:r>
              <a:rPr lang="ar-SA" sz="4000" dirty="0">
                <a:latin typeface="Times New Roman" pitchFamily="18" charset="0"/>
                <a:ea typeface="Calibri"/>
                <a:cs typeface="Times New Roman" pitchFamily="18" charset="0"/>
              </a:rPr>
              <a:t>عيسى بن عمرو</a:t>
            </a:r>
            <a:endParaRPr lang="en-US" sz="4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4000" dirty="0">
                <a:latin typeface="Times New Roman" pitchFamily="18" charset="0"/>
                <a:ea typeface="Calibri"/>
                <a:cs typeface="Times New Roman" pitchFamily="18" charset="0"/>
              </a:rPr>
              <a:t>ذاك 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إكمال</a:t>
            </a:r>
            <a:r>
              <a:rPr lang="ar-IQ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ٌ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ar-SA" sz="4000" dirty="0">
                <a:latin typeface="Times New Roman" pitchFamily="18" charset="0"/>
                <a:ea typeface="Calibri"/>
                <a:cs typeface="Times New Roman" pitchFamily="18" charset="0"/>
              </a:rPr>
              <a:t>وهذا 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جامع</a:t>
            </a:r>
            <a:r>
              <a:rPr lang="ar-IQ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ٌ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                 </a:t>
            </a:r>
            <a:r>
              <a:rPr lang="ar-SA" sz="4000" dirty="0">
                <a:latin typeface="Times New Roman" pitchFamily="18" charset="0"/>
                <a:ea typeface="Calibri"/>
                <a:cs typeface="Times New Roman" pitchFamily="18" charset="0"/>
              </a:rPr>
              <a:t>فهما للناس 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شمس</a:t>
            </a:r>
            <a:r>
              <a:rPr lang="ar-IQ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ٌ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 وقمر</a:t>
            </a:r>
            <a:r>
              <a:rPr lang="ar-IQ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ٌ</a:t>
            </a:r>
            <a:endParaRPr lang="en-US" sz="4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4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و</a:t>
            </a:r>
            <a:r>
              <a:rPr lang="ar-IQ" sz="4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أ</a:t>
            </a:r>
            <a:r>
              <a:rPr lang="ar-SA" sz="4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هم مميزات </a:t>
            </a:r>
            <a:r>
              <a:rPr lang="ar-SA" sz="4000" b="1" dirty="0">
                <a:latin typeface="Times New Roman" pitchFamily="18" charset="0"/>
                <a:ea typeface="Calibri"/>
                <a:cs typeface="Times New Roman" pitchFamily="18" charset="0"/>
              </a:rPr>
              <a:t>منهجه النحوي </a:t>
            </a:r>
            <a:r>
              <a:rPr lang="ar-IQ" sz="40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ما يأتي </a:t>
            </a:r>
            <a:r>
              <a:rPr lang="ar-IQ" sz="4000" b="1" dirty="0">
                <a:latin typeface="Times New Roman" pitchFamily="18" charset="0"/>
                <a:ea typeface="Calibri"/>
                <a:cs typeface="Times New Roman" pitchFamily="18" charset="0"/>
              </a:rPr>
              <a:t>:</a:t>
            </a:r>
            <a:endParaRPr lang="en-US" sz="40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1-است</a:t>
            </a:r>
            <a:r>
              <a:rPr lang="ar-IQ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عمل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ar-SA" sz="4000" dirty="0">
                <a:latin typeface="Times New Roman" pitchFamily="18" charset="0"/>
                <a:ea typeface="Calibri"/>
                <a:cs typeface="Times New Roman" pitchFamily="18" charset="0"/>
              </a:rPr>
              <a:t>القياس والتعليل 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ar-SA" sz="4000" dirty="0">
                <a:latin typeface="Times New Roman" pitchFamily="18" charset="0"/>
                <a:ea typeface="Calibri"/>
                <a:cs typeface="Times New Roman" pitchFamily="18" charset="0"/>
              </a:rPr>
              <a:t>على كلام العرب.</a:t>
            </a:r>
            <a:endParaRPr lang="en-US" sz="4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4000" dirty="0">
                <a:latin typeface="Times New Roman" pitchFamily="18" charset="0"/>
                <a:ea typeface="Calibri"/>
                <a:cs typeface="Times New Roman" pitchFamily="18" charset="0"/>
              </a:rPr>
              <a:t>وهذا واضح من الشواهد التي قاس عليها كقول الاحوص</a:t>
            </a:r>
            <a:r>
              <a:rPr lang="ar-IQ" sz="4000" dirty="0">
                <a:latin typeface="Times New Roman" pitchFamily="18" charset="0"/>
                <a:ea typeface="Calibri"/>
                <a:cs typeface="Times New Roman" pitchFamily="18" charset="0"/>
              </a:rPr>
              <a:t>:</a:t>
            </a:r>
            <a:endParaRPr lang="en-US" sz="4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4000" dirty="0">
                <a:latin typeface="Times New Roman" pitchFamily="18" charset="0"/>
                <a:ea typeface="Calibri"/>
                <a:cs typeface="Times New Roman" pitchFamily="18" charset="0"/>
              </a:rPr>
              <a:t>سلام الله يا مطرا عليها              وليس عليك يا مطر السلام</a:t>
            </a:r>
            <a:endParaRPr lang="en-US" sz="4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SA" sz="4000" dirty="0">
                <a:latin typeface="Times New Roman" pitchFamily="18" charset="0"/>
                <a:ea typeface="Calibri"/>
                <a:cs typeface="Times New Roman" pitchFamily="18" charset="0"/>
              </a:rPr>
              <a:t>ف(مطر)الاولى يجب ان تكون مبنية على الضم كالتي في الشطر الثاني لكن الاحوص نصبها كمنادى نكرة غير </a:t>
            </a:r>
            <a:r>
              <a:rPr lang="ar-SA" sz="4000" dirty="0" err="1">
                <a:latin typeface="Times New Roman" pitchFamily="18" charset="0"/>
                <a:ea typeface="Calibri"/>
                <a:cs typeface="Times New Roman" pitchFamily="18" charset="0"/>
              </a:rPr>
              <a:t>مقصوده</a:t>
            </a:r>
            <a:r>
              <a:rPr lang="ar-SA" sz="4000" dirty="0">
                <a:latin typeface="Times New Roman" pitchFamily="18" charset="0"/>
                <a:ea typeface="Calibri"/>
                <a:cs typeface="Times New Roman" pitchFamily="18" charset="0"/>
              </a:rPr>
              <a:t> فتأول عيسى بن عمر للشاعر وقاس(مطرا)على (يا رجلا</a:t>
            </a:r>
            <a:r>
              <a:rPr lang="ar-SA" sz="4000" dirty="0" smtClean="0">
                <a:latin typeface="Times New Roman" pitchFamily="18" charset="0"/>
                <a:ea typeface="Calibri"/>
                <a:cs typeface="Times New Roman" pitchFamily="18" charset="0"/>
              </a:rPr>
              <a:t>)</a:t>
            </a:r>
            <a:endParaRPr lang="ar-IQ" sz="40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786150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74320" y="548680"/>
            <a:ext cx="8595360" cy="5687528"/>
          </a:xfrm>
        </p:spPr>
        <p:txBody>
          <a:bodyPr>
            <a:normAutofit fontScale="92500" lnSpcReduction="10000"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61625E"/>
              </a:buClr>
            </a:pPr>
            <a:r>
              <a:rPr lang="ar-IQ" sz="12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</a:t>
            </a:r>
            <a:r>
              <a:rPr lang="ar-IQ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 سار على نهج أستاذه الحضرمي  في التشدد في تطبيق القاعدة النحوية ،حتى جعل منها قانونا يحاسب  بها كل من  يخرج عنها  ، ومن هنا أخذ يطعن في كلام العرب الفصحاء ، ولعل هذا ما يفسر لنا  اعتراضه على النابغة الذبياني وهو شاعر جاهلي فحل عرف بفصاحته وجزالة لغته ، لأن النابغة كان يخالف القاعدة النحوية ومن ذلك قوله  :</a:t>
            </a:r>
            <a:endParaRPr lang="en-US" sz="2400" b="1" dirty="0">
              <a:solidFill>
                <a:srgbClr val="48231E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61625E"/>
              </a:buClr>
            </a:pPr>
            <a:r>
              <a:rPr lang="ar-SA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فبت كأني ساورتني ض</a:t>
            </a:r>
            <a:r>
              <a:rPr lang="ar-IQ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ئ</a:t>
            </a:r>
            <a:r>
              <a:rPr lang="ar-SA" sz="2400" b="1" dirty="0" err="1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يلة</a:t>
            </a:r>
            <a:r>
              <a:rPr lang="ar-SA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          من الرقش في أنيابها الس</a:t>
            </a:r>
            <a:r>
              <a:rPr lang="ar-IQ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ُّ</a:t>
            </a:r>
            <a:r>
              <a:rPr lang="ar-SA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م</a:t>
            </a:r>
            <a:r>
              <a:rPr lang="ar-IQ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ُ</a:t>
            </a:r>
            <a:r>
              <a:rPr lang="ar-SA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نافع</a:t>
            </a:r>
            <a:r>
              <a:rPr lang="ar-IQ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ُ</a:t>
            </a:r>
            <a:endParaRPr lang="en-US" sz="2400" b="1" dirty="0">
              <a:solidFill>
                <a:srgbClr val="48231E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61625E"/>
              </a:buClr>
            </a:pPr>
            <a:r>
              <a:rPr lang="ar-IQ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حيث رفع النابغة لفظة (ناقع ) ظنا منه أنها خبر (للسم) والرفع هنا مخالف للقاعدة النحوية التي توجب ان يكون منصوبا على الحال ، لأن المبتدأ قبل (ناقع) تقدمه الخبر وهو الجار والمجرور (في أنيابها) وكأن النابغة ألغاهما ، وجعل ناقعا الخبر ، ولهذا نعته الثقفي </a:t>
            </a:r>
            <a:r>
              <a:rPr lang="ar-IQ" sz="2400" b="1" dirty="0" err="1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بالأساءة</a:t>
            </a:r>
            <a:r>
              <a:rPr lang="ar-IQ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،إذاً</a:t>
            </a:r>
            <a:r>
              <a:rPr lang="ar-SA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رأي عيسى بن عمر </a:t>
            </a:r>
            <a:r>
              <a:rPr lang="ar-IQ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أن</a:t>
            </a:r>
            <a:r>
              <a:rPr lang="ar-SA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(في انيابها</a:t>
            </a:r>
            <a:r>
              <a:rPr lang="ar-IQ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السم ناقع </a:t>
            </a:r>
            <a:r>
              <a:rPr lang="ar-SA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) خبر مقدم </a:t>
            </a:r>
            <a:r>
              <a:rPr lang="ar-IQ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، </a:t>
            </a:r>
            <a:r>
              <a:rPr lang="ar-SA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والسم مبتدأ مؤخر و(ناقعا)حال من المبتدأ والخبر </a:t>
            </a:r>
            <a:r>
              <a:rPr lang="ar-IQ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61625E"/>
              </a:buClr>
            </a:pPr>
            <a:r>
              <a:rPr lang="ar-IQ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3.</a:t>
            </a:r>
            <a:r>
              <a:rPr lang="ar-SA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يذهب</a:t>
            </a:r>
            <a:r>
              <a:rPr lang="ar-IQ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الثقفي  إلى اختيار وجه النصب فيما اختلفت فيه العرب متبعا في ذلك  أستاذه</a:t>
            </a:r>
            <a:r>
              <a:rPr lang="ar-SA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الحضرمي</a:t>
            </a:r>
            <a:r>
              <a:rPr lang="ar-IQ" sz="2400" b="1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، الذي لجأ إلى اختيار النصب عند توجيه بعض القراءات القرآنية ، ومن ذلك قراءة قولة تعالى « يا ليتنا نرد ولا نكذب بآيات ربنا» إذ فضل قراءة نصب (نرد ) على قراءة الرفع التي جاءت في المصف </a:t>
            </a:r>
            <a:endParaRPr lang="en-US" sz="2400" b="1" dirty="0">
              <a:solidFill>
                <a:srgbClr val="48231E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707491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74320" y="260648"/>
            <a:ext cx="8595360" cy="597556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وكذلك اتبع الثقفي استاذه الحضرمي في قراءة قوله تعالى  (السارقَ والسارقةَ ) وقوله تعالى ( والزانيةَ والزانيَ) بالنصب  في حين ان ذلك كله جاء مرفوعا في المصحف الشريف . و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قرأ 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قوله تعالى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ar-SA" sz="2800" dirty="0">
                <a:latin typeface="Times New Roman" pitchFamily="18" charset="0"/>
                <a:ea typeface="Calibri"/>
                <a:cs typeface="Times New Roman" pitchFamily="18" charset="0"/>
              </a:rPr>
              <a:t>(يا جبال أوبي معه والطير) 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بنصب 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(الطير)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وهو منادى معرف بـ(ال)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 وقاسه </a:t>
            </a:r>
            <a:r>
              <a:rPr lang="ar-SA" sz="2800" dirty="0">
                <a:latin typeface="Times New Roman" pitchFamily="18" charset="0"/>
                <a:ea typeface="Calibri"/>
                <a:cs typeface="Times New Roman" pitchFamily="18" charset="0"/>
              </a:rPr>
              <a:t>على 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الاسم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المفرد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ar-SA" sz="2800" dirty="0">
                <a:latin typeface="Times New Roman" pitchFamily="18" charset="0"/>
                <a:ea typeface="Calibri"/>
                <a:cs typeface="Times New Roman" pitchFamily="18" charset="0"/>
              </a:rPr>
              <a:t>المعطوف المعرف 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ب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ـ (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ال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)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ar-SA" sz="2800" dirty="0">
                <a:latin typeface="Times New Roman" pitchFamily="18" charset="0"/>
                <a:ea typeface="Calibri"/>
                <a:cs typeface="Times New Roman" pitchFamily="18" charset="0"/>
              </a:rPr>
              <a:t>على المنادى وهو (الحارث)(منصوب) في (يا زيد 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والحا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ر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ث</a:t>
            </a:r>
            <a:r>
              <a:rPr lang="ar-SA" sz="2800" dirty="0">
                <a:latin typeface="Times New Roman" pitchFamily="18" charset="0"/>
                <a:ea typeface="Calibri"/>
                <a:cs typeface="Times New Roman" pitchFamily="18" charset="0"/>
              </a:rPr>
              <a:t>) فلا يجوز نداء الاسم المنادى المعرف 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ب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ـ (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ال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)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ar-SA" sz="2800" dirty="0">
                <a:latin typeface="Times New Roman" pitchFamily="18" charset="0"/>
                <a:ea typeface="Calibri"/>
                <a:cs typeface="Times New Roman" pitchFamily="18" charset="0"/>
              </a:rPr>
              <a:t>ولكن يجوز عطف الاسم المعرف عليه فعطف 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الحا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ر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ث </a:t>
            </a:r>
            <a:r>
              <a:rPr lang="ar-SA" sz="2800" dirty="0">
                <a:latin typeface="Times New Roman" pitchFamily="18" charset="0"/>
                <a:ea typeface="Calibri"/>
                <a:cs typeface="Times New Roman" pitchFamily="18" charset="0"/>
              </a:rPr>
              <a:t>على زيد فأخذ حركته.</a:t>
            </a:r>
            <a:endParaRPr lang="en-US" sz="32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4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-است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عمل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الا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فت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راض :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ويقصد به افتراض اي تقدير ظاهرة  نحوية لم تسمع عن العرب، فيضع لها حكما ومن ذلك 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افترض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ه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ar-SA" sz="2800" dirty="0">
                <a:latin typeface="Times New Roman" pitchFamily="18" charset="0"/>
                <a:ea typeface="Calibri"/>
                <a:cs typeface="Times New Roman" pitchFamily="18" charset="0"/>
              </a:rPr>
              <a:t>تسمية المؤنث </a:t>
            </a:r>
            <a:r>
              <a:rPr lang="ar-SA" sz="28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با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لاسم ا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لمذكر </a:t>
            </a:r>
            <a:r>
              <a:rPr lang="ar-SA" sz="2800" dirty="0">
                <a:latin typeface="Times New Roman" pitchFamily="18" charset="0"/>
                <a:ea typeface="Calibri"/>
                <a:cs typeface="Times New Roman" pitchFamily="18" charset="0"/>
              </a:rPr>
              <a:t>فأجاز صرفه 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خلافا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لأستاذه 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ar-SA" sz="2800" dirty="0">
                <a:latin typeface="Times New Roman" pitchFamily="18" charset="0"/>
                <a:ea typeface="Calibri"/>
                <a:cs typeface="Times New Roman" pitchFamily="18" charset="0"/>
              </a:rPr>
              <a:t>للحضرمي </a:t>
            </a:r>
            <a:r>
              <a:rPr lang="ar-IQ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، ومن ذلك 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افتراضه </a:t>
            </a:r>
            <a:r>
              <a:rPr lang="ar-IQ" sz="2800" dirty="0">
                <a:latin typeface="Times New Roman" pitchFamily="18" charset="0"/>
                <a:ea typeface="Calibri"/>
                <a:cs typeface="Times New Roman" pitchFamily="18" charset="0"/>
              </a:rPr>
              <a:t>ا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لتسمية </a:t>
            </a:r>
            <a:r>
              <a:rPr lang="ar-SA" sz="2800" dirty="0">
                <a:latin typeface="Times New Roman" pitchFamily="18" charset="0"/>
                <a:ea typeface="Calibri"/>
                <a:cs typeface="Times New Roman" pitchFamily="18" charset="0"/>
              </a:rPr>
              <a:t>بالفعل إذا كان رجلا فيمنع من الصرف</a:t>
            </a:r>
            <a:r>
              <a:rPr lang="ar-SA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306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quarter" idx="13"/>
          </p:nvPr>
        </p:nvSpPr>
        <p:spPr>
          <a:xfrm>
            <a:off x="274320" y="476672"/>
            <a:ext cx="8595360" cy="5759536"/>
          </a:xfrm>
        </p:spPr>
        <p:txBody>
          <a:bodyPr/>
          <a:lstStyle/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61625E"/>
              </a:buClr>
            </a:pPr>
            <a:r>
              <a:rPr lang="ar-SA" sz="1700" b="1" dirty="0">
                <a:solidFill>
                  <a:srgbClr val="48231E"/>
                </a:solidFill>
                <a:ea typeface="Calibri"/>
              </a:rPr>
              <a:t>-</a:t>
            </a:r>
            <a:r>
              <a:rPr lang="ar-SA" sz="2800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جرت بينه وبين علماء عصره مناقشات نحوية ومناظرات </a:t>
            </a:r>
            <a:r>
              <a:rPr lang="ar-IQ" sz="2800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من</a:t>
            </a:r>
            <a:r>
              <a:rPr lang="ar-SA" sz="2800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ها (ليس الطيب الا المسك) رفع لهجة تميم أهملوا ليس لحملها على ما النافية واما (ليس الطيب الا المسك) فنصب على لهجة الحجاز.</a:t>
            </a:r>
            <a:endParaRPr lang="en-US" sz="3200" dirty="0">
              <a:solidFill>
                <a:srgbClr val="48231E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61625E"/>
              </a:buClr>
            </a:pPr>
            <a:r>
              <a:rPr lang="ar-SA" sz="2800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وجرت حول هذه المسألة مناظرة عن عدم تخلي العرب عن نطقهم </a:t>
            </a:r>
            <a:r>
              <a:rPr lang="ar-SA" sz="2800" dirty="0" err="1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اﻷصلي</a:t>
            </a:r>
            <a:r>
              <a:rPr lang="ar-SA" sz="2800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فلم يستطيعوا ان يتخلوا عن لهجاتهم ونستدل من هذه المناظرة على</a:t>
            </a:r>
            <a:r>
              <a:rPr lang="ar-IQ" sz="2800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:</a:t>
            </a:r>
            <a:endParaRPr lang="en-US" sz="3200" dirty="0">
              <a:solidFill>
                <a:srgbClr val="48231E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61625E"/>
              </a:buClr>
            </a:pPr>
            <a:r>
              <a:rPr lang="ar-SA" sz="2800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1-استقرار عدد من المصطلحات النحوية.</a:t>
            </a:r>
            <a:endParaRPr lang="en-US" sz="3200" dirty="0">
              <a:solidFill>
                <a:srgbClr val="48231E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61625E"/>
              </a:buClr>
            </a:pPr>
            <a:r>
              <a:rPr lang="ar-SA" sz="2800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2-وظهرت آراء نحوية واضحة ووجوه اعرابية مختلفة.</a:t>
            </a:r>
            <a:endParaRPr lang="en-US" sz="3200" dirty="0">
              <a:solidFill>
                <a:srgbClr val="48231E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buClr>
                <a:srgbClr val="61625E"/>
              </a:buClr>
            </a:pPr>
            <a:r>
              <a:rPr lang="ar-SA" sz="2800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3-حرص اللغويين العرب على هذه اللغة جعلهم يتبعون كلام العرب </a:t>
            </a:r>
            <a:r>
              <a:rPr lang="ar-SA" sz="2800" dirty="0" err="1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ﻷجل</a:t>
            </a:r>
            <a:r>
              <a:rPr lang="ar-SA" sz="2800" dirty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إثبات قاعدة نحوية رصينة</a:t>
            </a:r>
            <a:r>
              <a:rPr lang="ar-SA" sz="2800" dirty="0" smtClean="0">
                <a:solidFill>
                  <a:srgbClr val="48231E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en-US" sz="3200" dirty="0">
              <a:solidFill>
                <a:srgbClr val="48231E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1531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TM01790493[[fn=الرياض]]</Template>
  <TotalTime>183</TotalTime>
  <Words>621</Words>
  <Application>Microsoft Office PowerPoint</Application>
  <PresentationFormat>عرض على الشاشة (3:4)‏</PresentationFormat>
  <Paragraphs>25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Soho</vt:lpstr>
      <vt:lpstr>المحاضرة الرابعة:الشخصية الثانية: عيسى بن عمرالثقفي(ت149هـ). 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الثانية عشرة :الشخصية الثانية: عيسى بن عمرالثقفي (ت 149هـ). </dc:title>
  <dc:creator>riyadh</dc:creator>
  <cp:lastModifiedBy>riyadh</cp:lastModifiedBy>
  <cp:revision>20</cp:revision>
  <dcterms:created xsi:type="dcterms:W3CDTF">2018-12-10T09:24:57Z</dcterms:created>
  <dcterms:modified xsi:type="dcterms:W3CDTF">2021-01-01T19:12:25Z</dcterms:modified>
</cp:coreProperties>
</file>