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60" d="100"/>
          <a:sy n="60" d="100"/>
        </p:scale>
        <p:origin x="-1656" y="-22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10" name="مثلث قائم الزاوية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عنوان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17" name="عنوان فرعي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grpSp>
        <p:nvGrpSpPr>
          <p:cNvPr id="2" name="مجموعة 1"/>
          <p:cNvGrpSpPr/>
          <p:nvPr/>
        </p:nvGrpSpPr>
        <p:grpSpPr>
          <a:xfrm>
            <a:off x="-3765" y="4953000"/>
            <a:ext cx="9147765" cy="1912088"/>
            <a:chOff x="-3765" y="4832896"/>
            <a:chExt cx="9147765" cy="2032192"/>
          </a:xfrm>
        </p:grpSpPr>
        <p:sp>
          <p:nvSpPr>
            <p:cNvPr id="7" name="شكل حر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شكل حر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شكل حر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رابط مستقيم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عنصر نائب للتاريخ 29"/>
          <p:cNvSpPr>
            <a:spLocks noGrp="1"/>
          </p:cNvSpPr>
          <p:nvPr>
            <p:ph type="dt" sz="half" idx="10"/>
          </p:nvPr>
        </p:nvSpPr>
        <p:spPr/>
        <p:txBody>
          <a:bodyPr/>
          <a:lstStyle>
            <a:lvl1pPr>
              <a:defRPr>
                <a:solidFill>
                  <a:srgbClr val="FFFFFF"/>
                </a:solidFill>
              </a:defRPr>
            </a:lvl1pPr>
            <a:extLst/>
          </a:lstStyle>
          <a:p>
            <a:fld id="{1B8ABB09-4A1D-463E-8065-109CC2B7EFAA}" type="datetimeFigureOut">
              <a:rPr lang="ar-SA" smtClean="0"/>
              <a:t>22/05/1442</a:t>
            </a:fld>
            <a:endParaRPr lang="ar-SA"/>
          </a:p>
        </p:txBody>
      </p:sp>
      <p:sp>
        <p:nvSpPr>
          <p:cNvPr id="19" name="عنصر نائب للتذييل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عنصر نائب لرقم الشريحة 26"/>
          <p:cNvSpPr>
            <a:spLocks noGrp="1"/>
          </p:cNvSpPr>
          <p:nvPr>
            <p:ph type="sldNum" sz="quarter" idx="12"/>
          </p:nvPr>
        </p:nvSpPr>
        <p:spPr/>
        <p:txBody>
          <a:bodyPr/>
          <a:lstStyle>
            <a:lvl1pPr>
              <a:defRPr>
                <a:solidFill>
                  <a:srgbClr val="FFFFFF"/>
                </a:solidFill>
              </a:defRPr>
            </a:lvl1pPr>
            <a:extLst/>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22/05/1442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7" name="عنوان 6"/>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22/05/1442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7" name="شارة رتبة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شارة رتبة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bg>
      <p:bgRef idx="1002">
        <a:schemeClr val="bg1"/>
      </p:bgRef>
    </p:bg>
    <p:spTree>
      <p:nvGrpSpPr>
        <p:cNvPr id="1" name=""/>
        <p:cNvGrpSpPr/>
        <p:nvPr/>
      </p:nvGrpSpPr>
      <p:grpSpPr>
        <a:xfrm>
          <a:off x="0" y="0"/>
          <a:ext cx="0" cy="0"/>
          <a:chOff x="0" y="0"/>
          <a:chExt cx="0" cy="0"/>
        </a:xfrm>
      </p:grpSpPr>
      <p:sp>
        <p:nvSpPr>
          <p:cNvPr id="3" name="عنصر نائب للمحتوى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22/05/1442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عنوان 7"/>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8229600" cy="1143000"/>
          </a:xfrm>
        </p:spPr>
        <p:txBody>
          <a:bodyPr anchor="ctr"/>
          <a:lstStyle>
            <a:lvl1pPr>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22/05/1442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bg>
      <p:bgRef idx="1002">
        <a:schemeClr val="bg1"/>
      </p:bgRef>
    </p:bg>
    <p:spTree>
      <p:nvGrpSpPr>
        <p:cNvPr id="1" name=""/>
        <p:cNvGrpSpPr/>
        <p:nvPr/>
      </p:nvGrpSpPr>
      <p:grpSpPr>
        <a:xfrm>
          <a:off x="0" y="0"/>
          <a:ext cx="0" cy="0"/>
          <a:chOff x="0" y="0"/>
          <a:chExt cx="0" cy="0"/>
        </a:xfrm>
      </p:grpSpPr>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t>22/05/1442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6" name="عنوان 5"/>
          <p:cNvSpPr>
            <a:spLocks noGrp="1"/>
          </p:cNvSpPr>
          <p:nvPr>
            <p:ph type="title"/>
          </p:nvPr>
        </p:nvSpPr>
        <p:spPr/>
        <p:txBody>
          <a:bodyPr rtlCol="0"/>
          <a:lstStyle>
            <a:extLst/>
          </a:lstStyle>
          <a:p>
            <a:r>
              <a:rPr kumimoji="0" lang="ar-SA" smtClean="0"/>
              <a:t>انقر لتحرير نمط العنوان الرئيسي</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t>22/05/1442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3">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727032" y="6407944"/>
            <a:ext cx="1920240" cy="365760"/>
          </a:xfrm>
        </p:spPr>
        <p:txBody>
          <a:bodyPr/>
          <a:lstStyle>
            <a:extLst/>
          </a:lstStyle>
          <a:p>
            <a:fld id="{1B8ABB09-4A1D-463E-8065-109CC2B7EFAA}" type="datetimeFigureOut">
              <a:rPr lang="ar-SA" smtClean="0"/>
              <a:t>22/05/1442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4" name="عنصر نائب للنص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
        <p:nvSpPr>
          <p:cNvPr id="3" name="عنصر نائب للصورة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ar-SA" smtClean="0"/>
              <a:t>انقر فوق الأيقونة لإضافة صورة</a:t>
            </a:r>
            <a:endParaRPr kumimoji="0" lang="en-US" dirty="0"/>
          </a:p>
        </p:txBody>
      </p:sp>
      <p:sp>
        <p:nvSpPr>
          <p:cNvPr id="5" name="عنصر نائب للتاريخ 4"/>
          <p:cNvSpPr>
            <a:spLocks noGrp="1"/>
          </p:cNvSpPr>
          <p:nvPr>
            <p:ph type="dt" sz="half" idx="10"/>
          </p:nvPr>
        </p:nvSpPr>
        <p:spPr/>
        <p:txBody>
          <a:bodyPr/>
          <a:lstStyle>
            <a:lvl1pPr>
              <a:defRPr>
                <a:solidFill>
                  <a:schemeClr val="tx1"/>
                </a:solidFill>
              </a:defRPr>
            </a:lvl1pPr>
            <a:extLst/>
          </a:lstStyle>
          <a:p>
            <a:fld id="{1B8ABB09-4A1D-463E-8065-109CC2B7EFAA}" type="datetimeFigureOut">
              <a:rPr lang="ar-SA" smtClean="0"/>
              <a:t>22/05/1442</a:t>
            </a:fld>
            <a:endParaRPr lang="ar-SA"/>
          </a:p>
        </p:txBody>
      </p:sp>
      <p:sp>
        <p:nvSpPr>
          <p:cNvPr id="6" name="عنصر نائب للتذييل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عنصر نائب لرقم الشريحة 6"/>
          <p:cNvSpPr>
            <a:spLocks noGrp="1"/>
          </p:cNvSpPr>
          <p:nvPr>
            <p:ph type="sldNum" sz="quarter" idx="12"/>
          </p:nvPr>
        </p:nvSpPr>
        <p:spPr/>
        <p:txBody>
          <a:bodyPr/>
          <a:lstStyle>
            <a:lvl1pPr>
              <a:defRPr>
                <a:solidFill>
                  <a:schemeClr val="tx1"/>
                </a:solidFill>
              </a:defRPr>
            </a:lvl1pPr>
            <a:extLst/>
          </a:lstStyle>
          <a:p>
            <a:fld id="{0B34F065-1154-456A-91E3-76DE8E75E17B}" type="slidenum">
              <a:rPr lang="ar-SA" smtClean="0"/>
              <a:t>‹#›</a:t>
            </a:fld>
            <a:endParaRPr lang="ar-SA"/>
          </a:p>
        </p:txBody>
      </p:sp>
      <p:sp>
        <p:nvSpPr>
          <p:cNvPr id="2" name="عنوان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ar-SA" smtClean="0"/>
              <a:t>انقر لتحرير نمط العنوان الرئيسي</a:t>
            </a:r>
            <a:endParaRPr kumimoji="0" lang="en-US"/>
          </a:p>
        </p:txBody>
      </p:sp>
      <p:sp>
        <p:nvSpPr>
          <p:cNvPr id="8" name="شكل حر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شكل حر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مثلث قائم الزاوية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رابط مستقيم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شارة رتبة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شارة رتبة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1481329"/>
            <a:ext cx="8229600" cy="4386071"/>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22/05/1442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44013" y="274640"/>
            <a:ext cx="1777470" cy="5592761"/>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41"/>
            <a:ext cx="6324600" cy="5592760"/>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22/05/1442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شكل حر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شكل حر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مثلث قائم الزاوية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رابط مستقيم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عنصر نائب للعنوان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ar-SA" smtClean="0"/>
              <a:t>انقر لتحرير نمط العنوان الرئيسي</a:t>
            </a:r>
            <a:endParaRPr kumimoji="0" lang="en-US"/>
          </a:p>
        </p:txBody>
      </p:sp>
      <p:sp>
        <p:nvSpPr>
          <p:cNvPr id="30" name="عنصر نائب للنص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عنصر نائب للتاريخ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B8ABB09-4A1D-463E-8065-109CC2B7EFAA}" type="datetimeFigureOut">
              <a:rPr lang="ar-SA" smtClean="0"/>
              <a:t>22/05/1442</a:t>
            </a:fld>
            <a:endParaRPr lang="ar-SA"/>
          </a:p>
        </p:txBody>
      </p:sp>
      <p:sp>
        <p:nvSpPr>
          <p:cNvPr id="22" name="عنصر نائب للتذييل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عنصر نائب لرقم الشريحة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1268761"/>
            <a:ext cx="7772400" cy="2313602"/>
          </a:xfrm>
        </p:spPr>
        <p:txBody>
          <a:bodyPr>
            <a:normAutofit fontScale="90000"/>
          </a:bodyPr>
          <a:lstStyle/>
          <a:p>
            <a:pPr algn="just">
              <a:lnSpc>
                <a:spcPct val="107000"/>
              </a:lnSpc>
              <a:spcAft>
                <a:spcPts val="800"/>
              </a:spcAft>
            </a:pPr>
            <a:r>
              <a:rPr lang="ar-IQ" b="1" dirty="0" smtClean="0">
                <a:ea typeface="Calibri"/>
                <a:cs typeface="Arial"/>
              </a:rPr>
              <a:t>المحاضرة </a:t>
            </a:r>
            <a:r>
              <a:rPr lang="ar-IQ" b="1" dirty="0" smtClean="0">
                <a:ea typeface="Calibri"/>
                <a:cs typeface="Arial"/>
              </a:rPr>
              <a:t>الخامسة:</a:t>
            </a:r>
            <a:r>
              <a:rPr lang="en-US" b="1" dirty="0" smtClean="0">
                <a:ea typeface="Calibri"/>
                <a:cs typeface="Arial"/>
              </a:rPr>
              <a:t> </a:t>
            </a:r>
            <a:r>
              <a:rPr lang="ar-IQ" b="1" dirty="0" smtClean="0">
                <a:ea typeface="Calibri"/>
                <a:cs typeface="Arial"/>
              </a:rPr>
              <a:t>من أوائل النحاة البصريين</a:t>
            </a:r>
            <a:r>
              <a:rPr lang="ar-SA" b="1" dirty="0" smtClean="0">
                <a:ea typeface="Calibri"/>
                <a:cs typeface="Arial"/>
              </a:rPr>
              <a:t>: </a:t>
            </a:r>
            <a:r>
              <a:rPr lang="ar-SA" b="1" dirty="0">
                <a:ea typeface="Calibri"/>
                <a:cs typeface="Arial"/>
              </a:rPr>
              <a:t>أبو عمرو بن العلاء (ت154هـ)</a:t>
            </a:r>
            <a:r>
              <a:rPr lang="en-US" sz="2400" dirty="0">
                <a:ea typeface="Calibri"/>
                <a:cs typeface="Arial"/>
              </a:rPr>
              <a:t/>
            </a:r>
            <a:br>
              <a:rPr lang="en-US" sz="2400" dirty="0">
                <a:ea typeface="Calibri"/>
                <a:cs typeface="Arial"/>
              </a:rPr>
            </a:br>
            <a:endParaRPr lang="ar-IQ" dirty="0"/>
          </a:p>
        </p:txBody>
      </p:sp>
      <p:sp>
        <p:nvSpPr>
          <p:cNvPr id="3" name="عنوان فرعي 2"/>
          <p:cNvSpPr>
            <a:spLocks noGrp="1"/>
          </p:cNvSpPr>
          <p:nvPr>
            <p:ph type="subTitle" idx="1"/>
          </p:nvPr>
        </p:nvSpPr>
        <p:spPr>
          <a:xfrm>
            <a:off x="683568" y="3861048"/>
            <a:ext cx="7772400" cy="2520279"/>
          </a:xfrm>
        </p:spPr>
        <p:txBody>
          <a:bodyPr>
            <a:normAutofit/>
          </a:bodyPr>
          <a:lstStyle/>
          <a:p>
            <a:pPr marR="0" lvl="0" algn="ctr">
              <a:spcBef>
                <a:spcPct val="20000"/>
              </a:spcBef>
              <a:buClr>
                <a:srgbClr val="94C600"/>
              </a:buClr>
              <a:buSzPct val="76000"/>
            </a:pPr>
            <a:r>
              <a:rPr lang="ar-IQ" sz="2000" b="1" dirty="0">
                <a:solidFill>
                  <a:srgbClr val="000000"/>
                </a:solidFill>
                <a:latin typeface="Century Gothic"/>
                <a:cs typeface="Tahoma"/>
              </a:rPr>
              <a:t>جامعة المستنصرية / كلية الآداب / قسم اللغة العربية </a:t>
            </a:r>
          </a:p>
          <a:p>
            <a:pPr marR="0" lvl="0" algn="ctr">
              <a:spcBef>
                <a:spcPct val="20000"/>
              </a:spcBef>
              <a:buClr>
                <a:srgbClr val="94C600"/>
              </a:buClr>
              <a:buSzPct val="76000"/>
            </a:pPr>
            <a:r>
              <a:rPr lang="ar-IQ" sz="2000" b="1" dirty="0">
                <a:solidFill>
                  <a:srgbClr val="000000"/>
                </a:solidFill>
                <a:latin typeface="Century Gothic"/>
                <a:cs typeface="Tahoma"/>
              </a:rPr>
              <a:t>المرحلة الرابعة </a:t>
            </a:r>
          </a:p>
          <a:p>
            <a:pPr marR="0" lvl="0" algn="ctr">
              <a:spcBef>
                <a:spcPct val="20000"/>
              </a:spcBef>
              <a:buClr>
                <a:srgbClr val="94C600"/>
              </a:buClr>
              <a:buSzPct val="76000"/>
            </a:pPr>
            <a:r>
              <a:rPr lang="ar-IQ" sz="2000" b="1" dirty="0">
                <a:solidFill>
                  <a:srgbClr val="000000"/>
                </a:solidFill>
                <a:latin typeface="Century Gothic"/>
                <a:cs typeface="Tahoma"/>
              </a:rPr>
              <a:t>الدراسة الصباحية   </a:t>
            </a:r>
          </a:p>
          <a:p>
            <a:pPr marR="0" lvl="0" algn="ctr">
              <a:spcBef>
                <a:spcPct val="20000"/>
              </a:spcBef>
              <a:buClr>
                <a:srgbClr val="94C600"/>
              </a:buClr>
              <a:buSzPct val="76000"/>
            </a:pPr>
            <a:r>
              <a:rPr lang="ar-IQ" sz="2000" b="1" dirty="0">
                <a:solidFill>
                  <a:srgbClr val="000000"/>
                </a:solidFill>
                <a:latin typeface="Century Gothic"/>
                <a:cs typeface="Tahoma"/>
              </a:rPr>
              <a:t>أستاذ المادة :</a:t>
            </a:r>
          </a:p>
          <a:p>
            <a:pPr marR="0" lvl="0" algn="ctr">
              <a:spcBef>
                <a:spcPct val="20000"/>
              </a:spcBef>
              <a:buClr>
                <a:srgbClr val="94C600"/>
              </a:buClr>
              <a:buSzPct val="76000"/>
            </a:pPr>
            <a:r>
              <a:rPr lang="ar-IQ" sz="2000" b="1" dirty="0">
                <a:solidFill>
                  <a:srgbClr val="000000"/>
                </a:solidFill>
                <a:latin typeface="Century Gothic"/>
                <a:cs typeface="Tahoma"/>
              </a:rPr>
              <a:t>أ. د رياض عبود </a:t>
            </a:r>
            <a:r>
              <a:rPr lang="ar-IQ" sz="2000" b="1" dirty="0" err="1">
                <a:solidFill>
                  <a:srgbClr val="000000"/>
                </a:solidFill>
                <a:latin typeface="Century Gothic"/>
                <a:cs typeface="Tahoma"/>
              </a:rPr>
              <a:t>إهوين</a:t>
            </a:r>
            <a:endParaRPr lang="ar-IQ" sz="2400" b="1" dirty="0">
              <a:solidFill>
                <a:srgbClr val="424242"/>
              </a:solidFill>
              <a:latin typeface="Century Gothic"/>
              <a:cs typeface="Tahoma"/>
            </a:endParaRPr>
          </a:p>
          <a:p>
            <a:pPr algn="ctr"/>
            <a:endParaRPr lang="ar-IQ" sz="3200" dirty="0"/>
          </a:p>
        </p:txBody>
      </p:sp>
    </p:spTree>
    <p:extLst>
      <p:ext uri="{BB962C8B-B14F-4D97-AF65-F5344CB8AC3E}">
        <p14:creationId xmlns:p14="http://schemas.microsoft.com/office/powerpoint/2010/main" val="5698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6264696"/>
          </a:xfrm>
        </p:spPr>
        <p:txBody>
          <a:bodyPr>
            <a:noAutofit/>
          </a:bodyPr>
          <a:lstStyle/>
          <a:p>
            <a:pPr algn="just">
              <a:lnSpc>
                <a:spcPct val="107000"/>
              </a:lnSpc>
              <a:spcAft>
                <a:spcPts val="800"/>
              </a:spcAft>
            </a:pPr>
            <a:r>
              <a:rPr lang="ar-SA" sz="2400" dirty="0">
                <a:latin typeface="Times New Roman" pitchFamily="18" charset="0"/>
                <a:ea typeface="Calibri"/>
                <a:cs typeface="Times New Roman" pitchFamily="18" charset="0"/>
              </a:rPr>
              <a:t>هو زبان بن العلاء بن عمار المازني </a:t>
            </a:r>
            <a:r>
              <a:rPr lang="ar-SA" sz="2400" dirty="0" smtClean="0">
                <a:latin typeface="Times New Roman" pitchFamily="18" charset="0"/>
                <a:ea typeface="Calibri"/>
                <a:cs typeface="Times New Roman" pitchFamily="18" charset="0"/>
              </a:rPr>
              <a:t>و</a:t>
            </a:r>
            <a:r>
              <a:rPr lang="ar-IQ" sz="2400" dirty="0">
                <a:latin typeface="Times New Roman" pitchFamily="18" charset="0"/>
                <a:ea typeface="Calibri"/>
                <a:cs typeface="Times New Roman" pitchFamily="18" charset="0"/>
              </a:rPr>
              <a:t>أ</a:t>
            </a:r>
            <a:r>
              <a:rPr lang="ar-SA" sz="2400" dirty="0" smtClean="0">
                <a:latin typeface="Times New Roman" pitchFamily="18" charset="0"/>
                <a:ea typeface="Calibri"/>
                <a:cs typeface="Times New Roman" pitchFamily="18" charset="0"/>
              </a:rPr>
              <a:t>حد </a:t>
            </a:r>
            <a:r>
              <a:rPr lang="ar-SA" sz="2400" dirty="0">
                <a:latin typeface="Times New Roman" pitchFamily="18" charset="0"/>
                <a:ea typeface="Calibri"/>
                <a:cs typeface="Times New Roman" pitchFamily="18" charset="0"/>
              </a:rPr>
              <a:t>القراء السبعة المشهورين والعربي الوحيد فيهم بصري ثقة وعاش في العراق وتتبع القراءات القرآنية في مكة وكتبوا له عنها وكان يفرح عندما يسمع لفظا او كلمة تنطق بصورة صحيحة ففرح عندما سمع منشدا يقول</a:t>
            </a:r>
            <a:r>
              <a:rPr lang="ar-IQ" sz="2400" dirty="0">
                <a:latin typeface="Times New Roman" pitchFamily="18" charset="0"/>
                <a:ea typeface="Calibri"/>
                <a:cs typeface="Times New Roman" pitchFamily="18" charset="0"/>
              </a:rPr>
              <a:t>:</a:t>
            </a:r>
            <a:endParaRPr lang="en-US" sz="1800" dirty="0">
              <a:latin typeface="Times New Roman" pitchFamily="18" charset="0"/>
              <a:ea typeface="Calibri"/>
              <a:cs typeface="Times New Roman" pitchFamily="18" charset="0"/>
            </a:endParaRPr>
          </a:p>
          <a:p>
            <a:pPr algn="just">
              <a:lnSpc>
                <a:spcPct val="107000"/>
              </a:lnSpc>
              <a:spcAft>
                <a:spcPts val="800"/>
              </a:spcAft>
            </a:pPr>
            <a:r>
              <a:rPr lang="ar-SA" sz="2400" dirty="0">
                <a:latin typeface="Times New Roman" pitchFamily="18" charset="0"/>
                <a:ea typeface="Calibri"/>
                <a:cs typeface="Times New Roman" pitchFamily="18" charset="0"/>
              </a:rPr>
              <a:t>ربما تكره النفوس من </a:t>
            </a:r>
            <a:r>
              <a:rPr lang="ar-SA" sz="2400" dirty="0" smtClean="0">
                <a:latin typeface="Times New Roman" pitchFamily="18" charset="0"/>
                <a:ea typeface="Calibri"/>
                <a:cs typeface="Times New Roman" pitchFamily="18" charset="0"/>
              </a:rPr>
              <a:t>ال</a:t>
            </a:r>
            <a:r>
              <a:rPr lang="ar-IQ" sz="2400" dirty="0" smtClean="0">
                <a:latin typeface="Times New Roman" pitchFamily="18" charset="0"/>
                <a:ea typeface="Calibri"/>
                <a:cs typeface="Times New Roman" pitchFamily="18" charset="0"/>
              </a:rPr>
              <a:t>أ</a:t>
            </a:r>
            <a:r>
              <a:rPr lang="ar-SA" sz="2400" dirty="0" smtClean="0">
                <a:latin typeface="Times New Roman" pitchFamily="18" charset="0"/>
                <a:ea typeface="Calibri"/>
                <a:cs typeface="Times New Roman" pitchFamily="18" charset="0"/>
              </a:rPr>
              <a:t>مر            </a:t>
            </a:r>
            <a:r>
              <a:rPr lang="ar-SA" sz="2400" dirty="0">
                <a:latin typeface="Times New Roman" pitchFamily="18" charset="0"/>
                <a:ea typeface="Calibri"/>
                <a:cs typeface="Times New Roman" pitchFamily="18" charset="0"/>
              </a:rPr>
              <a:t>له فرجة كحل العقال</a:t>
            </a:r>
            <a:endParaRPr lang="en-US" sz="1800" dirty="0">
              <a:latin typeface="Times New Roman" pitchFamily="18" charset="0"/>
              <a:ea typeface="Calibri"/>
              <a:cs typeface="Times New Roman" pitchFamily="18" charset="0"/>
            </a:endParaRPr>
          </a:p>
          <a:p>
            <a:pPr algn="just">
              <a:lnSpc>
                <a:spcPct val="107000"/>
              </a:lnSpc>
              <a:spcAft>
                <a:spcPts val="800"/>
              </a:spcAft>
            </a:pPr>
            <a:r>
              <a:rPr lang="ar-SA" sz="2400" dirty="0">
                <a:latin typeface="Times New Roman" pitchFamily="18" charset="0"/>
                <a:ea typeface="Calibri"/>
                <a:cs typeface="Times New Roman" pitchFamily="18" charset="0"/>
              </a:rPr>
              <a:t>ففرح بنطق (فرجة</a:t>
            </a:r>
            <a:r>
              <a:rPr lang="ar-SA" sz="2400" dirty="0" smtClean="0">
                <a:latin typeface="Times New Roman" pitchFamily="18" charset="0"/>
                <a:ea typeface="Calibri"/>
                <a:cs typeface="Times New Roman" pitchFamily="18" charset="0"/>
              </a:rPr>
              <a:t>)</a:t>
            </a:r>
            <a:r>
              <a:rPr lang="ar-IQ" sz="2400" dirty="0" smtClean="0">
                <a:latin typeface="Times New Roman" pitchFamily="18" charset="0"/>
                <a:ea typeface="Calibri"/>
                <a:cs typeface="Times New Roman" pitchFamily="18" charset="0"/>
              </a:rPr>
              <a:t> </a:t>
            </a:r>
            <a:r>
              <a:rPr lang="ar-SA" sz="2400" dirty="0" smtClean="0">
                <a:latin typeface="Times New Roman" pitchFamily="18" charset="0"/>
                <a:ea typeface="Calibri"/>
                <a:cs typeface="Times New Roman" pitchFamily="18" charset="0"/>
              </a:rPr>
              <a:t>بالنصب </a:t>
            </a:r>
            <a:r>
              <a:rPr lang="ar-SA" sz="2400" dirty="0">
                <a:latin typeface="Times New Roman" pitchFamily="18" charset="0"/>
                <a:ea typeface="Calibri"/>
                <a:cs typeface="Times New Roman" pitchFamily="18" charset="0"/>
              </a:rPr>
              <a:t>فلم يدر </a:t>
            </a:r>
            <a:r>
              <a:rPr lang="ar-SA" sz="2400" dirty="0" smtClean="0">
                <a:latin typeface="Times New Roman" pitchFamily="18" charset="0"/>
                <a:ea typeface="Calibri"/>
                <a:cs typeface="Times New Roman" pitchFamily="18" charset="0"/>
              </a:rPr>
              <a:t>بأي</a:t>
            </a:r>
            <a:r>
              <a:rPr lang="ar-IQ" sz="2400" dirty="0" smtClean="0">
                <a:latin typeface="Times New Roman" pitchFamily="18" charset="0"/>
                <a:ea typeface="Calibri"/>
                <a:cs typeface="Times New Roman" pitchFamily="18" charset="0"/>
              </a:rPr>
              <a:t>ُّ</a:t>
            </a:r>
            <a:r>
              <a:rPr lang="ar-SA" sz="2400" dirty="0" smtClean="0">
                <a:latin typeface="Times New Roman" pitchFamily="18" charset="0"/>
                <a:ea typeface="Calibri"/>
                <a:cs typeface="Times New Roman" pitchFamily="18" charset="0"/>
              </a:rPr>
              <a:t>هما </a:t>
            </a:r>
            <a:r>
              <a:rPr lang="ar-SA" sz="2400" dirty="0">
                <a:latin typeface="Times New Roman" pitchFamily="18" charset="0"/>
                <a:ea typeface="Calibri"/>
                <a:cs typeface="Times New Roman" pitchFamily="18" charset="0"/>
              </a:rPr>
              <a:t>يفرح بهذا النطق الصحيح </a:t>
            </a:r>
            <a:r>
              <a:rPr lang="ar-IQ" sz="2400" dirty="0" smtClean="0">
                <a:latin typeface="Times New Roman" pitchFamily="18" charset="0"/>
                <a:ea typeface="Calibri"/>
                <a:cs typeface="Times New Roman" pitchFamily="18" charset="0"/>
              </a:rPr>
              <a:t>أ</a:t>
            </a:r>
            <a:r>
              <a:rPr lang="ar-SA" sz="2400" dirty="0" smtClean="0">
                <a:latin typeface="Times New Roman" pitchFamily="18" charset="0"/>
                <a:ea typeface="Calibri"/>
                <a:cs typeface="Times New Roman" pitchFamily="18" charset="0"/>
              </a:rPr>
              <a:t>م </a:t>
            </a:r>
            <a:r>
              <a:rPr lang="ar-SA" sz="2400" dirty="0">
                <a:latin typeface="Times New Roman" pitchFamily="18" charset="0"/>
                <a:ea typeface="Calibri"/>
                <a:cs typeface="Times New Roman" pitchFamily="18" charset="0"/>
              </a:rPr>
              <a:t>بموت الحجاج الذي كان يطارده.</a:t>
            </a:r>
            <a:endParaRPr lang="en-US" sz="1800" dirty="0">
              <a:latin typeface="Times New Roman" pitchFamily="18" charset="0"/>
              <a:ea typeface="Calibri"/>
              <a:cs typeface="Times New Roman" pitchFamily="18" charset="0"/>
            </a:endParaRPr>
          </a:p>
          <a:p>
            <a:pPr algn="just">
              <a:lnSpc>
                <a:spcPct val="107000"/>
              </a:lnSpc>
              <a:spcAft>
                <a:spcPts val="800"/>
              </a:spcAft>
            </a:pPr>
            <a:r>
              <a:rPr lang="ar-SA" sz="2400" dirty="0" smtClean="0">
                <a:latin typeface="Times New Roman" pitchFamily="18" charset="0"/>
                <a:ea typeface="Calibri"/>
                <a:cs typeface="Times New Roman" pitchFamily="18" charset="0"/>
              </a:rPr>
              <a:t>-</a:t>
            </a:r>
            <a:r>
              <a:rPr lang="ar-IQ" sz="2400" dirty="0" smtClean="0">
                <a:latin typeface="Times New Roman" pitchFamily="18" charset="0"/>
                <a:ea typeface="Calibri"/>
                <a:cs typeface="Times New Roman" pitchFamily="18" charset="0"/>
              </a:rPr>
              <a:t>أ</a:t>
            </a:r>
            <a:r>
              <a:rPr lang="ar-SA" sz="2400" dirty="0" smtClean="0">
                <a:latin typeface="Times New Roman" pitchFamily="18" charset="0"/>
                <a:ea typeface="Calibri"/>
                <a:cs typeface="Times New Roman" pitchFamily="18" charset="0"/>
              </a:rPr>
              <a:t>هم </a:t>
            </a:r>
            <a:r>
              <a:rPr lang="ar-SA" sz="2400" dirty="0">
                <a:latin typeface="Times New Roman" pitchFamily="18" charset="0"/>
                <a:ea typeface="Calibri"/>
                <a:cs typeface="Times New Roman" pitchFamily="18" charset="0"/>
              </a:rPr>
              <a:t>ميزات أو خصائص آرائه النحوية.</a:t>
            </a:r>
            <a:endParaRPr lang="en-US" sz="1800" dirty="0">
              <a:latin typeface="Times New Roman" pitchFamily="18" charset="0"/>
              <a:ea typeface="Calibri"/>
              <a:cs typeface="Times New Roman" pitchFamily="18" charset="0"/>
            </a:endParaRPr>
          </a:p>
          <a:p>
            <a:pPr algn="just">
              <a:lnSpc>
                <a:spcPct val="107000"/>
              </a:lnSpc>
              <a:spcAft>
                <a:spcPts val="800"/>
              </a:spcAft>
            </a:pPr>
            <a:r>
              <a:rPr lang="ar-SA" sz="2400" dirty="0">
                <a:latin typeface="Times New Roman" pitchFamily="18" charset="0"/>
                <a:ea typeface="Calibri"/>
                <a:cs typeface="Times New Roman" pitchFamily="18" charset="0"/>
              </a:rPr>
              <a:t>1-كان أبو العلاء يفهم لغة العرب من اللمحة والاشارة العابرة للمعنى وهذا دليل على حسه اللغوي العربي </a:t>
            </a:r>
            <a:r>
              <a:rPr lang="ar-SA" sz="2400" dirty="0" err="1">
                <a:latin typeface="Times New Roman" pitchFamily="18" charset="0"/>
                <a:ea typeface="Calibri"/>
                <a:cs typeface="Times New Roman" pitchFamily="18" charset="0"/>
              </a:rPr>
              <a:t>اﻷصيل</a:t>
            </a:r>
            <a:r>
              <a:rPr lang="ar-SA" sz="2400" dirty="0">
                <a:latin typeface="Times New Roman" pitchFamily="18" charset="0"/>
                <a:ea typeface="Calibri"/>
                <a:cs typeface="Times New Roman" pitchFamily="18" charset="0"/>
              </a:rPr>
              <a:t>.</a:t>
            </a:r>
            <a:endParaRPr lang="en-US" sz="1800" dirty="0">
              <a:latin typeface="Times New Roman" pitchFamily="18" charset="0"/>
              <a:ea typeface="Calibri"/>
              <a:cs typeface="Times New Roman" pitchFamily="18" charset="0"/>
            </a:endParaRPr>
          </a:p>
          <a:p>
            <a:pPr algn="just">
              <a:lnSpc>
                <a:spcPct val="107000"/>
              </a:lnSpc>
              <a:spcAft>
                <a:spcPts val="800"/>
              </a:spcAft>
            </a:pPr>
            <a:r>
              <a:rPr lang="ar-SA" sz="2400" dirty="0" smtClean="0">
                <a:latin typeface="Times New Roman" pitchFamily="18" charset="0"/>
                <a:ea typeface="Calibri"/>
                <a:cs typeface="Times New Roman" pitchFamily="18" charset="0"/>
              </a:rPr>
              <a:t>2-است</a:t>
            </a:r>
            <a:r>
              <a:rPr lang="ar-IQ" sz="2400" dirty="0" smtClean="0">
                <a:latin typeface="Times New Roman" pitchFamily="18" charset="0"/>
                <a:ea typeface="Calibri"/>
                <a:cs typeface="Times New Roman" pitchFamily="18" charset="0"/>
              </a:rPr>
              <a:t>عمل</a:t>
            </a:r>
            <a:r>
              <a:rPr lang="ar-SA" sz="2400" dirty="0" smtClean="0">
                <a:latin typeface="Times New Roman" pitchFamily="18" charset="0"/>
                <a:ea typeface="Calibri"/>
                <a:cs typeface="Times New Roman" pitchFamily="18" charset="0"/>
              </a:rPr>
              <a:t> </a:t>
            </a:r>
            <a:r>
              <a:rPr lang="ar-SA" sz="2400" dirty="0">
                <a:latin typeface="Times New Roman" pitchFamily="18" charset="0"/>
                <a:ea typeface="Calibri"/>
                <a:cs typeface="Times New Roman" pitchFamily="18" charset="0"/>
              </a:rPr>
              <a:t>القياس في اثبات القواعد النحوية ومثال ذلك نحو ما جاء في قوله تعالى (وعصى آدم ربه فغوى) و(ما ظل صاحبكم وما غوى) وعندما سمع أحدا يقول :(ومن يغو لا يعدم على الغي لائما) فاحتج على القائل بالآيتين الكريمتين فقال له ألا ترى قوله تعالى فغوى ومضارعها يغو فقال له: أكسر (يغو).</a:t>
            </a:r>
            <a:endParaRPr lang="en-US" sz="1800" dirty="0">
              <a:latin typeface="Times New Roman" pitchFamily="18" charset="0"/>
              <a:ea typeface="Calibri"/>
              <a:cs typeface="Times New Roman" pitchFamily="18" charset="0"/>
            </a:endParaRPr>
          </a:p>
          <a:p>
            <a:endParaRPr lang="ar-IQ" sz="2000" dirty="0">
              <a:latin typeface="Times New Roman" pitchFamily="18" charset="0"/>
              <a:cs typeface="Times New Roman" pitchFamily="18" charset="0"/>
            </a:endParaRPr>
          </a:p>
        </p:txBody>
      </p:sp>
    </p:spTree>
    <p:extLst>
      <p:ext uri="{BB962C8B-B14F-4D97-AF65-F5344CB8AC3E}">
        <p14:creationId xmlns:p14="http://schemas.microsoft.com/office/powerpoint/2010/main" val="3468453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6192688"/>
          </a:xfrm>
        </p:spPr>
        <p:txBody>
          <a:bodyPr>
            <a:normAutofit lnSpcReduction="10000"/>
          </a:bodyPr>
          <a:lstStyle/>
          <a:p>
            <a:pPr algn="just">
              <a:lnSpc>
                <a:spcPct val="107000"/>
              </a:lnSpc>
              <a:spcAft>
                <a:spcPts val="800"/>
              </a:spcAft>
            </a:pPr>
            <a:r>
              <a:rPr lang="ar-SA" sz="1600" dirty="0">
                <a:ea typeface="Calibri"/>
              </a:rPr>
              <a:t>-</a:t>
            </a:r>
            <a:r>
              <a:rPr lang="ar-SA" sz="2000" b="1" dirty="0" smtClean="0">
                <a:latin typeface="Times New Roman" pitchFamily="18" charset="0"/>
                <a:ea typeface="Calibri"/>
                <a:cs typeface="Times New Roman" pitchFamily="18" charset="0"/>
              </a:rPr>
              <a:t>است</a:t>
            </a:r>
            <a:r>
              <a:rPr lang="ar-IQ" sz="2000" b="1" dirty="0" smtClean="0">
                <a:latin typeface="Times New Roman" pitchFamily="18" charset="0"/>
                <a:ea typeface="Calibri"/>
                <a:cs typeface="Times New Roman" pitchFamily="18" charset="0"/>
              </a:rPr>
              <a:t>عمل</a:t>
            </a:r>
            <a:r>
              <a:rPr lang="ar-SA" sz="2000" b="1" dirty="0" smtClean="0">
                <a:latin typeface="Times New Roman" pitchFamily="18" charset="0"/>
                <a:ea typeface="Calibri"/>
                <a:cs typeface="Times New Roman" pitchFamily="18" charset="0"/>
              </a:rPr>
              <a:t> </a:t>
            </a:r>
            <a:r>
              <a:rPr lang="ar-SA" sz="2000" b="1" dirty="0">
                <a:latin typeface="Times New Roman" pitchFamily="18" charset="0"/>
                <a:ea typeface="Calibri"/>
                <a:cs typeface="Times New Roman" pitchFamily="18" charset="0"/>
              </a:rPr>
              <a:t>السماع في التقدير والتفسير في تخريج ما ورد عن العرب من عبارات توحي بالخطأ من ذلك ما رواه الزبيدي عن </a:t>
            </a:r>
            <a:r>
              <a:rPr lang="ar-SA" sz="2000" b="1" dirty="0" smtClean="0">
                <a:latin typeface="Times New Roman" pitchFamily="18" charset="0"/>
                <a:ea typeface="Calibri"/>
                <a:cs typeface="Times New Roman" pitchFamily="18" charset="0"/>
              </a:rPr>
              <a:t>ال</a:t>
            </a:r>
            <a:r>
              <a:rPr lang="ar-IQ" sz="2000" b="1" dirty="0" smtClean="0">
                <a:latin typeface="Times New Roman" pitchFamily="18" charset="0"/>
                <a:ea typeface="Calibri"/>
                <a:cs typeface="Times New Roman" pitchFamily="18" charset="0"/>
              </a:rPr>
              <a:t>أ</a:t>
            </a:r>
            <a:r>
              <a:rPr lang="ar-SA" sz="2000" b="1" dirty="0" err="1" smtClean="0">
                <a:latin typeface="Times New Roman" pitchFamily="18" charset="0"/>
                <a:ea typeface="Calibri"/>
                <a:cs typeface="Times New Roman" pitchFamily="18" charset="0"/>
              </a:rPr>
              <a:t>صمعي</a:t>
            </a:r>
            <a:r>
              <a:rPr lang="ar-SA" sz="2000" b="1" dirty="0" smtClean="0">
                <a:latin typeface="Times New Roman" pitchFamily="18" charset="0"/>
                <a:ea typeface="Calibri"/>
                <a:cs typeface="Times New Roman" pitchFamily="18" charset="0"/>
              </a:rPr>
              <a:t> </a:t>
            </a:r>
            <a:r>
              <a:rPr lang="ar-SA" sz="2000" b="1" dirty="0">
                <a:latin typeface="Times New Roman" pitchFamily="18" charset="0"/>
                <a:ea typeface="Calibri"/>
                <a:cs typeface="Times New Roman" pitchFamily="18" charset="0"/>
              </a:rPr>
              <a:t>في قول الراجز</a:t>
            </a:r>
            <a:r>
              <a:rPr lang="ar-IQ" sz="2000" b="1" dirty="0">
                <a:latin typeface="Times New Roman" pitchFamily="18" charset="0"/>
                <a:ea typeface="Calibri"/>
                <a:cs typeface="Times New Roman" pitchFamily="18" charset="0"/>
              </a:rPr>
              <a:t>:</a:t>
            </a:r>
            <a:endParaRPr lang="en-US" sz="1600" b="1" dirty="0">
              <a:latin typeface="Times New Roman" pitchFamily="18" charset="0"/>
              <a:ea typeface="Calibri"/>
              <a:cs typeface="Times New Roman" pitchFamily="18" charset="0"/>
            </a:endParaRPr>
          </a:p>
          <a:p>
            <a:pPr algn="just">
              <a:lnSpc>
                <a:spcPct val="107000"/>
              </a:lnSpc>
              <a:spcAft>
                <a:spcPts val="800"/>
              </a:spcAft>
            </a:pPr>
            <a:r>
              <a:rPr lang="ar-SA" sz="2000" b="1" dirty="0">
                <a:latin typeface="Times New Roman" pitchFamily="18" charset="0"/>
                <a:ea typeface="Calibri"/>
                <a:cs typeface="Times New Roman" pitchFamily="18" charset="0"/>
              </a:rPr>
              <a:t>حتى تحاجزن عن الذواد           تحاجز </a:t>
            </a:r>
            <a:r>
              <a:rPr lang="ar-SA" sz="2000" b="1" dirty="0" smtClean="0">
                <a:latin typeface="Times New Roman" pitchFamily="18" charset="0"/>
                <a:ea typeface="Calibri"/>
                <a:cs typeface="Times New Roman" pitchFamily="18" charset="0"/>
              </a:rPr>
              <a:t>الري</a:t>
            </a:r>
            <a:r>
              <a:rPr lang="ar-IQ" sz="2000" b="1" dirty="0" smtClean="0">
                <a:latin typeface="Times New Roman" pitchFamily="18" charset="0"/>
                <a:ea typeface="Calibri"/>
                <a:cs typeface="Times New Roman" pitchFamily="18" charset="0"/>
              </a:rPr>
              <a:t>َّ</a:t>
            </a:r>
            <a:r>
              <a:rPr lang="ar-SA" sz="2000" b="1" dirty="0" smtClean="0">
                <a:latin typeface="Times New Roman" pitchFamily="18" charset="0"/>
                <a:ea typeface="Calibri"/>
                <a:cs typeface="Times New Roman" pitchFamily="18" charset="0"/>
              </a:rPr>
              <a:t> </a:t>
            </a:r>
            <a:r>
              <a:rPr lang="ar-SA" sz="2000" b="1" dirty="0">
                <a:latin typeface="Times New Roman" pitchFamily="18" charset="0"/>
                <a:ea typeface="Calibri"/>
                <a:cs typeface="Times New Roman" pitchFamily="18" charset="0"/>
              </a:rPr>
              <a:t>ولم تكادي</a:t>
            </a:r>
            <a:endParaRPr lang="en-US" sz="1600" b="1" dirty="0">
              <a:latin typeface="Times New Roman" pitchFamily="18" charset="0"/>
              <a:ea typeface="Calibri"/>
              <a:cs typeface="Times New Roman" pitchFamily="18" charset="0"/>
            </a:endParaRPr>
          </a:p>
          <a:p>
            <a:pPr algn="just">
              <a:lnSpc>
                <a:spcPct val="107000"/>
              </a:lnSpc>
              <a:spcAft>
                <a:spcPts val="800"/>
              </a:spcAft>
            </a:pPr>
            <a:r>
              <a:rPr lang="ar-SA" sz="2000" b="1" dirty="0">
                <a:latin typeface="Times New Roman" pitchFamily="18" charset="0"/>
                <a:ea typeface="Calibri"/>
                <a:cs typeface="Times New Roman" pitchFamily="18" charset="0"/>
              </a:rPr>
              <a:t>وقال </a:t>
            </a:r>
            <a:r>
              <a:rPr lang="ar-SA" sz="2000" b="1" dirty="0" smtClean="0">
                <a:latin typeface="Times New Roman" pitchFamily="18" charset="0"/>
                <a:ea typeface="Calibri"/>
                <a:cs typeface="Times New Roman" pitchFamily="18" charset="0"/>
              </a:rPr>
              <a:t>ل</a:t>
            </a:r>
            <a:r>
              <a:rPr lang="ar-IQ" sz="2000" b="1" dirty="0" smtClean="0">
                <a:latin typeface="Times New Roman" pitchFamily="18" charset="0"/>
                <a:ea typeface="Calibri"/>
                <a:cs typeface="Times New Roman" pitchFamily="18" charset="0"/>
              </a:rPr>
              <a:t>ِ</a:t>
            </a:r>
            <a:r>
              <a:rPr lang="ar-SA" sz="2000" b="1" dirty="0" smtClean="0">
                <a:latin typeface="Times New Roman" pitchFamily="18" charset="0"/>
                <a:ea typeface="Calibri"/>
                <a:cs typeface="Times New Roman" pitchFamily="18" charset="0"/>
              </a:rPr>
              <a:t>م</a:t>
            </a:r>
            <a:r>
              <a:rPr lang="ar-IQ" sz="2000" b="1" dirty="0" smtClean="0">
                <a:latin typeface="Times New Roman" pitchFamily="18" charset="0"/>
                <a:ea typeface="Calibri"/>
                <a:cs typeface="Times New Roman" pitchFamily="18" charset="0"/>
              </a:rPr>
              <a:t>َ</a:t>
            </a:r>
            <a:r>
              <a:rPr lang="ar-SA" sz="2000" b="1" dirty="0" smtClean="0">
                <a:latin typeface="Times New Roman" pitchFamily="18" charset="0"/>
                <a:ea typeface="Calibri"/>
                <a:cs typeface="Times New Roman" pitchFamily="18" charset="0"/>
              </a:rPr>
              <a:t> لم</a:t>
            </a:r>
            <a:r>
              <a:rPr lang="ar-IQ" sz="2000" b="1" dirty="0" smtClean="0">
                <a:latin typeface="Times New Roman" pitchFamily="18" charset="0"/>
                <a:ea typeface="Calibri"/>
                <a:cs typeface="Times New Roman" pitchFamily="18" charset="0"/>
              </a:rPr>
              <a:t>ْ يقل</a:t>
            </a:r>
            <a:r>
              <a:rPr lang="ar-SA" sz="2000" b="1" dirty="0" smtClean="0">
                <a:latin typeface="Times New Roman" pitchFamily="18" charset="0"/>
                <a:ea typeface="Calibri"/>
                <a:cs typeface="Times New Roman" pitchFamily="18" charset="0"/>
              </a:rPr>
              <a:t> </a:t>
            </a:r>
            <a:r>
              <a:rPr lang="ar-SA" sz="2000" b="1" dirty="0">
                <a:latin typeface="Times New Roman" pitchFamily="18" charset="0"/>
                <a:ea typeface="Calibri"/>
                <a:cs typeface="Times New Roman" pitchFamily="18" charset="0"/>
              </a:rPr>
              <a:t>(لم تكد) ففسر </a:t>
            </a:r>
            <a:r>
              <a:rPr lang="ar-IQ" sz="2000" b="1" dirty="0" smtClean="0">
                <a:latin typeface="Times New Roman" pitchFamily="18" charset="0"/>
                <a:ea typeface="Calibri"/>
                <a:cs typeface="Times New Roman" pitchFamily="18" charset="0"/>
              </a:rPr>
              <a:t>أ</a:t>
            </a:r>
            <a:r>
              <a:rPr lang="ar-SA" sz="2000" b="1" dirty="0" smtClean="0">
                <a:latin typeface="Times New Roman" pitchFamily="18" charset="0"/>
                <a:ea typeface="Calibri"/>
                <a:cs typeface="Times New Roman" pitchFamily="18" charset="0"/>
              </a:rPr>
              <a:t>بو </a:t>
            </a:r>
            <a:r>
              <a:rPr lang="ar-SA" sz="2000" b="1" dirty="0">
                <a:latin typeface="Times New Roman" pitchFamily="18" charset="0"/>
                <a:ea typeface="Calibri"/>
                <a:cs typeface="Times New Roman" pitchFamily="18" charset="0"/>
              </a:rPr>
              <a:t>عمرو هذا القول بما سمع عن بعض العرب (ولم تكادي أيتها الإبل) وتدل إجابته على اعتماده على اللغة وروايتها أكثر من اهتمامه بالقياس والتعليل.</a:t>
            </a:r>
            <a:endParaRPr lang="en-US" sz="1600" b="1" dirty="0">
              <a:latin typeface="Times New Roman" pitchFamily="18" charset="0"/>
              <a:ea typeface="Calibri"/>
              <a:cs typeface="Times New Roman" pitchFamily="18" charset="0"/>
            </a:endParaRPr>
          </a:p>
          <a:p>
            <a:pPr algn="just">
              <a:lnSpc>
                <a:spcPct val="107000"/>
              </a:lnSpc>
              <a:spcAft>
                <a:spcPts val="800"/>
              </a:spcAft>
            </a:pPr>
            <a:r>
              <a:rPr lang="ar-SA" sz="2000" b="1" dirty="0">
                <a:latin typeface="Times New Roman" pitchFamily="18" charset="0"/>
                <a:ea typeface="Calibri"/>
                <a:cs typeface="Times New Roman" pitchFamily="18" charset="0"/>
              </a:rPr>
              <a:t>ودليل </a:t>
            </a:r>
            <a:r>
              <a:rPr lang="ar-IQ" sz="2000" b="1" dirty="0" smtClean="0">
                <a:latin typeface="Times New Roman" pitchFamily="18" charset="0"/>
                <a:ea typeface="Calibri"/>
                <a:cs typeface="Times New Roman" pitchFamily="18" charset="0"/>
              </a:rPr>
              <a:t>آ</a:t>
            </a:r>
            <a:r>
              <a:rPr lang="ar-SA" sz="2000" b="1" dirty="0" smtClean="0">
                <a:latin typeface="Times New Roman" pitchFamily="18" charset="0"/>
                <a:ea typeface="Calibri"/>
                <a:cs typeface="Times New Roman" pitchFamily="18" charset="0"/>
              </a:rPr>
              <a:t>خر </a:t>
            </a:r>
            <a:r>
              <a:rPr lang="ar-SA" sz="2000" b="1" dirty="0">
                <a:latin typeface="Times New Roman" pitchFamily="18" charset="0"/>
                <a:ea typeface="Calibri"/>
                <a:cs typeface="Times New Roman" pitchFamily="18" charset="0"/>
              </a:rPr>
              <a:t>على اهتمامه بالسماع اكثر من القياس قال: اعمل على </a:t>
            </a:r>
            <a:r>
              <a:rPr lang="ar-SA" sz="2000" b="1" dirty="0" smtClean="0">
                <a:latin typeface="Times New Roman" pitchFamily="18" charset="0"/>
                <a:ea typeface="Calibri"/>
                <a:cs typeface="Times New Roman" pitchFamily="18" charset="0"/>
              </a:rPr>
              <a:t>ال</a:t>
            </a:r>
            <a:r>
              <a:rPr lang="ar-IQ" sz="2000" b="1" dirty="0" smtClean="0">
                <a:latin typeface="Times New Roman" pitchFamily="18" charset="0"/>
                <a:ea typeface="Calibri"/>
                <a:cs typeface="Times New Roman" pitchFamily="18" charset="0"/>
              </a:rPr>
              <a:t>أ</a:t>
            </a:r>
            <a:r>
              <a:rPr lang="ar-SA" sz="2000" b="1" dirty="0" smtClean="0">
                <a:latin typeface="Times New Roman" pitchFamily="18" charset="0"/>
                <a:ea typeface="Calibri"/>
                <a:cs typeface="Times New Roman" pitchFamily="18" charset="0"/>
              </a:rPr>
              <a:t>كثر </a:t>
            </a:r>
            <a:r>
              <a:rPr lang="ar-SA" sz="2000" b="1" dirty="0">
                <a:latin typeface="Times New Roman" pitchFamily="18" charset="0"/>
                <a:ea typeface="Calibri"/>
                <a:cs typeface="Times New Roman" pitchFamily="18" charset="0"/>
              </a:rPr>
              <a:t>واسمي من خالفني لغات </a:t>
            </a:r>
            <a:r>
              <a:rPr lang="ar-IQ" sz="2000" b="1" dirty="0" smtClean="0">
                <a:latin typeface="Times New Roman" pitchFamily="18" charset="0"/>
                <a:ea typeface="Calibri"/>
                <a:cs typeface="Times New Roman" pitchFamily="18" charset="0"/>
              </a:rPr>
              <a:t>أ</a:t>
            </a:r>
            <a:r>
              <a:rPr lang="ar-SA" sz="2000" b="1" dirty="0" smtClean="0">
                <a:latin typeface="Times New Roman" pitchFamily="18" charset="0"/>
                <a:ea typeface="Calibri"/>
                <a:cs typeface="Times New Roman" pitchFamily="18" charset="0"/>
              </a:rPr>
              <a:t>ي</a:t>
            </a:r>
            <a:r>
              <a:rPr lang="ar-IQ" sz="2000" b="1" dirty="0" smtClean="0">
                <a:latin typeface="Times New Roman" pitchFamily="18" charset="0"/>
                <a:ea typeface="Calibri"/>
                <a:cs typeface="Times New Roman" pitchFamily="18" charset="0"/>
              </a:rPr>
              <a:t>: كان</a:t>
            </a:r>
            <a:r>
              <a:rPr lang="ar-SA" sz="2000" b="1" dirty="0" smtClean="0">
                <a:latin typeface="Times New Roman" pitchFamily="18" charset="0"/>
                <a:ea typeface="Calibri"/>
                <a:cs typeface="Times New Roman" pitchFamily="18" charset="0"/>
              </a:rPr>
              <a:t> </a:t>
            </a:r>
            <a:r>
              <a:rPr lang="ar-IQ" sz="2000" b="1" dirty="0" smtClean="0">
                <a:latin typeface="Times New Roman" pitchFamily="18" charset="0"/>
                <a:ea typeface="Calibri"/>
                <a:cs typeface="Times New Roman" pitchFamily="18" charset="0"/>
              </a:rPr>
              <a:t>ي</a:t>
            </a:r>
            <a:r>
              <a:rPr lang="ar-SA" sz="2000" b="1" dirty="0" smtClean="0">
                <a:latin typeface="Times New Roman" pitchFamily="18" charset="0"/>
                <a:ea typeface="Calibri"/>
                <a:cs typeface="Times New Roman" pitchFamily="18" charset="0"/>
              </a:rPr>
              <a:t>سمع </a:t>
            </a:r>
            <a:r>
              <a:rPr lang="ar-SA" sz="2000" b="1" dirty="0">
                <a:latin typeface="Times New Roman" pitchFamily="18" charset="0"/>
                <a:ea typeface="Calibri"/>
                <a:cs typeface="Times New Roman" pitchFamily="18" charset="0"/>
              </a:rPr>
              <a:t>من العرب الكلام المطرد </a:t>
            </a:r>
            <a:r>
              <a:rPr lang="ar-IQ" sz="2000" b="1" dirty="0" smtClean="0">
                <a:latin typeface="Times New Roman" pitchFamily="18" charset="0"/>
                <a:ea typeface="Calibri"/>
                <a:cs typeface="Times New Roman" pitchFamily="18" charset="0"/>
              </a:rPr>
              <a:t>،</a:t>
            </a:r>
            <a:r>
              <a:rPr lang="ar-IQ" sz="2000" b="1" dirty="0">
                <a:latin typeface="Times New Roman" pitchFamily="18" charset="0"/>
                <a:ea typeface="Calibri"/>
                <a:cs typeface="Times New Roman" pitchFamily="18" charset="0"/>
              </a:rPr>
              <a:t>أ</a:t>
            </a:r>
            <a:r>
              <a:rPr lang="ar-SA" sz="2000" b="1" dirty="0" smtClean="0">
                <a:latin typeface="Times New Roman" pitchFamily="18" charset="0"/>
                <a:ea typeface="Calibri"/>
                <a:cs typeface="Times New Roman" pitchFamily="18" charset="0"/>
              </a:rPr>
              <a:t>ما </a:t>
            </a:r>
            <a:r>
              <a:rPr lang="ar-SA" sz="2000" b="1" dirty="0">
                <a:latin typeface="Times New Roman" pitchFamily="18" charset="0"/>
                <a:ea typeface="Calibri"/>
                <a:cs typeface="Times New Roman" pitchFamily="18" charset="0"/>
              </a:rPr>
              <a:t>القليل فسماه لغة </a:t>
            </a:r>
            <a:r>
              <a:rPr lang="ar-IQ" sz="2000" b="1" dirty="0" smtClean="0">
                <a:latin typeface="Times New Roman" pitchFamily="18" charset="0"/>
                <a:ea typeface="Calibri"/>
                <a:cs typeface="Times New Roman" pitchFamily="18" charset="0"/>
              </a:rPr>
              <a:t>، </a:t>
            </a:r>
            <a:r>
              <a:rPr lang="ar-SA" sz="2000" b="1" dirty="0" smtClean="0">
                <a:latin typeface="Times New Roman" pitchFamily="18" charset="0"/>
                <a:ea typeface="Calibri"/>
                <a:cs typeface="Times New Roman" pitchFamily="18" charset="0"/>
              </a:rPr>
              <a:t>وهذا </a:t>
            </a:r>
            <a:r>
              <a:rPr lang="ar-SA" sz="2000" b="1" dirty="0">
                <a:latin typeface="Times New Roman" pitchFamily="18" charset="0"/>
                <a:ea typeface="Calibri"/>
                <a:cs typeface="Times New Roman" pitchFamily="18" charset="0"/>
              </a:rPr>
              <a:t>دليل على كثرة استقراءه لكلام العرب فهو عالم باللغة اكثر من النحو وكان يعتمد على </a:t>
            </a:r>
            <a:r>
              <a:rPr lang="ar-SA" sz="2000" b="1" dirty="0" err="1" smtClean="0">
                <a:latin typeface="Times New Roman" pitchFamily="18" charset="0"/>
                <a:ea typeface="Calibri"/>
                <a:cs typeface="Times New Roman" pitchFamily="18" charset="0"/>
              </a:rPr>
              <a:t>روا</a:t>
            </a:r>
            <a:r>
              <a:rPr lang="ar-IQ" sz="2000" b="1" dirty="0" smtClean="0">
                <a:latin typeface="Times New Roman" pitchFamily="18" charset="0"/>
                <a:ea typeface="Calibri"/>
                <a:cs typeface="Times New Roman" pitchFamily="18" charset="0"/>
              </a:rPr>
              <a:t>ة</a:t>
            </a:r>
            <a:r>
              <a:rPr lang="ar-SA" sz="2000" b="1" dirty="0" smtClean="0">
                <a:latin typeface="Times New Roman" pitchFamily="18" charset="0"/>
                <a:ea typeface="Calibri"/>
                <a:cs typeface="Times New Roman" pitchFamily="18" charset="0"/>
              </a:rPr>
              <a:t> </a:t>
            </a:r>
            <a:r>
              <a:rPr lang="ar-SA" sz="2000" b="1" dirty="0">
                <a:latin typeface="Times New Roman" pitchFamily="18" charset="0"/>
                <a:ea typeface="Calibri"/>
                <a:cs typeface="Times New Roman" pitchFamily="18" charset="0"/>
              </a:rPr>
              <a:t>اللغة </a:t>
            </a:r>
            <a:r>
              <a:rPr lang="ar-SA" sz="2000" b="1" dirty="0" smtClean="0">
                <a:latin typeface="Times New Roman" pitchFamily="18" charset="0"/>
                <a:ea typeface="Calibri"/>
                <a:cs typeface="Times New Roman" pitchFamily="18" charset="0"/>
              </a:rPr>
              <a:t>و</a:t>
            </a:r>
            <a:r>
              <a:rPr lang="ar-IQ" sz="2000" b="1" dirty="0" smtClean="0">
                <a:latin typeface="Times New Roman" pitchFamily="18" charset="0"/>
                <a:ea typeface="Calibri"/>
                <a:cs typeface="Times New Roman" pitchFamily="18" charset="0"/>
              </a:rPr>
              <a:t>من هؤلاء </a:t>
            </a:r>
            <a:r>
              <a:rPr lang="ar-IQ" sz="2000" b="1" dirty="0">
                <a:latin typeface="Times New Roman" pitchFamily="18" charset="0"/>
                <a:ea typeface="Calibri"/>
                <a:cs typeface="Times New Roman" pitchFamily="18" charset="0"/>
              </a:rPr>
              <a:t>أ</a:t>
            </a:r>
            <a:r>
              <a:rPr lang="ar-SA" sz="2000" b="1" dirty="0" smtClean="0">
                <a:latin typeface="Times New Roman" pitchFamily="18" charset="0"/>
                <a:ea typeface="Calibri"/>
                <a:cs typeface="Times New Roman" pitchFamily="18" charset="0"/>
              </a:rPr>
              <a:t>بو خيرة</a:t>
            </a:r>
            <a:r>
              <a:rPr lang="ar-IQ" sz="2000" b="1" dirty="0" smtClean="0">
                <a:latin typeface="Times New Roman" pitchFamily="18" charset="0"/>
                <a:ea typeface="Calibri"/>
                <a:cs typeface="Times New Roman" pitchFamily="18" charset="0"/>
              </a:rPr>
              <a:t> </a:t>
            </a:r>
            <a:r>
              <a:rPr lang="ar-SA" sz="2000" b="1" dirty="0" smtClean="0">
                <a:latin typeface="Times New Roman" pitchFamily="18" charset="0"/>
                <a:ea typeface="Calibri"/>
                <a:cs typeface="Times New Roman" pitchFamily="18" charset="0"/>
              </a:rPr>
              <a:t>" </a:t>
            </a:r>
            <a:r>
              <a:rPr lang="ar-SA" sz="2000" b="1" dirty="0">
                <a:latin typeface="Times New Roman" pitchFamily="18" charset="0"/>
                <a:ea typeface="Calibri"/>
                <a:cs typeface="Times New Roman" pitchFamily="18" charset="0"/>
              </a:rPr>
              <a:t>وانتقده ذات مرة </a:t>
            </a:r>
            <a:r>
              <a:rPr lang="ar-IQ" sz="2000" b="1" dirty="0" smtClean="0">
                <a:latin typeface="Times New Roman" pitchFamily="18" charset="0"/>
                <a:ea typeface="Calibri"/>
                <a:cs typeface="Times New Roman" pitchFamily="18" charset="0"/>
              </a:rPr>
              <a:t>،</a:t>
            </a:r>
            <a:r>
              <a:rPr lang="ar-SA" sz="2000" b="1" dirty="0" smtClean="0">
                <a:latin typeface="Times New Roman" pitchFamily="18" charset="0"/>
                <a:ea typeface="Calibri"/>
                <a:cs typeface="Times New Roman" pitchFamily="18" charset="0"/>
              </a:rPr>
              <a:t>لأنه </a:t>
            </a:r>
            <a:r>
              <a:rPr lang="ar-SA" sz="2000" b="1" dirty="0">
                <a:latin typeface="Times New Roman" pitchFamily="18" charset="0"/>
                <a:ea typeface="Calibri"/>
                <a:cs typeface="Times New Roman" pitchFamily="18" charset="0"/>
              </a:rPr>
              <a:t>روى رواية بأكثر من وجه في قوله </a:t>
            </a:r>
            <a:r>
              <a:rPr lang="ar-IQ" sz="2000" b="1" dirty="0" smtClean="0">
                <a:latin typeface="Times New Roman" pitchFamily="18" charset="0"/>
                <a:ea typeface="Calibri"/>
                <a:cs typeface="Times New Roman" pitchFamily="18" charset="0"/>
              </a:rPr>
              <a:t>:</a:t>
            </a:r>
            <a:r>
              <a:rPr lang="ar-SA" sz="2000" b="1" dirty="0" smtClean="0">
                <a:latin typeface="Times New Roman" pitchFamily="18" charset="0"/>
                <a:ea typeface="Calibri"/>
                <a:cs typeface="Times New Roman" pitchFamily="18" charset="0"/>
              </a:rPr>
              <a:t>(</a:t>
            </a:r>
            <a:r>
              <a:rPr lang="ar-SA" sz="2000" b="1" dirty="0">
                <a:latin typeface="Times New Roman" pitchFamily="18" charset="0"/>
                <a:ea typeface="Calibri"/>
                <a:cs typeface="Times New Roman" pitchFamily="18" charset="0"/>
              </a:rPr>
              <a:t>استأصل الله عرقاتهم</a:t>
            </a:r>
            <a:r>
              <a:rPr lang="ar-SA" sz="2000" b="1" dirty="0" smtClean="0">
                <a:latin typeface="Times New Roman" pitchFamily="18" charset="0"/>
                <a:ea typeface="Calibri"/>
                <a:cs typeface="Times New Roman" pitchFamily="18" charset="0"/>
              </a:rPr>
              <a:t>)</a:t>
            </a:r>
            <a:r>
              <a:rPr lang="ar-IQ" sz="2000" b="1" dirty="0" smtClean="0">
                <a:latin typeface="Times New Roman" pitchFamily="18" charset="0"/>
                <a:ea typeface="Calibri"/>
                <a:cs typeface="Times New Roman" pitchFamily="18" charset="0"/>
              </a:rPr>
              <a:t> </a:t>
            </a:r>
            <a:r>
              <a:rPr lang="ar-SA" sz="2000" b="1" dirty="0" smtClean="0">
                <a:latin typeface="Times New Roman" pitchFamily="18" charset="0"/>
                <a:ea typeface="Calibri"/>
                <a:cs typeface="Times New Roman" pitchFamily="18" charset="0"/>
              </a:rPr>
              <a:t>فروى(عرقاتهم</a:t>
            </a:r>
            <a:r>
              <a:rPr lang="ar-SA" sz="2000" b="1" dirty="0">
                <a:latin typeface="Times New Roman" pitchFamily="18" charset="0"/>
                <a:ea typeface="Calibri"/>
                <a:cs typeface="Times New Roman" pitchFamily="18" charset="0"/>
              </a:rPr>
              <a:t>) مرة بالنصب ومرة </a:t>
            </a:r>
            <a:r>
              <a:rPr lang="ar-IQ" sz="2000" b="1" dirty="0" smtClean="0">
                <a:latin typeface="Times New Roman" pitchFamily="18" charset="0"/>
                <a:ea typeface="Calibri"/>
                <a:cs typeface="Times New Roman" pitchFamily="18" charset="0"/>
              </a:rPr>
              <a:t>أ</a:t>
            </a:r>
            <a:r>
              <a:rPr lang="ar-SA" sz="2000" b="1" dirty="0" smtClean="0">
                <a:latin typeface="Times New Roman" pitchFamily="18" charset="0"/>
                <a:ea typeface="Calibri"/>
                <a:cs typeface="Times New Roman" pitchFamily="18" charset="0"/>
              </a:rPr>
              <a:t>خرى </a:t>
            </a:r>
            <a:r>
              <a:rPr lang="ar-SA" sz="2000" b="1" dirty="0">
                <a:latin typeface="Times New Roman" pitchFamily="18" charset="0"/>
                <a:ea typeface="Calibri"/>
                <a:cs typeface="Times New Roman" pitchFamily="18" charset="0"/>
              </a:rPr>
              <a:t>بالجر </a:t>
            </a:r>
            <a:r>
              <a:rPr lang="ar-IQ" sz="2000" b="1" dirty="0">
                <a:latin typeface="Times New Roman" pitchFamily="18" charset="0"/>
                <a:ea typeface="Calibri"/>
                <a:cs typeface="Times New Roman" pitchFamily="18" charset="0"/>
              </a:rPr>
              <a:t>أ</a:t>
            </a:r>
            <a:r>
              <a:rPr lang="ar-SA" sz="2000" b="1" dirty="0" smtClean="0">
                <a:latin typeface="Times New Roman" pitchFamily="18" charset="0"/>
                <a:ea typeface="Calibri"/>
                <a:cs typeface="Times New Roman" pitchFamily="18" charset="0"/>
              </a:rPr>
              <a:t>ي</a:t>
            </a:r>
            <a:r>
              <a:rPr lang="ar-IQ" sz="2000" b="1" dirty="0" smtClean="0">
                <a:latin typeface="Times New Roman" pitchFamily="18" charset="0"/>
                <a:ea typeface="Calibri"/>
                <a:cs typeface="Times New Roman" pitchFamily="18" charset="0"/>
              </a:rPr>
              <a:t>:</a:t>
            </a:r>
            <a:r>
              <a:rPr lang="ar-SA" sz="2000" b="1" dirty="0" smtClean="0">
                <a:latin typeface="Times New Roman" pitchFamily="18" charset="0"/>
                <a:ea typeface="Calibri"/>
                <a:cs typeface="Times New Roman" pitchFamily="18" charset="0"/>
              </a:rPr>
              <a:t> </a:t>
            </a:r>
            <a:r>
              <a:rPr lang="ar-SA" sz="2000" b="1" dirty="0">
                <a:latin typeface="Times New Roman" pitchFamily="18" charset="0"/>
                <a:ea typeface="Calibri"/>
                <a:cs typeface="Times New Roman" pitchFamily="18" charset="0"/>
              </a:rPr>
              <a:t>نصب (التاء</a:t>
            </a:r>
            <a:r>
              <a:rPr lang="ar-SA" sz="2000" b="1" dirty="0" smtClean="0">
                <a:latin typeface="Times New Roman" pitchFamily="18" charset="0"/>
                <a:ea typeface="Calibri"/>
                <a:cs typeface="Times New Roman" pitchFamily="18" charset="0"/>
              </a:rPr>
              <a:t>)</a:t>
            </a:r>
            <a:r>
              <a:rPr lang="ar-IQ" sz="2000" b="1" dirty="0" smtClean="0">
                <a:latin typeface="Times New Roman" pitchFamily="18" charset="0"/>
                <a:ea typeface="Calibri"/>
                <a:cs typeface="Times New Roman" pitchFamily="18" charset="0"/>
              </a:rPr>
              <a:t> </a:t>
            </a:r>
            <a:r>
              <a:rPr lang="ar-SA" sz="2000" b="1" dirty="0" smtClean="0">
                <a:latin typeface="Times New Roman" pitchFamily="18" charset="0"/>
                <a:ea typeface="Calibri"/>
                <a:cs typeface="Times New Roman" pitchFamily="18" charset="0"/>
              </a:rPr>
              <a:t>وجرها </a:t>
            </a:r>
            <a:r>
              <a:rPr lang="ar-SA" sz="2000" b="1" dirty="0">
                <a:latin typeface="Times New Roman" pitchFamily="18" charset="0"/>
                <a:ea typeface="Calibri"/>
                <a:cs typeface="Times New Roman" pitchFamily="18" charset="0"/>
              </a:rPr>
              <a:t>في (عرقاتهم</a:t>
            </a:r>
            <a:r>
              <a:rPr lang="ar-SA" sz="2000" b="1" dirty="0" smtClean="0">
                <a:latin typeface="Times New Roman" pitchFamily="18" charset="0"/>
                <a:ea typeface="Calibri"/>
                <a:cs typeface="Times New Roman" pitchFamily="18" charset="0"/>
              </a:rPr>
              <a:t>)</a:t>
            </a:r>
            <a:r>
              <a:rPr lang="ar-IQ" sz="2000" b="1" dirty="0" smtClean="0">
                <a:latin typeface="Times New Roman" pitchFamily="18" charset="0"/>
                <a:ea typeface="Calibri"/>
                <a:cs typeface="Times New Roman" pitchFamily="18" charset="0"/>
              </a:rPr>
              <a:t> </a:t>
            </a:r>
            <a:r>
              <a:rPr lang="ar-SA" sz="2000" b="1" dirty="0" smtClean="0">
                <a:latin typeface="Times New Roman" pitchFamily="18" charset="0"/>
                <a:ea typeface="Calibri"/>
                <a:cs typeface="Times New Roman" pitchFamily="18" charset="0"/>
              </a:rPr>
              <a:t>فقال </a:t>
            </a:r>
            <a:r>
              <a:rPr lang="ar-SA" sz="2000" b="1" dirty="0">
                <a:latin typeface="Times New Roman" pitchFamily="18" charset="0"/>
                <a:ea typeface="Calibri"/>
                <a:cs typeface="Times New Roman" pitchFamily="18" charset="0"/>
              </a:rPr>
              <a:t>له </a:t>
            </a:r>
            <a:r>
              <a:rPr lang="ar-IQ" sz="2000" b="1" dirty="0" smtClean="0">
                <a:latin typeface="Times New Roman" pitchFamily="18" charset="0"/>
                <a:ea typeface="Calibri"/>
                <a:cs typeface="Times New Roman" pitchFamily="18" charset="0"/>
              </a:rPr>
              <a:t>أ</a:t>
            </a:r>
            <a:r>
              <a:rPr lang="ar-SA" sz="2000" b="1" dirty="0" smtClean="0">
                <a:latin typeface="Times New Roman" pitchFamily="18" charset="0"/>
                <a:ea typeface="Calibri"/>
                <a:cs typeface="Times New Roman" pitchFamily="18" charset="0"/>
              </a:rPr>
              <a:t>بو </a:t>
            </a:r>
            <a:r>
              <a:rPr lang="ar-SA" sz="2000" b="1" dirty="0">
                <a:latin typeface="Times New Roman" pitchFamily="18" charset="0"/>
                <a:ea typeface="Calibri"/>
                <a:cs typeface="Times New Roman" pitchFamily="18" charset="0"/>
              </a:rPr>
              <a:t>عمرو: قد </a:t>
            </a:r>
            <a:r>
              <a:rPr lang="ar-SA" sz="2000" b="1" dirty="0" smtClean="0">
                <a:latin typeface="Times New Roman" pitchFamily="18" charset="0"/>
                <a:ea typeface="Calibri"/>
                <a:cs typeface="Times New Roman" pitchFamily="18" charset="0"/>
              </a:rPr>
              <a:t>ل</a:t>
            </a:r>
            <a:r>
              <a:rPr lang="ar-IQ" sz="2000" b="1" dirty="0" smtClean="0">
                <a:latin typeface="Times New Roman" pitchFamily="18" charset="0"/>
                <a:ea typeface="Calibri"/>
                <a:cs typeface="Times New Roman" pitchFamily="18" charset="0"/>
              </a:rPr>
              <a:t>آ</a:t>
            </a:r>
            <a:r>
              <a:rPr lang="ar-SA" sz="2000" b="1" dirty="0" smtClean="0">
                <a:latin typeface="Times New Roman" pitchFamily="18" charset="0"/>
                <a:ea typeface="Calibri"/>
                <a:cs typeface="Times New Roman" pitchFamily="18" charset="0"/>
              </a:rPr>
              <a:t>ن </a:t>
            </a:r>
            <a:r>
              <a:rPr lang="ar-SA" sz="2000" b="1" dirty="0">
                <a:latin typeface="Times New Roman" pitchFamily="18" charset="0"/>
                <a:ea typeface="Calibri"/>
                <a:cs typeface="Times New Roman" pitchFamily="18" charset="0"/>
              </a:rPr>
              <a:t>جلدك </a:t>
            </a:r>
            <a:r>
              <a:rPr lang="ar-IQ" sz="2000" b="1" dirty="0" smtClean="0">
                <a:latin typeface="Times New Roman" pitchFamily="18" charset="0"/>
                <a:ea typeface="Calibri"/>
                <a:cs typeface="Times New Roman" pitchFamily="18" charset="0"/>
              </a:rPr>
              <a:t>أ</a:t>
            </a:r>
            <a:r>
              <a:rPr lang="ar-SA" sz="2000" b="1" dirty="0" smtClean="0">
                <a:latin typeface="Times New Roman" pitchFamily="18" charset="0"/>
                <a:ea typeface="Calibri"/>
                <a:cs typeface="Times New Roman" pitchFamily="18" charset="0"/>
              </a:rPr>
              <a:t>ي </a:t>
            </a:r>
            <a:r>
              <a:rPr lang="ar-SA" sz="2000" b="1" dirty="0">
                <a:latin typeface="Times New Roman" pitchFamily="18" charset="0"/>
                <a:ea typeface="Calibri"/>
                <a:cs typeface="Times New Roman" pitchFamily="18" charset="0"/>
              </a:rPr>
              <a:t>اصبحت حضريا تخطى في الكلام وكان يقول :لو وصل الينا كلام العرب كله لوصل الينا علم كثير.</a:t>
            </a:r>
            <a:endParaRPr lang="en-US" sz="1600" b="1" dirty="0">
              <a:latin typeface="Times New Roman" pitchFamily="18" charset="0"/>
              <a:ea typeface="Calibri"/>
              <a:cs typeface="Times New Roman" pitchFamily="18" charset="0"/>
            </a:endParaRPr>
          </a:p>
          <a:p>
            <a:pPr algn="just">
              <a:lnSpc>
                <a:spcPct val="107000"/>
              </a:lnSpc>
              <a:spcAft>
                <a:spcPts val="800"/>
              </a:spcAft>
            </a:pPr>
            <a:r>
              <a:rPr lang="ar-SA" sz="2000" b="1" dirty="0">
                <a:latin typeface="Times New Roman" pitchFamily="18" charset="0"/>
                <a:ea typeface="Calibri"/>
                <a:cs typeface="Times New Roman" pitchFamily="18" charset="0"/>
              </a:rPr>
              <a:t>4-اهتم بتقدير العوامل المحذوفة </a:t>
            </a:r>
            <a:r>
              <a:rPr lang="ar-IQ" sz="2000" b="1" dirty="0" smtClean="0">
                <a:latin typeface="Times New Roman" pitchFamily="18" charset="0"/>
                <a:ea typeface="Calibri"/>
                <a:cs typeface="Times New Roman" pitchFamily="18" charset="0"/>
              </a:rPr>
              <a:t>بحسب المعنى الذي يفهمه </a:t>
            </a:r>
            <a:r>
              <a:rPr lang="ar-SA" sz="2000" b="1" dirty="0" smtClean="0">
                <a:latin typeface="Times New Roman" pitchFamily="18" charset="0"/>
                <a:ea typeface="Calibri"/>
                <a:cs typeface="Times New Roman" pitchFamily="18" charset="0"/>
              </a:rPr>
              <a:t>مثال </a:t>
            </a:r>
            <a:r>
              <a:rPr lang="ar-SA" sz="2000" b="1" dirty="0">
                <a:latin typeface="Times New Roman" pitchFamily="18" charset="0"/>
                <a:ea typeface="Calibri"/>
                <a:cs typeface="Times New Roman" pitchFamily="18" charset="0"/>
              </a:rPr>
              <a:t>ذلك </a:t>
            </a:r>
            <a:r>
              <a:rPr lang="ar-SA" sz="2000" b="1" dirty="0" smtClean="0">
                <a:latin typeface="Times New Roman" pitchFamily="18" charset="0"/>
                <a:ea typeface="Calibri"/>
                <a:cs typeface="Times New Roman" pitchFamily="18" charset="0"/>
              </a:rPr>
              <a:t>(</a:t>
            </a:r>
            <a:r>
              <a:rPr lang="ar-IQ" sz="2000" b="1" dirty="0">
                <a:latin typeface="Times New Roman" pitchFamily="18" charset="0"/>
                <a:ea typeface="Calibri"/>
                <a:cs typeface="Times New Roman" pitchFamily="18" charset="0"/>
              </a:rPr>
              <a:t>أ</a:t>
            </a:r>
            <a:r>
              <a:rPr lang="ar-SA" sz="2000" b="1" dirty="0" smtClean="0">
                <a:latin typeface="Times New Roman" pitchFamily="18" charset="0"/>
                <a:ea typeface="Calibri"/>
                <a:cs typeface="Times New Roman" pitchFamily="18" charset="0"/>
              </a:rPr>
              <a:t>لا</a:t>
            </a:r>
            <a:r>
              <a:rPr lang="ar-IQ" sz="2000" b="1" dirty="0" smtClean="0">
                <a:latin typeface="Times New Roman" pitchFamily="18" charset="0"/>
                <a:ea typeface="Calibri"/>
                <a:cs typeface="Times New Roman" pitchFamily="18" charset="0"/>
              </a:rPr>
              <a:t> </a:t>
            </a:r>
            <a:r>
              <a:rPr lang="ar-SA" sz="2000" b="1" dirty="0" smtClean="0">
                <a:latin typeface="Times New Roman" pitchFamily="18" charset="0"/>
                <a:ea typeface="Calibri"/>
                <a:cs typeface="Times New Roman" pitchFamily="18" charset="0"/>
              </a:rPr>
              <a:t>رجل </a:t>
            </a:r>
            <a:r>
              <a:rPr lang="ar-IQ" sz="2000" b="1" dirty="0">
                <a:latin typeface="Times New Roman" pitchFamily="18" charset="0"/>
                <a:ea typeface="Calibri"/>
                <a:cs typeface="Times New Roman" pitchFamily="18" charset="0"/>
              </a:rPr>
              <a:t>إ</a:t>
            </a:r>
            <a:r>
              <a:rPr lang="ar-SA" sz="2000" b="1" dirty="0" smtClean="0">
                <a:latin typeface="Times New Roman" pitchFamily="18" charset="0"/>
                <a:ea typeface="Calibri"/>
                <a:cs typeface="Times New Roman" pitchFamily="18" charset="0"/>
              </a:rPr>
              <a:t>ما </a:t>
            </a:r>
            <a:r>
              <a:rPr lang="ar-SA" sz="2000" b="1" dirty="0">
                <a:latin typeface="Times New Roman" pitchFamily="18" charset="0"/>
                <a:ea typeface="Calibri"/>
                <a:cs typeface="Times New Roman" pitchFamily="18" charset="0"/>
              </a:rPr>
              <a:t>زيدا </a:t>
            </a:r>
            <a:r>
              <a:rPr lang="ar-SA" sz="2000" b="1" dirty="0" smtClean="0">
                <a:latin typeface="Times New Roman" pitchFamily="18" charset="0"/>
                <a:ea typeface="Calibri"/>
                <a:cs typeface="Times New Roman" pitchFamily="18" charset="0"/>
              </a:rPr>
              <a:t>و</a:t>
            </a:r>
            <a:r>
              <a:rPr lang="ar-IQ" sz="2000" b="1" dirty="0" smtClean="0">
                <a:latin typeface="Times New Roman" pitchFamily="18" charset="0"/>
                <a:ea typeface="Calibri"/>
                <a:cs typeface="Times New Roman" pitchFamily="18" charset="0"/>
              </a:rPr>
              <a:t>إ</a:t>
            </a:r>
            <a:r>
              <a:rPr lang="ar-SA" sz="2000" b="1" dirty="0" smtClean="0">
                <a:latin typeface="Times New Roman" pitchFamily="18" charset="0"/>
                <a:ea typeface="Calibri"/>
                <a:cs typeface="Times New Roman" pitchFamily="18" charset="0"/>
              </a:rPr>
              <a:t>ما </a:t>
            </a:r>
            <a:r>
              <a:rPr lang="ar-SA" sz="2000" b="1" dirty="0">
                <a:latin typeface="Times New Roman" pitchFamily="18" charset="0"/>
                <a:ea typeface="Calibri"/>
                <a:cs typeface="Times New Roman" pitchFamily="18" charset="0"/>
              </a:rPr>
              <a:t>عمرا) فقدر لها عاملا وهو (جعله)زيدا واما عمرا.</a:t>
            </a:r>
            <a:endParaRPr lang="en-US" sz="1600" b="1" dirty="0">
              <a:latin typeface="Times New Roman" pitchFamily="18" charset="0"/>
              <a:ea typeface="Calibri"/>
              <a:cs typeface="Times New Roman" pitchFamily="18" charset="0"/>
            </a:endParaRPr>
          </a:p>
          <a:p>
            <a:pPr algn="just">
              <a:lnSpc>
                <a:spcPct val="107000"/>
              </a:lnSpc>
              <a:spcAft>
                <a:spcPts val="800"/>
              </a:spcAft>
            </a:pPr>
            <a:r>
              <a:rPr lang="ar-SA" sz="2000" b="1" dirty="0" smtClean="0">
                <a:latin typeface="Times New Roman" pitchFamily="18" charset="0"/>
                <a:ea typeface="Calibri"/>
                <a:cs typeface="Times New Roman" pitchFamily="18" charset="0"/>
              </a:rPr>
              <a:t>-</a:t>
            </a:r>
            <a:r>
              <a:rPr lang="ar-IQ" sz="2000" b="1" dirty="0" smtClean="0">
                <a:latin typeface="Times New Roman" pitchFamily="18" charset="0"/>
                <a:ea typeface="Calibri"/>
                <a:cs typeface="Times New Roman" pitchFamily="18" charset="0"/>
              </a:rPr>
              <a:t>أ</a:t>
            </a:r>
            <a:r>
              <a:rPr lang="ar-SA" sz="2000" b="1" dirty="0" smtClean="0">
                <a:latin typeface="Times New Roman" pitchFamily="18" charset="0"/>
                <a:ea typeface="Calibri"/>
                <a:cs typeface="Times New Roman" pitchFamily="18" charset="0"/>
              </a:rPr>
              <a:t>هم </a:t>
            </a:r>
            <a:r>
              <a:rPr lang="ar-IQ" sz="2000" b="1" dirty="0" smtClean="0">
                <a:latin typeface="Times New Roman" pitchFamily="18" charset="0"/>
                <a:ea typeface="Calibri"/>
                <a:cs typeface="Times New Roman" pitchFamily="18" charset="0"/>
              </a:rPr>
              <a:t>الآراء</a:t>
            </a:r>
            <a:r>
              <a:rPr lang="ar-SA" sz="2000" b="1" dirty="0" smtClean="0">
                <a:latin typeface="Times New Roman" pitchFamily="18" charset="0"/>
                <a:ea typeface="Calibri"/>
                <a:cs typeface="Times New Roman" pitchFamily="18" charset="0"/>
              </a:rPr>
              <a:t> النحوية</a:t>
            </a:r>
            <a:r>
              <a:rPr lang="ar-IQ" sz="2000" b="1" dirty="0" smtClean="0">
                <a:latin typeface="Times New Roman" pitchFamily="18" charset="0"/>
                <a:ea typeface="Calibri"/>
                <a:cs typeface="Times New Roman" pitchFamily="18" charset="0"/>
              </a:rPr>
              <a:t> التي قالها أبو عمر بن العلاء</a:t>
            </a:r>
            <a:r>
              <a:rPr lang="ar-SA" sz="2000" b="1" dirty="0" smtClean="0">
                <a:latin typeface="Times New Roman" pitchFamily="18" charset="0"/>
                <a:ea typeface="Calibri"/>
                <a:cs typeface="Times New Roman" pitchFamily="18" charset="0"/>
              </a:rPr>
              <a:t>.</a:t>
            </a:r>
            <a:endParaRPr lang="en-US" sz="1600" b="1" dirty="0">
              <a:latin typeface="Times New Roman" pitchFamily="18" charset="0"/>
              <a:ea typeface="Calibri"/>
              <a:cs typeface="Times New Roman" pitchFamily="18" charset="0"/>
            </a:endParaRPr>
          </a:p>
          <a:p>
            <a:pPr algn="just">
              <a:lnSpc>
                <a:spcPct val="107000"/>
              </a:lnSpc>
              <a:spcAft>
                <a:spcPts val="800"/>
              </a:spcAft>
            </a:pPr>
            <a:r>
              <a:rPr lang="ar-SA" sz="2000" b="1" dirty="0">
                <a:latin typeface="Times New Roman" pitchFamily="18" charset="0"/>
                <a:ea typeface="Calibri"/>
                <a:cs typeface="Times New Roman" pitchFamily="18" charset="0"/>
              </a:rPr>
              <a:t>ذكر ابن جني عددا من الآراء لأبي عمرو بن العلاء </a:t>
            </a:r>
            <a:r>
              <a:rPr lang="ar-SA" sz="2000" b="1" dirty="0" smtClean="0">
                <a:latin typeface="Times New Roman" pitchFamily="18" charset="0"/>
                <a:ea typeface="Calibri"/>
                <a:cs typeface="Times New Roman" pitchFamily="18" charset="0"/>
              </a:rPr>
              <a:t>و</a:t>
            </a:r>
            <a:r>
              <a:rPr lang="ar-IQ" sz="2000" b="1" dirty="0" smtClean="0">
                <a:latin typeface="Times New Roman" pitchFamily="18" charset="0"/>
                <a:ea typeface="Calibri"/>
                <a:cs typeface="Times New Roman" pitchFamily="18" charset="0"/>
              </a:rPr>
              <a:t>أ</a:t>
            </a:r>
            <a:r>
              <a:rPr lang="ar-SA" sz="2000" b="1" dirty="0" smtClean="0">
                <a:latin typeface="Times New Roman" pitchFamily="18" charset="0"/>
                <a:ea typeface="Calibri"/>
                <a:cs typeface="Times New Roman" pitchFamily="18" charset="0"/>
              </a:rPr>
              <a:t>هم </a:t>
            </a:r>
            <a:r>
              <a:rPr lang="ar-SA" sz="2000" b="1" dirty="0">
                <a:latin typeface="Times New Roman" pitchFamily="18" charset="0"/>
                <a:ea typeface="Calibri"/>
                <a:cs typeface="Times New Roman" pitchFamily="18" charset="0"/>
              </a:rPr>
              <a:t>هذه </a:t>
            </a:r>
            <a:r>
              <a:rPr lang="ar-SA" sz="2000" b="1" dirty="0" smtClean="0">
                <a:latin typeface="Times New Roman" pitchFamily="18" charset="0"/>
                <a:ea typeface="Calibri"/>
                <a:cs typeface="Times New Roman" pitchFamily="18" charset="0"/>
              </a:rPr>
              <a:t>الآراء</a:t>
            </a:r>
            <a:r>
              <a:rPr lang="ar-IQ" sz="2000" b="1" dirty="0" smtClean="0">
                <a:latin typeface="Times New Roman" pitchFamily="18" charset="0"/>
                <a:ea typeface="Calibri"/>
                <a:cs typeface="Times New Roman" pitchFamily="18" charset="0"/>
              </a:rPr>
              <a:t>:</a:t>
            </a:r>
            <a:endParaRPr lang="en-US" sz="1600" b="1" dirty="0">
              <a:latin typeface="Times New Roman" pitchFamily="18" charset="0"/>
              <a:ea typeface="Calibri"/>
              <a:cs typeface="Times New Roman" pitchFamily="18" charset="0"/>
            </a:endParaRPr>
          </a:p>
          <a:p>
            <a:r>
              <a:rPr lang="ar-SA" sz="2000" b="1" dirty="0">
                <a:latin typeface="Times New Roman" pitchFamily="18" charset="0"/>
                <a:ea typeface="Calibri"/>
                <a:cs typeface="Times New Roman" pitchFamily="18" charset="0"/>
              </a:rPr>
              <a:t>يرى </a:t>
            </a:r>
            <a:r>
              <a:rPr lang="ar-IQ" sz="2000" b="1" dirty="0" smtClean="0">
                <a:latin typeface="Times New Roman" pitchFamily="18" charset="0"/>
                <a:ea typeface="Calibri"/>
                <a:cs typeface="Times New Roman" pitchFamily="18" charset="0"/>
              </a:rPr>
              <a:t>أ</a:t>
            </a:r>
            <a:r>
              <a:rPr lang="ar-SA" sz="2000" b="1" dirty="0" smtClean="0">
                <a:latin typeface="Times New Roman" pitchFamily="18" charset="0"/>
                <a:ea typeface="Calibri"/>
                <a:cs typeface="Times New Roman" pitchFamily="18" charset="0"/>
              </a:rPr>
              <a:t>بو </a:t>
            </a:r>
            <a:r>
              <a:rPr lang="ar-SA" sz="2000" b="1" dirty="0">
                <a:latin typeface="Times New Roman" pitchFamily="18" charset="0"/>
                <a:ea typeface="Calibri"/>
                <a:cs typeface="Times New Roman" pitchFamily="18" charset="0"/>
              </a:rPr>
              <a:t>عمرو ان (رجلا) في (يا حبذا محمد رجلا) </a:t>
            </a:r>
            <a:r>
              <a:rPr lang="ar-SA" sz="2000" b="1" dirty="0" smtClean="0">
                <a:latin typeface="Times New Roman" pitchFamily="18" charset="0"/>
                <a:ea typeface="Calibri"/>
                <a:cs typeface="Times New Roman" pitchFamily="18" charset="0"/>
              </a:rPr>
              <a:t>ه</a:t>
            </a:r>
            <a:r>
              <a:rPr lang="ar-IQ" sz="2000" b="1" dirty="0" smtClean="0">
                <a:latin typeface="Times New Roman" pitchFamily="18" charset="0"/>
                <a:ea typeface="Calibri"/>
                <a:cs typeface="Times New Roman" pitchFamily="18" charset="0"/>
              </a:rPr>
              <a:t>و</a:t>
            </a:r>
            <a:r>
              <a:rPr lang="ar-SA" sz="2000" b="1" dirty="0" smtClean="0">
                <a:latin typeface="Times New Roman" pitchFamily="18" charset="0"/>
                <a:ea typeface="Calibri"/>
                <a:cs typeface="Times New Roman" pitchFamily="18" charset="0"/>
              </a:rPr>
              <a:t> </a:t>
            </a:r>
            <a:r>
              <a:rPr lang="ar-SA" sz="2000" b="1" dirty="0">
                <a:latin typeface="Times New Roman" pitchFamily="18" charset="0"/>
                <a:ea typeface="Calibri"/>
                <a:cs typeface="Times New Roman" pitchFamily="18" charset="0"/>
              </a:rPr>
              <a:t>تميز وليس </a:t>
            </a:r>
            <a:r>
              <a:rPr lang="ar-SA" sz="2000" b="1" dirty="0" smtClean="0">
                <a:latin typeface="Times New Roman" pitchFamily="18" charset="0"/>
                <a:ea typeface="Calibri"/>
                <a:cs typeface="Times New Roman" pitchFamily="18" charset="0"/>
              </a:rPr>
              <a:t>حالا</a:t>
            </a:r>
            <a:r>
              <a:rPr lang="en-US" sz="2000" b="1" dirty="0" smtClean="0">
                <a:latin typeface="Times New Roman" pitchFamily="18" charset="0"/>
                <a:ea typeface="Calibri"/>
                <a:cs typeface="Times New Roman" pitchFamily="18" charset="0"/>
              </a:rPr>
              <a:t> </a:t>
            </a:r>
            <a:r>
              <a:rPr lang="ar-IQ" sz="2000" b="1" dirty="0" smtClean="0">
                <a:latin typeface="Times New Roman" pitchFamily="18" charset="0"/>
                <a:ea typeface="Calibri"/>
                <a:cs typeface="Times New Roman" pitchFamily="18" charset="0"/>
              </a:rPr>
              <a:t>.</a:t>
            </a:r>
            <a:endParaRPr lang="ar-IQ"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2309049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332656"/>
            <a:ext cx="8229600" cy="6048672"/>
          </a:xfrm>
        </p:spPr>
        <p:txBody>
          <a:bodyPr>
            <a:normAutofit fontScale="92500"/>
          </a:bodyPr>
          <a:lstStyle/>
          <a:p>
            <a:pPr algn="just">
              <a:lnSpc>
                <a:spcPct val="107000"/>
              </a:lnSpc>
              <a:spcAft>
                <a:spcPts val="800"/>
              </a:spcAft>
            </a:pPr>
            <a:r>
              <a:rPr lang="ar-SA" sz="1900" b="1" dirty="0" smtClean="0">
                <a:latin typeface="Times New Roman" pitchFamily="18" charset="0"/>
                <a:ea typeface="Calibri"/>
                <a:cs typeface="Times New Roman" pitchFamily="18" charset="0"/>
              </a:rPr>
              <a:t>-</a:t>
            </a:r>
            <a:r>
              <a:rPr lang="ar-IQ" sz="1900" b="1" dirty="0" smtClean="0">
                <a:latin typeface="Times New Roman" pitchFamily="18" charset="0"/>
                <a:ea typeface="Calibri"/>
                <a:cs typeface="Times New Roman" pitchFamily="18" charset="0"/>
              </a:rPr>
              <a:t>أخذ برأي </a:t>
            </a:r>
            <a:r>
              <a:rPr lang="ar-SA" sz="1900" b="1" dirty="0" smtClean="0">
                <a:latin typeface="Times New Roman" pitchFamily="18" charset="0"/>
                <a:ea typeface="Calibri"/>
                <a:cs typeface="Times New Roman" pitchFamily="18" charset="0"/>
              </a:rPr>
              <a:t>بن</a:t>
            </a:r>
            <a:r>
              <a:rPr lang="ar-IQ" sz="1900" b="1" dirty="0" smtClean="0">
                <a:latin typeface="Times New Roman" pitchFamily="18" charset="0"/>
                <a:ea typeface="Calibri"/>
                <a:cs typeface="Times New Roman" pitchFamily="18" charset="0"/>
              </a:rPr>
              <a:t>ي</a:t>
            </a:r>
            <a:r>
              <a:rPr lang="ar-SA" sz="1900" b="1" dirty="0" smtClean="0">
                <a:latin typeface="Times New Roman" pitchFamily="18" charset="0"/>
                <a:ea typeface="Calibri"/>
                <a:cs typeface="Times New Roman" pitchFamily="18" charset="0"/>
              </a:rPr>
              <a:t> </a:t>
            </a:r>
            <a:r>
              <a:rPr lang="ar-SA" sz="1900" b="1" dirty="0">
                <a:latin typeface="Times New Roman" pitchFamily="18" charset="0"/>
                <a:ea typeface="Calibri"/>
                <a:cs typeface="Times New Roman" pitchFamily="18" charset="0"/>
              </a:rPr>
              <a:t>تميم </a:t>
            </a:r>
            <a:r>
              <a:rPr lang="ar-IQ" sz="1900" b="1" dirty="0" smtClean="0">
                <a:latin typeface="Times New Roman" pitchFamily="18" charset="0"/>
                <a:ea typeface="Calibri"/>
                <a:cs typeface="Times New Roman" pitchFamily="18" charset="0"/>
              </a:rPr>
              <a:t>الذين </a:t>
            </a:r>
            <a:r>
              <a:rPr lang="ar-SA" sz="1900" b="1" dirty="0" smtClean="0">
                <a:latin typeface="Times New Roman" pitchFamily="18" charset="0"/>
                <a:ea typeface="Calibri"/>
                <a:cs typeface="Times New Roman" pitchFamily="18" charset="0"/>
              </a:rPr>
              <a:t>يهم</a:t>
            </a:r>
            <a:r>
              <a:rPr lang="ar-IQ" sz="1900" b="1" dirty="0" smtClean="0">
                <a:latin typeface="Times New Roman" pitchFamily="18" charset="0"/>
                <a:ea typeface="Calibri"/>
                <a:cs typeface="Times New Roman" pitchFamily="18" charset="0"/>
              </a:rPr>
              <a:t>ل</a:t>
            </a:r>
            <a:r>
              <a:rPr lang="ar-SA" sz="1900" b="1" dirty="0" err="1" smtClean="0">
                <a:latin typeface="Times New Roman" pitchFamily="18" charset="0"/>
                <a:ea typeface="Calibri"/>
                <a:cs typeface="Times New Roman" pitchFamily="18" charset="0"/>
              </a:rPr>
              <a:t>ون</a:t>
            </a:r>
            <a:r>
              <a:rPr lang="ar-SA" sz="1900" b="1" dirty="0" smtClean="0">
                <a:latin typeface="Times New Roman" pitchFamily="18" charset="0"/>
                <a:ea typeface="Calibri"/>
                <a:cs typeface="Times New Roman" pitchFamily="18" charset="0"/>
              </a:rPr>
              <a:t> </a:t>
            </a:r>
            <a:r>
              <a:rPr lang="ar-SA" sz="1900" b="1" dirty="0">
                <a:latin typeface="Times New Roman" pitchFamily="18" charset="0"/>
                <a:ea typeface="Calibri"/>
                <a:cs typeface="Times New Roman" pitchFamily="18" charset="0"/>
              </a:rPr>
              <a:t>(ليس) </a:t>
            </a:r>
            <a:r>
              <a:rPr lang="ar-IQ" sz="1900" b="1" dirty="0" smtClean="0">
                <a:latin typeface="Times New Roman" pitchFamily="18" charset="0"/>
                <a:ea typeface="Calibri"/>
                <a:cs typeface="Times New Roman" pitchFamily="18" charset="0"/>
              </a:rPr>
              <a:t>إ</a:t>
            </a:r>
            <a:r>
              <a:rPr lang="ar-SA" sz="1900" b="1" dirty="0" smtClean="0">
                <a:latin typeface="Times New Roman" pitchFamily="18" charset="0"/>
                <a:ea typeface="Calibri"/>
                <a:cs typeface="Times New Roman" pitchFamily="18" charset="0"/>
              </a:rPr>
              <a:t>ذا انت</a:t>
            </a:r>
            <a:r>
              <a:rPr lang="ar-IQ" sz="1900" b="1" dirty="0" smtClean="0">
                <a:latin typeface="Times New Roman" pitchFamily="18" charset="0"/>
                <a:ea typeface="Calibri"/>
                <a:cs typeface="Times New Roman" pitchFamily="18" charset="0"/>
              </a:rPr>
              <a:t>قض</a:t>
            </a:r>
            <a:r>
              <a:rPr lang="ar-SA" sz="1900" b="1" dirty="0" smtClean="0">
                <a:latin typeface="Times New Roman" pitchFamily="18" charset="0"/>
                <a:ea typeface="Calibri"/>
                <a:cs typeface="Times New Roman" pitchFamily="18" charset="0"/>
              </a:rPr>
              <a:t> </a:t>
            </a:r>
            <a:r>
              <a:rPr lang="ar-IQ" sz="1900" b="1" dirty="0" smtClean="0">
                <a:latin typeface="Times New Roman" pitchFamily="18" charset="0"/>
                <a:ea typeface="Calibri"/>
                <a:cs typeface="Times New Roman" pitchFamily="18" charset="0"/>
              </a:rPr>
              <a:t>نفي </a:t>
            </a:r>
            <a:r>
              <a:rPr lang="ar-SA" sz="1900" b="1" dirty="0" smtClean="0">
                <a:latin typeface="Times New Roman" pitchFamily="18" charset="0"/>
                <a:ea typeface="Calibri"/>
                <a:cs typeface="Times New Roman" pitchFamily="18" charset="0"/>
              </a:rPr>
              <a:t>خبرها ب</a:t>
            </a:r>
            <a:r>
              <a:rPr lang="ar-IQ" sz="1900" b="1" dirty="0" smtClean="0">
                <a:latin typeface="Times New Roman" pitchFamily="18" charset="0"/>
                <a:ea typeface="Calibri"/>
                <a:cs typeface="Times New Roman" pitchFamily="18" charset="0"/>
              </a:rPr>
              <a:t>ـ</a:t>
            </a:r>
            <a:r>
              <a:rPr lang="ar-SA" sz="1900" b="1" dirty="0" smtClean="0">
                <a:latin typeface="Times New Roman" pitchFamily="18" charset="0"/>
                <a:ea typeface="Calibri"/>
                <a:cs typeface="Times New Roman" pitchFamily="18" charset="0"/>
              </a:rPr>
              <a:t> (</a:t>
            </a:r>
            <a:r>
              <a:rPr lang="ar-IQ" sz="1900" b="1" dirty="0" smtClean="0">
                <a:latin typeface="Times New Roman" pitchFamily="18" charset="0"/>
                <a:ea typeface="Calibri"/>
                <a:cs typeface="Times New Roman" pitchFamily="18" charset="0"/>
              </a:rPr>
              <a:t>إ</a:t>
            </a:r>
            <a:r>
              <a:rPr lang="ar-SA" sz="1900" b="1" dirty="0" smtClean="0">
                <a:latin typeface="Times New Roman" pitchFamily="18" charset="0"/>
                <a:ea typeface="Calibri"/>
                <a:cs typeface="Times New Roman" pitchFamily="18" charset="0"/>
              </a:rPr>
              <a:t>ل</a:t>
            </a:r>
            <a:r>
              <a:rPr lang="ar-IQ" sz="1900" b="1" dirty="0" smtClean="0">
                <a:latin typeface="Times New Roman" pitchFamily="18" charset="0"/>
                <a:ea typeface="Calibri"/>
                <a:cs typeface="Times New Roman" pitchFamily="18" charset="0"/>
              </a:rPr>
              <a:t>ّ</a:t>
            </a:r>
            <a:r>
              <a:rPr lang="ar-SA" sz="1900" b="1" dirty="0" smtClean="0">
                <a:latin typeface="Times New Roman" pitchFamily="18" charset="0"/>
                <a:ea typeface="Calibri"/>
                <a:cs typeface="Times New Roman" pitchFamily="18" charset="0"/>
              </a:rPr>
              <a:t>ا)في </a:t>
            </a:r>
            <a:r>
              <a:rPr lang="ar-SA" sz="1900" b="1" dirty="0">
                <a:latin typeface="Times New Roman" pitchFamily="18" charset="0"/>
                <a:ea typeface="Calibri"/>
                <a:cs typeface="Times New Roman" pitchFamily="18" charset="0"/>
              </a:rPr>
              <a:t>قولهم: (ليس الطيب </a:t>
            </a:r>
            <a:r>
              <a:rPr lang="ar-IQ" sz="1900" b="1" dirty="0" smtClean="0">
                <a:latin typeface="Times New Roman" pitchFamily="18" charset="0"/>
                <a:ea typeface="Calibri"/>
                <a:cs typeface="Times New Roman" pitchFamily="18" charset="0"/>
              </a:rPr>
              <a:t>إلّ</a:t>
            </a:r>
            <a:r>
              <a:rPr lang="ar-SA" sz="1900" b="1" dirty="0" smtClean="0">
                <a:latin typeface="Times New Roman" pitchFamily="18" charset="0"/>
                <a:ea typeface="Calibri"/>
                <a:cs typeface="Times New Roman" pitchFamily="18" charset="0"/>
              </a:rPr>
              <a:t>ا </a:t>
            </a:r>
            <a:r>
              <a:rPr lang="ar-SA" sz="1900" b="1" dirty="0">
                <a:latin typeface="Times New Roman" pitchFamily="18" charset="0"/>
                <a:ea typeface="Calibri"/>
                <a:cs typeface="Times New Roman" pitchFamily="18" charset="0"/>
              </a:rPr>
              <a:t>المسك) فحملوا ليس على (ما) النافية.</a:t>
            </a:r>
            <a:endParaRPr lang="en-US" sz="1500" b="1" dirty="0">
              <a:latin typeface="Times New Roman" pitchFamily="18" charset="0"/>
              <a:ea typeface="Calibri"/>
              <a:cs typeface="Times New Roman" pitchFamily="18" charset="0"/>
            </a:endParaRPr>
          </a:p>
          <a:p>
            <a:pPr algn="just">
              <a:lnSpc>
                <a:spcPct val="107000"/>
              </a:lnSpc>
              <a:spcAft>
                <a:spcPts val="800"/>
              </a:spcAft>
            </a:pPr>
            <a:r>
              <a:rPr lang="ar-SA" sz="1900" b="1" dirty="0">
                <a:latin typeface="Times New Roman" pitchFamily="18" charset="0"/>
                <a:ea typeface="Calibri"/>
                <a:cs typeface="Times New Roman" pitchFamily="18" charset="0"/>
              </a:rPr>
              <a:t>-منع صرف (سبأ)في قوله تعالى:(جئتك من سبأ بنبأ يقين) لأنه يجعل سبأ اسم قبيلة. واسم القبيلة (علم)ولا يجوز صرفها.</a:t>
            </a:r>
            <a:endParaRPr lang="en-US" sz="1500" b="1" dirty="0">
              <a:latin typeface="Times New Roman" pitchFamily="18" charset="0"/>
              <a:ea typeface="Calibri"/>
              <a:cs typeface="Times New Roman" pitchFamily="18" charset="0"/>
            </a:endParaRPr>
          </a:p>
          <a:p>
            <a:pPr algn="just">
              <a:lnSpc>
                <a:spcPct val="107000"/>
              </a:lnSpc>
              <a:spcAft>
                <a:spcPts val="800"/>
              </a:spcAft>
            </a:pPr>
            <a:r>
              <a:rPr lang="ar-SA" sz="1900" b="1" dirty="0">
                <a:latin typeface="Times New Roman" pitchFamily="18" charset="0"/>
                <a:ea typeface="Calibri"/>
                <a:cs typeface="Times New Roman" pitchFamily="18" charset="0"/>
              </a:rPr>
              <a:t>-</a:t>
            </a:r>
            <a:r>
              <a:rPr lang="ar-SA" sz="1900" b="1" dirty="0" smtClean="0">
                <a:latin typeface="Times New Roman" pitchFamily="18" charset="0"/>
                <a:ea typeface="Calibri"/>
                <a:cs typeface="Times New Roman" pitchFamily="18" charset="0"/>
              </a:rPr>
              <a:t>ذه</a:t>
            </a:r>
            <a:r>
              <a:rPr lang="ar-IQ" sz="1900" b="1" dirty="0" smtClean="0">
                <a:latin typeface="Times New Roman" pitchFamily="18" charset="0"/>
                <a:ea typeface="Calibri"/>
                <a:cs typeface="Times New Roman" pitchFamily="18" charset="0"/>
              </a:rPr>
              <a:t>ب</a:t>
            </a:r>
            <a:r>
              <a:rPr lang="ar-SA" sz="1900" b="1" dirty="0" smtClean="0">
                <a:latin typeface="Times New Roman" pitchFamily="18" charset="0"/>
                <a:ea typeface="Calibri"/>
                <a:cs typeface="Times New Roman" pitchFamily="18" charset="0"/>
              </a:rPr>
              <a:t> </a:t>
            </a:r>
            <a:r>
              <a:rPr lang="ar-IQ" sz="1900" b="1" dirty="0" smtClean="0">
                <a:latin typeface="Times New Roman" pitchFamily="18" charset="0"/>
                <a:ea typeface="Calibri"/>
                <a:cs typeface="Times New Roman" pitchFamily="18" charset="0"/>
              </a:rPr>
              <a:t>إ</a:t>
            </a:r>
            <a:r>
              <a:rPr lang="ar-SA" sz="1900" b="1" dirty="0" smtClean="0">
                <a:latin typeface="Times New Roman" pitchFamily="18" charset="0"/>
                <a:ea typeface="Calibri"/>
                <a:cs typeface="Times New Roman" pitchFamily="18" charset="0"/>
              </a:rPr>
              <a:t>ل</a:t>
            </a:r>
            <a:r>
              <a:rPr lang="ar-IQ" sz="1900" b="1" dirty="0" smtClean="0">
                <a:latin typeface="Times New Roman" pitchFamily="18" charset="0"/>
                <a:ea typeface="Calibri"/>
                <a:cs typeface="Times New Roman" pitchFamily="18" charset="0"/>
              </a:rPr>
              <a:t>ى</a:t>
            </a:r>
            <a:r>
              <a:rPr lang="ar-SA" sz="1900" b="1" dirty="0" smtClean="0">
                <a:latin typeface="Times New Roman" pitchFamily="18" charset="0"/>
                <a:ea typeface="Calibri"/>
                <a:cs typeface="Times New Roman" pitchFamily="18" charset="0"/>
              </a:rPr>
              <a:t> </a:t>
            </a:r>
            <a:r>
              <a:rPr lang="ar-IQ" sz="1900" b="1" dirty="0">
                <a:latin typeface="Times New Roman" pitchFamily="18" charset="0"/>
                <a:ea typeface="Calibri"/>
                <a:cs typeface="Times New Roman" pitchFamily="18" charset="0"/>
              </a:rPr>
              <a:t>أ</a:t>
            </a:r>
            <a:r>
              <a:rPr lang="ar-SA" sz="1900" b="1" dirty="0" smtClean="0">
                <a:latin typeface="Times New Roman" pitchFamily="18" charset="0"/>
                <a:ea typeface="Calibri"/>
                <a:cs typeface="Times New Roman" pitchFamily="18" charset="0"/>
              </a:rPr>
              <a:t>ن </a:t>
            </a:r>
            <a:r>
              <a:rPr lang="ar-SA" sz="1900" b="1" dirty="0">
                <a:latin typeface="Times New Roman" pitchFamily="18" charset="0"/>
                <a:ea typeface="Calibri"/>
                <a:cs typeface="Times New Roman" pitchFamily="18" charset="0"/>
              </a:rPr>
              <a:t>(كم)الخبرية اسم وليس حرفا لأنها يخبر بها.</a:t>
            </a:r>
            <a:endParaRPr lang="en-US" sz="1500" b="1" dirty="0">
              <a:latin typeface="Times New Roman" pitchFamily="18" charset="0"/>
              <a:ea typeface="Calibri"/>
              <a:cs typeface="Times New Roman" pitchFamily="18" charset="0"/>
            </a:endParaRPr>
          </a:p>
          <a:p>
            <a:pPr algn="just">
              <a:lnSpc>
                <a:spcPct val="107000"/>
              </a:lnSpc>
              <a:spcAft>
                <a:spcPts val="800"/>
              </a:spcAft>
            </a:pPr>
            <a:r>
              <a:rPr lang="ar-SA" sz="1900" b="1" dirty="0" smtClean="0">
                <a:latin typeface="Times New Roman" pitchFamily="18" charset="0"/>
                <a:ea typeface="Calibri"/>
                <a:cs typeface="Times New Roman" pitchFamily="18" charset="0"/>
              </a:rPr>
              <a:t>-</a:t>
            </a:r>
            <a:r>
              <a:rPr lang="ar-IQ" sz="1900" b="1" dirty="0">
                <a:latin typeface="Times New Roman" pitchFamily="18" charset="0"/>
                <a:ea typeface="Calibri"/>
                <a:cs typeface="Times New Roman" pitchFamily="18" charset="0"/>
              </a:rPr>
              <a:t> </a:t>
            </a:r>
            <a:r>
              <a:rPr lang="ar-IQ" sz="1900" b="1" dirty="0" smtClean="0">
                <a:latin typeface="Times New Roman" pitchFamily="18" charset="0"/>
                <a:ea typeface="Calibri"/>
                <a:cs typeface="Times New Roman" pitchFamily="18" charset="0"/>
              </a:rPr>
              <a:t>أجاز</a:t>
            </a:r>
            <a:r>
              <a:rPr lang="ar-SA" sz="1900" b="1" dirty="0" smtClean="0">
                <a:latin typeface="Times New Roman" pitchFamily="18" charset="0"/>
                <a:ea typeface="Calibri"/>
                <a:cs typeface="Times New Roman" pitchFamily="18" charset="0"/>
              </a:rPr>
              <a:t> </a:t>
            </a:r>
            <a:r>
              <a:rPr lang="ar-SA" sz="1900" b="1" dirty="0">
                <a:latin typeface="Times New Roman" pitchFamily="18" charset="0"/>
                <a:ea typeface="Calibri"/>
                <a:cs typeface="Times New Roman" pitchFamily="18" charset="0"/>
              </a:rPr>
              <a:t>تكرير النداء ورفع المكرر في قواهم:(يا </a:t>
            </a:r>
            <a:r>
              <a:rPr lang="ar-IQ" sz="1900" b="1" dirty="0" smtClean="0">
                <a:latin typeface="Times New Roman" pitchFamily="18" charset="0"/>
                <a:ea typeface="Calibri"/>
                <a:cs typeface="Times New Roman" pitchFamily="18" charset="0"/>
              </a:rPr>
              <a:t>أ</a:t>
            </a:r>
            <a:r>
              <a:rPr lang="ar-SA" sz="1900" b="1" dirty="0" smtClean="0">
                <a:latin typeface="Times New Roman" pitchFamily="18" charset="0"/>
                <a:ea typeface="Calibri"/>
                <a:cs typeface="Times New Roman" pitchFamily="18" charset="0"/>
              </a:rPr>
              <a:t>خانا </a:t>
            </a:r>
            <a:r>
              <a:rPr lang="ar-SA" sz="1900" b="1" dirty="0">
                <a:latin typeface="Times New Roman" pitchFamily="18" charset="0"/>
                <a:ea typeface="Calibri"/>
                <a:cs typeface="Times New Roman" pitchFamily="18" charset="0"/>
              </a:rPr>
              <a:t>زيد) قياسا على (يا زيد اخانا).</a:t>
            </a:r>
            <a:endParaRPr lang="en-US" sz="1500" b="1" dirty="0">
              <a:latin typeface="Times New Roman" pitchFamily="18" charset="0"/>
              <a:ea typeface="Calibri"/>
              <a:cs typeface="Times New Roman" pitchFamily="18" charset="0"/>
            </a:endParaRPr>
          </a:p>
          <a:p>
            <a:pPr algn="just">
              <a:lnSpc>
                <a:spcPct val="107000"/>
              </a:lnSpc>
              <a:spcAft>
                <a:spcPts val="800"/>
              </a:spcAft>
            </a:pPr>
            <a:r>
              <a:rPr lang="ar-SA" sz="1900" b="1" dirty="0">
                <a:latin typeface="Times New Roman" pitchFamily="18" charset="0"/>
                <a:ea typeface="Calibri"/>
                <a:cs typeface="Times New Roman" pitchFamily="18" charset="0"/>
              </a:rPr>
              <a:t>-</a:t>
            </a:r>
            <a:r>
              <a:rPr lang="ar-SA" sz="1900" b="1" dirty="0" smtClean="0">
                <a:latin typeface="Times New Roman" pitchFamily="18" charset="0"/>
                <a:ea typeface="Calibri"/>
                <a:cs typeface="Times New Roman" pitchFamily="18" charset="0"/>
              </a:rPr>
              <a:t>ي</a:t>
            </a:r>
            <a:r>
              <a:rPr lang="ar-IQ" sz="1900" b="1" dirty="0" err="1" smtClean="0">
                <a:latin typeface="Times New Roman" pitchFamily="18" charset="0"/>
                <a:ea typeface="Calibri"/>
                <a:cs typeface="Times New Roman" pitchFamily="18" charset="0"/>
              </a:rPr>
              <a:t>رى</a:t>
            </a:r>
            <a:r>
              <a:rPr lang="ar-IQ" sz="1900" b="1" dirty="0" smtClean="0">
                <a:latin typeface="Times New Roman" pitchFamily="18" charset="0"/>
                <a:ea typeface="Calibri"/>
                <a:cs typeface="Times New Roman" pitchFamily="18" charset="0"/>
              </a:rPr>
              <a:t> أن </a:t>
            </a:r>
            <a:r>
              <a:rPr lang="ar-SA" sz="1900" b="1" dirty="0" smtClean="0">
                <a:latin typeface="Times New Roman" pitchFamily="18" charset="0"/>
                <a:ea typeface="Calibri"/>
                <a:cs typeface="Times New Roman" pitchFamily="18" charset="0"/>
              </a:rPr>
              <a:t> </a:t>
            </a:r>
            <a:r>
              <a:rPr lang="ar-SA" sz="1900" b="1" dirty="0">
                <a:latin typeface="Times New Roman" pitchFamily="18" charset="0"/>
                <a:ea typeface="Calibri"/>
                <a:cs typeface="Times New Roman" pitchFamily="18" charset="0"/>
              </a:rPr>
              <a:t>النداء في </a:t>
            </a:r>
            <a:r>
              <a:rPr lang="ar-IQ" sz="1900" b="1" dirty="0" smtClean="0">
                <a:latin typeface="Times New Roman" pitchFamily="18" charset="0"/>
                <a:ea typeface="Calibri"/>
                <a:cs typeface="Times New Roman" pitchFamily="18" charset="0"/>
              </a:rPr>
              <a:t>قولنا «</a:t>
            </a:r>
            <a:r>
              <a:rPr lang="ar-SA" sz="1900" b="1" dirty="0" smtClean="0">
                <a:latin typeface="Times New Roman" pitchFamily="18" charset="0"/>
                <a:ea typeface="Calibri"/>
                <a:cs typeface="Times New Roman" pitchFamily="18" charset="0"/>
              </a:rPr>
              <a:t>يا </a:t>
            </a:r>
            <a:r>
              <a:rPr lang="ar-SA" sz="1900" b="1" dirty="0">
                <a:latin typeface="Times New Roman" pitchFamily="18" charset="0"/>
                <a:ea typeface="Calibri"/>
                <a:cs typeface="Times New Roman" pitchFamily="18" charset="0"/>
              </a:rPr>
              <a:t>ويل </a:t>
            </a:r>
            <a:r>
              <a:rPr lang="ar-SA" sz="1900" b="1" dirty="0" smtClean="0">
                <a:latin typeface="Times New Roman" pitchFamily="18" charset="0"/>
                <a:ea typeface="Calibri"/>
                <a:cs typeface="Times New Roman" pitchFamily="18" charset="0"/>
              </a:rPr>
              <a:t>لك</a:t>
            </a:r>
            <a:r>
              <a:rPr lang="ar-IQ" sz="1900" b="1" dirty="0" smtClean="0">
                <a:latin typeface="Times New Roman" pitchFamily="18" charset="0"/>
                <a:ea typeface="Calibri"/>
                <a:cs typeface="Times New Roman" pitchFamily="18" charset="0"/>
              </a:rPr>
              <a:t>» </a:t>
            </a:r>
            <a:r>
              <a:rPr lang="ar-SA" sz="1900" b="1" dirty="0" smtClean="0">
                <a:latin typeface="Times New Roman" pitchFamily="18" charset="0"/>
                <a:ea typeface="Calibri"/>
                <a:cs typeface="Times New Roman" pitchFamily="18" charset="0"/>
              </a:rPr>
              <a:t> و</a:t>
            </a:r>
            <a:r>
              <a:rPr lang="ar-IQ" sz="1900" b="1" dirty="0" smtClean="0">
                <a:latin typeface="Times New Roman" pitchFamily="18" charset="0"/>
                <a:ea typeface="Calibri"/>
                <a:cs typeface="Times New Roman" pitchFamily="18" charset="0"/>
              </a:rPr>
              <a:t> «</a:t>
            </a:r>
            <a:r>
              <a:rPr lang="ar-SA" sz="1900" b="1" dirty="0" smtClean="0">
                <a:latin typeface="Times New Roman" pitchFamily="18" charset="0"/>
                <a:ea typeface="Calibri"/>
                <a:cs typeface="Times New Roman" pitchFamily="18" charset="0"/>
              </a:rPr>
              <a:t>يا </a:t>
            </a:r>
            <a:r>
              <a:rPr lang="ar-SA" sz="1900" b="1" dirty="0">
                <a:latin typeface="Times New Roman" pitchFamily="18" charset="0"/>
                <a:ea typeface="Calibri"/>
                <a:cs typeface="Times New Roman" pitchFamily="18" charset="0"/>
              </a:rPr>
              <a:t>ويح </a:t>
            </a:r>
            <a:r>
              <a:rPr lang="ar-SA" sz="1900" b="1" dirty="0" smtClean="0">
                <a:latin typeface="Times New Roman" pitchFamily="18" charset="0"/>
                <a:ea typeface="Calibri"/>
                <a:cs typeface="Times New Roman" pitchFamily="18" charset="0"/>
              </a:rPr>
              <a:t>لك</a:t>
            </a:r>
            <a:r>
              <a:rPr lang="ar-IQ" sz="1900" b="1" dirty="0" smtClean="0">
                <a:latin typeface="Times New Roman" pitchFamily="18" charset="0"/>
                <a:ea typeface="Calibri"/>
                <a:cs typeface="Times New Roman" pitchFamily="18" charset="0"/>
              </a:rPr>
              <a:t>» </a:t>
            </a:r>
            <a:r>
              <a:rPr lang="ar-SA" sz="1900" b="1" dirty="0" smtClean="0">
                <a:latin typeface="Times New Roman" pitchFamily="18" charset="0"/>
                <a:ea typeface="Calibri"/>
                <a:cs typeface="Times New Roman" pitchFamily="18" charset="0"/>
              </a:rPr>
              <a:t> </a:t>
            </a:r>
            <a:r>
              <a:rPr lang="ar-SA" sz="1900" b="1" dirty="0">
                <a:latin typeface="Times New Roman" pitchFamily="18" charset="0"/>
                <a:ea typeface="Calibri"/>
                <a:cs typeface="Times New Roman" pitchFamily="18" charset="0"/>
              </a:rPr>
              <a:t>هي للتنبيه وغير عاملة.</a:t>
            </a:r>
            <a:endParaRPr lang="en-US" sz="1500" b="1" dirty="0">
              <a:latin typeface="Times New Roman" pitchFamily="18" charset="0"/>
              <a:ea typeface="Calibri"/>
              <a:cs typeface="Times New Roman" pitchFamily="18" charset="0"/>
            </a:endParaRPr>
          </a:p>
          <a:p>
            <a:pPr algn="just">
              <a:lnSpc>
                <a:spcPct val="107000"/>
              </a:lnSpc>
              <a:spcAft>
                <a:spcPts val="800"/>
              </a:spcAft>
            </a:pPr>
            <a:r>
              <a:rPr lang="ar-SA" sz="1900" b="1" dirty="0">
                <a:latin typeface="Times New Roman" pitchFamily="18" charset="0"/>
                <a:ea typeface="Calibri"/>
                <a:cs typeface="Times New Roman" pitchFamily="18" charset="0"/>
              </a:rPr>
              <a:t>-في جملة (ولا غلامين ولا جاريتين لك) جعل (لك)خبرا </a:t>
            </a:r>
            <a:r>
              <a:rPr lang="ar-SA" sz="1900" b="1" dirty="0" smtClean="0">
                <a:latin typeface="Times New Roman" pitchFamily="18" charset="0"/>
                <a:ea typeface="Calibri"/>
                <a:cs typeface="Times New Roman" pitchFamily="18" charset="0"/>
              </a:rPr>
              <a:t>ل</a:t>
            </a:r>
            <a:r>
              <a:rPr lang="ar-IQ" sz="1900" b="1" dirty="0" smtClean="0">
                <a:latin typeface="Times New Roman" pitchFamily="18" charset="0"/>
                <a:ea typeface="Calibri"/>
                <a:cs typeface="Times New Roman" pitchFamily="18" charset="0"/>
              </a:rPr>
              <a:t>ـ</a:t>
            </a:r>
            <a:r>
              <a:rPr lang="ar-SA" sz="1900" b="1" dirty="0" smtClean="0">
                <a:latin typeface="Times New Roman" pitchFamily="18" charset="0"/>
                <a:ea typeface="Calibri"/>
                <a:cs typeface="Times New Roman" pitchFamily="18" charset="0"/>
              </a:rPr>
              <a:t>(لا</a:t>
            </a:r>
            <a:r>
              <a:rPr lang="ar-SA" sz="1900" b="1" dirty="0">
                <a:latin typeface="Times New Roman" pitchFamily="18" charset="0"/>
                <a:ea typeface="Calibri"/>
                <a:cs typeface="Times New Roman" pitchFamily="18" charset="0"/>
              </a:rPr>
              <a:t>) النافية للجنس </a:t>
            </a:r>
            <a:r>
              <a:rPr lang="ar-SA" sz="1900" b="1" dirty="0" smtClean="0">
                <a:latin typeface="Times New Roman" pitchFamily="18" charset="0"/>
                <a:ea typeface="Calibri"/>
                <a:cs typeface="Times New Roman" pitchFamily="18" charset="0"/>
              </a:rPr>
              <a:t>ال</a:t>
            </a:r>
            <a:r>
              <a:rPr lang="ar-IQ" sz="1900" b="1" dirty="0" smtClean="0">
                <a:latin typeface="Times New Roman" pitchFamily="18" charset="0"/>
                <a:ea typeface="Calibri"/>
                <a:cs typeface="Times New Roman" pitchFamily="18" charset="0"/>
              </a:rPr>
              <a:t>أ</a:t>
            </a:r>
            <a:r>
              <a:rPr lang="ar-SA" sz="1900" b="1" dirty="0" smtClean="0">
                <a:latin typeface="Times New Roman" pitchFamily="18" charset="0"/>
                <a:ea typeface="Calibri"/>
                <a:cs typeface="Times New Roman" pitchFamily="18" charset="0"/>
              </a:rPr>
              <a:t>ولى </a:t>
            </a:r>
            <a:r>
              <a:rPr lang="ar-SA" sz="1900" b="1" dirty="0">
                <a:latin typeface="Times New Roman" pitchFamily="18" charset="0"/>
                <a:ea typeface="Calibri"/>
                <a:cs typeface="Times New Roman" pitchFamily="18" charset="0"/>
              </a:rPr>
              <a:t>و </a:t>
            </a:r>
            <a:r>
              <a:rPr lang="ar-SA" sz="1900" b="1" dirty="0" smtClean="0">
                <a:latin typeface="Times New Roman" pitchFamily="18" charset="0"/>
                <a:ea typeface="Calibri"/>
                <a:cs typeface="Times New Roman" pitchFamily="18" charset="0"/>
              </a:rPr>
              <a:t>ل</a:t>
            </a:r>
            <a:r>
              <a:rPr lang="ar-IQ" sz="1900" b="1" dirty="0" smtClean="0">
                <a:latin typeface="Times New Roman" pitchFamily="18" charset="0"/>
                <a:ea typeface="Calibri"/>
                <a:cs typeface="Times New Roman" pitchFamily="18" charset="0"/>
              </a:rPr>
              <a:t>ـ</a:t>
            </a:r>
            <a:r>
              <a:rPr lang="ar-SA" sz="1900" b="1" dirty="0" smtClean="0">
                <a:latin typeface="Times New Roman" pitchFamily="18" charset="0"/>
                <a:ea typeface="Calibri"/>
                <a:cs typeface="Times New Roman" pitchFamily="18" charset="0"/>
              </a:rPr>
              <a:t>(لا)النافية </a:t>
            </a:r>
            <a:r>
              <a:rPr lang="ar-SA" sz="1900" b="1" dirty="0">
                <a:latin typeface="Times New Roman" pitchFamily="18" charset="0"/>
                <a:ea typeface="Calibri"/>
                <a:cs typeface="Times New Roman" pitchFamily="18" charset="0"/>
              </a:rPr>
              <a:t>الثانية المكررة معها والصحيح هو: ان (لك) خبر </a:t>
            </a:r>
            <a:r>
              <a:rPr lang="ar-SA" sz="1900" b="1" dirty="0" smtClean="0">
                <a:latin typeface="Times New Roman" pitchFamily="18" charset="0"/>
                <a:ea typeface="Calibri"/>
                <a:cs typeface="Times New Roman" pitchFamily="18" charset="0"/>
              </a:rPr>
              <a:t>ل</a:t>
            </a:r>
            <a:r>
              <a:rPr lang="ar-IQ" sz="1900" b="1" dirty="0" smtClean="0">
                <a:latin typeface="Times New Roman" pitchFamily="18" charset="0"/>
                <a:ea typeface="Calibri"/>
                <a:cs typeface="Times New Roman" pitchFamily="18" charset="0"/>
              </a:rPr>
              <a:t>ـ </a:t>
            </a:r>
            <a:r>
              <a:rPr lang="ar-SA" sz="1900" b="1" dirty="0" smtClean="0">
                <a:latin typeface="Times New Roman" pitchFamily="18" charset="0"/>
                <a:ea typeface="Calibri"/>
                <a:cs typeface="Times New Roman" pitchFamily="18" charset="0"/>
              </a:rPr>
              <a:t>(لا)النافية </a:t>
            </a:r>
            <a:r>
              <a:rPr lang="ar-SA" sz="1900" b="1" dirty="0">
                <a:latin typeface="Times New Roman" pitchFamily="18" charset="0"/>
                <a:ea typeface="Calibri"/>
                <a:cs typeface="Times New Roman" pitchFamily="18" charset="0"/>
              </a:rPr>
              <a:t>للجنس </a:t>
            </a:r>
            <a:r>
              <a:rPr lang="ar-SA" sz="1900" b="1" dirty="0" smtClean="0">
                <a:latin typeface="Times New Roman" pitchFamily="18" charset="0"/>
                <a:ea typeface="Calibri"/>
                <a:cs typeface="Times New Roman" pitchFamily="18" charset="0"/>
              </a:rPr>
              <a:t>ال</a:t>
            </a:r>
            <a:r>
              <a:rPr lang="ar-IQ" sz="1900" b="1" dirty="0" smtClean="0">
                <a:latin typeface="Times New Roman" pitchFamily="18" charset="0"/>
                <a:ea typeface="Calibri"/>
                <a:cs typeface="Times New Roman" pitchFamily="18" charset="0"/>
              </a:rPr>
              <a:t>أ</a:t>
            </a:r>
            <a:r>
              <a:rPr lang="ar-SA" sz="1900" b="1" dirty="0" smtClean="0">
                <a:latin typeface="Times New Roman" pitchFamily="18" charset="0"/>
                <a:ea typeface="Calibri"/>
                <a:cs typeface="Times New Roman" pitchFamily="18" charset="0"/>
              </a:rPr>
              <a:t>ولى </a:t>
            </a:r>
            <a:r>
              <a:rPr lang="ar-SA" sz="1900" b="1" dirty="0">
                <a:latin typeface="Times New Roman" pitchFamily="18" charset="0"/>
                <a:ea typeface="Calibri"/>
                <a:cs typeface="Times New Roman" pitchFamily="18" charset="0"/>
              </a:rPr>
              <a:t>ولا النافية الثانية معطوفة على </a:t>
            </a:r>
            <a:r>
              <a:rPr lang="ar-SA" sz="1900" b="1" dirty="0" smtClean="0">
                <a:latin typeface="Times New Roman" pitchFamily="18" charset="0"/>
                <a:ea typeface="Calibri"/>
                <a:cs typeface="Times New Roman" pitchFamily="18" charset="0"/>
              </a:rPr>
              <a:t>ال</a:t>
            </a:r>
            <a:r>
              <a:rPr lang="ar-IQ" sz="1900" b="1" dirty="0" smtClean="0">
                <a:latin typeface="Times New Roman" pitchFamily="18" charset="0"/>
                <a:ea typeface="Calibri"/>
                <a:cs typeface="Times New Roman" pitchFamily="18" charset="0"/>
              </a:rPr>
              <a:t>أ</a:t>
            </a:r>
            <a:r>
              <a:rPr lang="ar-SA" sz="1900" b="1" dirty="0" smtClean="0">
                <a:latin typeface="Times New Roman" pitchFamily="18" charset="0"/>
                <a:ea typeface="Calibri"/>
                <a:cs typeface="Times New Roman" pitchFamily="18" charset="0"/>
              </a:rPr>
              <a:t>ولى </a:t>
            </a:r>
            <a:r>
              <a:rPr lang="ar-SA" sz="1900" b="1" dirty="0">
                <a:latin typeface="Times New Roman" pitchFamily="18" charset="0"/>
                <a:ea typeface="Calibri"/>
                <a:cs typeface="Times New Roman" pitchFamily="18" charset="0"/>
              </a:rPr>
              <a:t>والثانية مهملة </a:t>
            </a:r>
            <a:r>
              <a:rPr lang="ar-SA" sz="1900" b="1" dirty="0" smtClean="0">
                <a:latin typeface="Times New Roman" pitchFamily="18" charset="0"/>
                <a:ea typeface="Calibri"/>
                <a:cs typeface="Times New Roman" pitchFamily="18" charset="0"/>
              </a:rPr>
              <a:t>ل</a:t>
            </a:r>
            <a:r>
              <a:rPr lang="ar-IQ" sz="1900" b="1" dirty="0" smtClean="0">
                <a:latin typeface="Times New Roman" pitchFamily="18" charset="0"/>
                <a:ea typeface="Calibri"/>
                <a:cs typeface="Times New Roman" pitchFamily="18" charset="0"/>
              </a:rPr>
              <a:t>أ</a:t>
            </a:r>
            <a:r>
              <a:rPr lang="ar-SA" sz="1900" b="1" dirty="0" smtClean="0">
                <a:latin typeface="Times New Roman" pitchFamily="18" charset="0"/>
                <a:ea typeface="Calibri"/>
                <a:cs typeface="Times New Roman" pitchFamily="18" charset="0"/>
              </a:rPr>
              <a:t>ن </a:t>
            </a:r>
            <a:r>
              <a:rPr lang="ar-SA" sz="1900" b="1" dirty="0">
                <a:latin typeface="Times New Roman" pitchFamily="18" charset="0"/>
                <a:ea typeface="Calibri"/>
                <a:cs typeface="Times New Roman" pitchFamily="18" charset="0"/>
              </a:rPr>
              <a:t>من شروط (لا النافية للجنس) عدم تكرارها وعدم سبقها بحرف عطف.</a:t>
            </a:r>
            <a:endParaRPr lang="en-US" sz="1500" b="1" dirty="0">
              <a:latin typeface="Times New Roman" pitchFamily="18" charset="0"/>
              <a:ea typeface="Calibri"/>
              <a:cs typeface="Times New Roman" pitchFamily="18" charset="0"/>
            </a:endParaRPr>
          </a:p>
          <a:p>
            <a:pPr algn="just">
              <a:lnSpc>
                <a:spcPct val="107000"/>
              </a:lnSpc>
              <a:spcAft>
                <a:spcPts val="800"/>
              </a:spcAft>
            </a:pPr>
            <a:r>
              <a:rPr lang="ar-SA" sz="1900" b="1" dirty="0">
                <a:latin typeface="Times New Roman" pitchFamily="18" charset="0"/>
                <a:ea typeface="Calibri"/>
                <a:cs typeface="Times New Roman" pitchFamily="18" charset="0"/>
              </a:rPr>
              <a:t>-</a:t>
            </a:r>
            <a:r>
              <a:rPr lang="ar-SA" sz="1900" b="1" dirty="0" smtClean="0">
                <a:latin typeface="Times New Roman" pitchFamily="18" charset="0"/>
                <a:ea typeface="Calibri"/>
                <a:cs typeface="Times New Roman" pitchFamily="18" charset="0"/>
              </a:rPr>
              <a:t>ال</a:t>
            </a:r>
            <a:r>
              <a:rPr lang="ar-IQ" sz="1900" b="1" dirty="0" smtClean="0">
                <a:latin typeface="Times New Roman" pitchFamily="18" charset="0"/>
                <a:ea typeface="Calibri"/>
                <a:cs typeface="Times New Roman" pitchFamily="18" charset="0"/>
              </a:rPr>
              <a:t>أ</a:t>
            </a:r>
            <a:r>
              <a:rPr lang="ar-SA" sz="1900" b="1" dirty="0" smtClean="0">
                <a:latin typeface="Times New Roman" pitchFamily="18" charset="0"/>
                <a:ea typeface="Calibri"/>
                <a:cs typeface="Times New Roman" pitchFamily="18" charset="0"/>
              </a:rPr>
              <a:t>لف </a:t>
            </a:r>
            <a:r>
              <a:rPr lang="ar-SA" sz="1900" b="1" dirty="0">
                <a:latin typeface="Times New Roman" pitchFamily="18" charset="0"/>
                <a:ea typeface="Calibri"/>
                <a:cs typeface="Times New Roman" pitchFamily="18" charset="0"/>
              </a:rPr>
              <a:t>في (أبا) في جملة (لا أبا لك) هي علامة نصب في </a:t>
            </a:r>
            <a:r>
              <a:rPr lang="ar-SA" sz="1900" b="1" dirty="0" smtClean="0">
                <a:latin typeface="Times New Roman" pitchFamily="18" charset="0"/>
                <a:ea typeface="Calibri"/>
                <a:cs typeface="Times New Roman" pitchFamily="18" charset="0"/>
              </a:rPr>
              <a:t>ال</a:t>
            </a:r>
            <a:r>
              <a:rPr lang="ar-IQ" sz="1900" b="1" dirty="0" smtClean="0">
                <a:latin typeface="Times New Roman" pitchFamily="18" charset="0"/>
                <a:ea typeface="Calibri"/>
                <a:cs typeface="Times New Roman" pitchFamily="18" charset="0"/>
              </a:rPr>
              <a:t>أ</a:t>
            </a:r>
            <a:r>
              <a:rPr lang="ar-SA" sz="1900" b="1" dirty="0" smtClean="0">
                <a:latin typeface="Times New Roman" pitchFamily="18" charset="0"/>
                <a:ea typeface="Calibri"/>
                <a:cs typeface="Times New Roman" pitchFamily="18" charset="0"/>
              </a:rPr>
              <a:t>ب </a:t>
            </a:r>
            <a:r>
              <a:rPr lang="ar-SA" sz="1900" b="1" dirty="0">
                <a:latin typeface="Times New Roman" pitchFamily="18" charset="0"/>
                <a:ea typeface="Calibri"/>
                <a:cs typeface="Times New Roman" pitchFamily="18" charset="0"/>
              </a:rPr>
              <a:t>والناصب للاسم (لا)النافية للجنس.</a:t>
            </a:r>
            <a:endParaRPr lang="en-US" sz="1500" b="1" dirty="0">
              <a:latin typeface="Times New Roman" pitchFamily="18" charset="0"/>
              <a:ea typeface="Calibri"/>
              <a:cs typeface="Times New Roman" pitchFamily="18" charset="0"/>
            </a:endParaRPr>
          </a:p>
          <a:p>
            <a:pPr algn="just">
              <a:lnSpc>
                <a:spcPct val="107000"/>
              </a:lnSpc>
              <a:spcAft>
                <a:spcPts val="800"/>
              </a:spcAft>
            </a:pPr>
            <a:r>
              <a:rPr lang="ar-SA" sz="1900" b="1" dirty="0">
                <a:latin typeface="Times New Roman" pitchFamily="18" charset="0"/>
                <a:ea typeface="Calibri"/>
                <a:cs typeface="Times New Roman" pitchFamily="18" charset="0"/>
              </a:rPr>
              <a:t>-</a:t>
            </a:r>
            <a:r>
              <a:rPr lang="ar-SA" sz="1900" b="1" dirty="0" smtClean="0">
                <a:latin typeface="Times New Roman" pitchFamily="18" charset="0"/>
                <a:ea typeface="Calibri"/>
                <a:cs typeface="Times New Roman" pitchFamily="18" charset="0"/>
              </a:rPr>
              <a:t>است</a:t>
            </a:r>
            <a:r>
              <a:rPr lang="ar-IQ" sz="1900" b="1" dirty="0" smtClean="0">
                <a:latin typeface="Times New Roman" pitchFamily="18" charset="0"/>
                <a:ea typeface="Calibri"/>
                <a:cs typeface="Times New Roman" pitchFamily="18" charset="0"/>
              </a:rPr>
              <a:t>عمال</a:t>
            </a:r>
            <a:r>
              <a:rPr lang="ar-SA" sz="1900" b="1" dirty="0" smtClean="0">
                <a:latin typeface="Times New Roman" pitchFamily="18" charset="0"/>
                <a:ea typeface="Calibri"/>
                <a:cs typeface="Times New Roman" pitchFamily="18" charset="0"/>
              </a:rPr>
              <a:t> </a:t>
            </a:r>
            <a:r>
              <a:rPr lang="ar-SA" sz="1900" b="1" dirty="0">
                <a:latin typeface="Times New Roman" pitchFamily="18" charset="0"/>
                <a:ea typeface="Calibri"/>
                <a:cs typeface="Times New Roman" pitchFamily="18" charset="0"/>
              </a:rPr>
              <a:t>تقدير حرف الجر في الظروف المكانية في قولهم: داري خلفك </a:t>
            </a:r>
            <a:r>
              <a:rPr lang="ar-IQ" sz="1900" b="1" dirty="0" smtClean="0">
                <a:latin typeface="Times New Roman" pitchFamily="18" charset="0"/>
                <a:ea typeface="Calibri"/>
                <a:cs typeface="Times New Roman" pitchFamily="18" charset="0"/>
              </a:rPr>
              <a:t>أ</a:t>
            </a:r>
            <a:r>
              <a:rPr lang="ar-SA" sz="1900" b="1" dirty="0" smtClean="0">
                <a:latin typeface="Times New Roman" pitchFamily="18" charset="0"/>
                <a:ea typeface="Calibri"/>
                <a:cs typeface="Times New Roman" pitchFamily="18" charset="0"/>
              </a:rPr>
              <a:t>ي </a:t>
            </a:r>
            <a:r>
              <a:rPr lang="ar-SA" sz="1900" b="1" dirty="0">
                <a:latin typeface="Times New Roman" pitchFamily="18" charset="0"/>
                <a:ea typeface="Calibri"/>
                <a:cs typeface="Times New Roman" pitchFamily="18" charset="0"/>
              </a:rPr>
              <a:t>معناها: داري من خلفك.</a:t>
            </a:r>
            <a:endParaRPr lang="en-US" sz="1500" b="1" dirty="0">
              <a:latin typeface="Times New Roman" pitchFamily="18" charset="0"/>
              <a:ea typeface="Calibri"/>
              <a:cs typeface="Times New Roman" pitchFamily="18" charset="0"/>
            </a:endParaRPr>
          </a:p>
          <a:p>
            <a:pPr algn="just">
              <a:lnSpc>
                <a:spcPct val="107000"/>
              </a:lnSpc>
              <a:spcAft>
                <a:spcPts val="800"/>
              </a:spcAft>
            </a:pPr>
            <a:r>
              <a:rPr lang="ar-SA" sz="1900" b="1" dirty="0" smtClean="0">
                <a:latin typeface="Times New Roman" pitchFamily="18" charset="0"/>
                <a:ea typeface="Calibri"/>
                <a:cs typeface="Times New Roman" pitchFamily="18" charset="0"/>
              </a:rPr>
              <a:t>-</a:t>
            </a:r>
            <a:r>
              <a:rPr lang="ar-IQ" sz="1900" b="1" dirty="0" smtClean="0">
                <a:latin typeface="Times New Roman" pitchFamily="18" charset="0"/>
                <a:ea typeface="Calibri"/>
                <a:cs typeface="Times New Roman" pitchFamily="18" charset="0"/>
              </a:rPr>
              <a:t>أجاز</a:t>
            </a:r>
            <a:r>
              <a:rPr lang="ar-SA" sz="1900" b="1" dirty="0" smtClean="0">
                <a:latin typeface="Times New Roman" pitchFamily="18" charset="0"/>
                <a:ea typeface="Calibri"/>
                <a:cs typeface="Times New Roman" pitchFamily="18" charset="0"/>
              </a:rPr>
              <a:t> </a:t>
            </a:r>
            <a:r>
              <a:rPr lang="ar-SA" sz="1900" b="1" dirty="0">
                <a:latin typeface="Times New Roman" pitchFamily="18" charset="0"/>
                <a:ea typeface="Calibri"/>
                <a:cs typeface="Times New Roman" pitchFamily="18" charset="0"/>
              </a:rPr>
              <a:t>إتباع المضاف </a:t>
            </a:r>
            <a:r>
              <a:rPr lang="ar-IQ" sz="1900" b="1" dirty="0" smtClean="0">
                <a:latin typeface="Times New Roman" pitchFamily="18" charset="0"/>
                <a:ea typeface="Calibri"/>
                <a:cs typeface="Times New Roman" pitchFamily="18" charset="0"/>
              </a:rPr>
              <a:t>إ</a:t>
            </a:r>
            <a:r>
              <a:rPr lang="ar-SA" sz="1900" b="1" dirty="0" smtClean="0">
                <a:latin typeface="Times New Roman" pitchFamily="18" charset="0"/>
                <a:ea typeface="Calibri"/>
                <a:cs typeface="Times New Roman" pitchFamily="18" charset="0"/>
              </a:rPr>
              <a:t>لي</a:t>
            </a:r>
            <a:r>
              <a:rPr lang="ar-IQ" sz="1900" b="1" dirty="0" smtClean="0">
                <a:latin typeface="Times New Roman" pitchFamily="18" charset="0"/>
                <a:ea typeface="Calibri"/>
                <a:cs typeface="Times New Roman" pitchFamily="18" charset="0"/>
              </a:rPr>
              <a:t>ه</a:t>
            </a:r>
            <a:r>
              <a:rPr lang="ar-SA" sz="1900" b="1" dirty="0" smtClean="0">
                <a:latin typeface="Times New Roman" pitchFamily="18" charset="0"/>
                <a:ea typeface="Calibri"/>
                <a:cs typeface="Times New Roman" pitchFamily="18" charset="0"/>
              </a:rPr>
              <a:t> </a:t>
            </a:r>
            <a:r>
              <a:rPr lang="ar-SA" sz="1900" b="1" dirty="0">
                <a:latin typeface="Times New Roman" pitchFamily="18" charset="0"/>
                <a:ea typeface="Calibri"/>
                <a:cs typeface="Times New Roman" pitchFamily="18" charset="0"/>
              </a:rPr>
              <a:t>(هم) في الآية الكريمة (فظلت أعناقهم لها خاضعين) فجعل هم كناية عن القوم المضاف الى اعناقهم هو الموصوف وخاضعين صفة لهم وبهذا يجوز ان تكون الصفة للثاني (هم)وليس للأول (الأعناق) </a:t>
            </a:r>
            <a:r>
              <a:rPr lang="ar-SA" sz="1900" b="1" dirty="0" smtClean="0">
                <a:latin typeface="Times New Roman" pitchFamily="18" charset="0"/>
                <a:ea typeface="Calibri"/>
                <a:cs typeface="Times New Roman" pitchFamily="18" charset="0"/>
              </a:rPr>
              <a:t>أي</a:t>
            </a:r>
            <a:r>
              <a:rPr lang="ar-IQ" sz="1900" b="1" dirty="0" smtClean="0">
                <a:latin typeface="Times New Roman" pitchFamily="18" charset="0"/>
                <a:ea typeface="Calibri"/>
                <a:cs typeface="Times New Roman" pitchFamily="18" charset="0"/>
              </a:rPr>
              <a:t>:</a:t>
            </a:r>
            <a:r>
              <a:rPr lang="ar-SA" sz="1900" b="1" dirty="0" smtClean="0">
                <a:latin typeface="Times New Roman" pitchFamily="18" charset="0"/>
                <a:ea typeface="Calibri"/>
                <a:cs typeface="Times New Roman" pitchFamily="18" charset="0"/>
              </a:rPr>
              <a:t> </a:t>
            </a:r>
            <a:r>
              <a:rPr lang="ar-SA" sz="1900" b="1" dirty="0">
                <a:latin typeface="Times New Roman" pitchFamily="18" charset="0"/>
                <a:ea typeface="Calibri"/>
                <a:cs typeface="Times New Roman" pitchFamily="18" charset="0"/>
              </a:rPr>
              <a:t>تقدير الكلام (القوم خاضعين) </a:t>
            </a:r>
            <a:r>
              <a:rPr lang="ar-SA" sz="1900" b="1" dirty="0" smtClean="0">
                <a:latin typeface="Times New Roman" pitchFamily="18" charset="0"/>
                <a:ea typeface="Calibri"/>
                <a:cs typeface="Times New Roman" pitchFamily="18" charset="0"/>
              </a:rPr>
              <a:t>وليس</a:t>
            </a:r>
            <a:r>
              <a:rPr lang="ar-IQ" sz="1900" b="1" dirty="0">
                <a:latin typeface="Times New Roman" pitchFamily="18" charset="0"/>
                <a:ea typeface="Calibri"/>
                <a:cs typeface="Times New Roman" pitchFamily="18" charset="0"/>
              </a:rPr>
              <a:t> </a:t>
            </a:r>
            <a:r>
              <a:rPr lang="ar-IQ" sz="1900" b="1" dirty="0" err="1" smtClean="0">
                <a:latin typeface="Times New Roman" pitchFamily="18" charset="0"/>
                <a:ea typeface="Calibri"/>
                <a:cs typeface="Times New Roman" pitchFamily="18" charset="0"/>
              </a:rPr>
              <a:t>للأ</a:t>
            </a:r>
            <a:r>
              <a:rPr lang="ar-SA" sz="1900" b="1" dirty="0" smtClean="0">
                <a:latin typeface="Times New Roman" pitchFamily="18" charset="0"/>
                <a:ea typeface="Calibri"/>
                <a:cs typeface="Times New Roman" pitchFamily="18" charset="0"/>
              </a:rPr>
              <a:t>عناق </a:t>
            </a:r>
            <a:r>
              <a:rPr lang="ar-SA" sz="1900" b="1" dirty="0">
                <a:latin typeface="Times New Roman" pitchFamily="18" charset="0"/>
                <a:ea typeface="Calibri"/>
                <a:cs typeface="Times New Roman" pitchFamily="18" charset="0"/>
              </a:rPr>
              <a:t>ويكون الإتباع في التذكير والجمع.</a:t>
            </a:r>
            <a:endParaRPr lang="en-US" sz="1500" b="1" dirty="0">
              <a:latin typeface="Times New Roman" pitchFamily="18" charset="0"/>
              <a:ea typeface="Calibri"/>
              <a:cs typeface="Times New Roman" pitchFamily="18" charset="0"/>
            </a:endParaRPr>
          </a:p>
          <a:p>
            <a:endParaRPr lang="ar-IQ" sz="1600" dirty="0"/>
          </a:p>
        </p:txBody>
      </p:sp>
    </p:spTree>
    <p:extLst>
      <p:ext uri="{BB962C8B-B14F-4D97-AF65-F5344CB8AC3E}">
        <p14:creationId xmlns:p14="http://schemas.microsoft.com/office/powerpoint/2010/main" val="334635368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لتقى">
  <a:themeElements>
    <a:clrScheme name="ملتقى">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ملتقى">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ملتقى">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168</TotalTime>
  <Words>813</Words>
  <Application>Microsoft Office PowerPoint</Application>
  <PresentationFormat>عرض على الشاشة (3:4)‏</PresentationFormat>
  <Paragraphs>29</Paragraphs>
  <Slides>4</Slides>
  <Notes>0</Notes>
  <HiddenSlides>0</HiddenSlides>
  <MMClips>0</MMClips>
  <ScaleCrop>false</ScaleCrop>
  <HeadingPairs>
    <vt:vector size="4" baseType="variant">
      <vt:variant>
        <vt:lpstr>نسق</vt:lpstr>
      </vt:variant>
      <vt:variant>
        <vt:i4>1</vt:i4>
      </vt:variant>
      <vt:variant>
        <vt:lpstr>عناوين الشرائح</vt:lpstr>
      </vt:variant>
      <vt:variant>
        <vt:i4>4</vt:i4>
      </vt:variant>
    </vt:vector>
  </HeadingPairs>
  <TitlesOfParts>
    <vt:vector size="5" baseType="lpstr">
      <vt:lpstr>ملتقى</vt:lpstr>
      <vt:lpstr>المحاضرة الخامسة: من أوائل النحاة البصريين: أبو عمرو بن العلاء (ت154هـ) </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الشخصية الثالثة: أبو عمرو بن العلاء (ت154هـ) </dc:title>
  <dc:creator>riyadh</dc:creator>
  <cp:lastModifiedBy>riyadh</cp:lastModifiedBy>
  <cp:revision>31</cp:revision>
  <dcterms:created xsi:type="dcterms:W3CDTF">2018-12-09T22:07:55Z</dcterms:created>
  <dcterms:modified xsi:type="dcterms:W3CDTF">2021-01-05T20:54:40Z</dcterms:modified>
</cp:coreProperties>
</file>