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B8ABB09-4A1D-463E-8065-109CC2B7EFAA}" type="datetimeFigureOut">
              <a:rPr lang="ar-SA" smtClean="0"/>
              <a:t>02/06/1442</a:t>
            </a:fld>
            <a:endParaRPr lang="ar-S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ar-S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0B34F065-1154-456A-91E3-76DE8E75E17B}" type="slidenum">
              <a:rPr lang="ar-SA" smtClean="0"/>
              <a:t>‹#›</a:t>
            </a:fld>
            <a:endParaRPr lang="ar-S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1B8ABB09-4A1D-463E-8065-109CC2B7EFAA}" type="datetimeFigureOut">
              <a:rPr lang="ar-SA" smtClean="0"/>
              <a:t>02/06/1442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02/06/1442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1B8ABB09-4A1D-463E-8065-109CC2B7EFAA}" type="datetimeFigureOut">
              <a:rPr lang="ar-SA" smtClean="0"/>
              <a:t>02/06/1442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9" name="Content Placeholder 8"/>
          <p:cNvSpPr>
            <a:spLocks noGrp="1"/>
          </p:cNvSpPr>
          <p:nvPr>
            <p:ph sz="quarter" idx="13"/>
          </p:nvPr>
        </p:nvSpPr>
        <p:spPr>
          <a:xfrm>
            <a:off x="1042416" y="2313432"/>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1B8ABB09-4A1D-463E-8065-109CC2B7EFAA}" type="datetimeFigureOut">
              <a:rPr lang="ar-SA" smtClean="0"/>
              <a:t>02/06/1442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t>02/06/1442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02/06/1442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B8ABB09-4A1D-463E-8065-109CC2B7EFAA}" type="datetimeFigureOut">
              <a:rPr lang="ar-SA" smtClean="0"/>
              <a:t>02/06/1442</a:t>
            </a:fld>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02/06/1442</a:t>
            </a:fld>
            <a:endParaRPr lang="ar-S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02/06/1442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02/06/1442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B8ABB09-4A1D-463E-8065-109CC2B7EFAA}" type="datetimeFigureOut">
              <a:rPr lang="ar-SA" smtClean="0"/>
              <a:t>02/06/1442</a:t>
            </a:fld>
            <a:endParaRPr lang="ar-S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ar-S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spcBef>
          <a:spcPct val="0"/>
        </a:spcBef>
        <a:buNone/>
        <a:defRPr sz="40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274320" algn="r" defTabSz="914400" rtl="1"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r" defTabSz="914400" rtl="1"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r" defTabSz="914400" rtl="1"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r" defTabSz="914400" rtl="1"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r" defTabSz="914400" rtl="1"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827584" y="1556792"/>
            <a:ext cx="6931105" cy="1702160"/>
          </a:xfrm>
        </p:spPr>
        <p:txBody>
          <a:bodyPr>
            <a:normAutofit fontScale="90000"/>
          </a:bodyPr>
          <a:lstStyle/>
          <a:p>
            <a:pPr algn="just">
              <a:lnSpc>
                <a:spcPct val="107000"/>
              </a:lnSpc>
              <a:spcAft>
                <a:spcPts val="800"/>
              </a:spcAft>
            </a:pPr>
            <a:r>
              <a:rPr lang="ar-SA" b="1" dirty="0">
                <a:solidFill>
                  <a:schemeClr val="tx1"/>
                </a:solidFill>
                <a:ea typeface="Calibri"/>
                <a:cs typeface="Arial"/>
              </a:rPr>
              <a:t>المحاضرة </a:t>
            </a:r>
            <a:r>
              <a:rPr lang="ar-SA" b="1" dirty="0" smtClean="0">
                <a:solidFill>
                  <a:schemeClr val="tx1"/>
                </a:solidFill>
                <a:ea typeface="Calibri"/>
                <a:cs typeface="Arial"/>
              </a:rPr>
              <a:t>ال</a:t>
            </a:r>
            <a:r>
              <a:rPr lang="ar-IQ" b="1" dirty="0" smtClean="0">
                <a:solidFill>
                  <a:schemeClr val="tx1"/>
                </a:solidFill>
                <a:ea typeface="Calibri"/>
                <a:cs typeface="Arial"/>
              </a:rPr>
              <a:t>سادسة من </a:t>
            </a:r>
            <a:r>
              <a:rPr lang="ar-IQ" b="1" dirty="0" smtClean="0">
                <a:solidFill>
                  <a:schemeClr val="tx1"/>
                </a:solidFill>
                <a:ea typeface="Calibri"/>
                <a:cs typeface="Arial"/>
              </a:rPr>
              <a:t>أوائل النحاة البصريين</a:t>
            </a:r>
            <a:r>
              <a:rPr lang="ar-SA" b="1" dirty="0" smtClean="0">
                <a:solidFill>
                  <a:schemeClr val="tx1"/>
                </a:solidFill>
                <a:ea typeface="Calibri"/>
                <a:cs typeface="Arial"/>
              </a:rPr>
              <a:t>: </a:t>
            </a:r>
            <a:r>
              <a:rPr lang="ar-SA" b="1" dirty="0">
                <a:solidFill>
                  <a:schemeClr val="tx1"/>
                </a:solidFill>
                <a:ea typeface="Calibri"/>
                <a:cs typeface="Arial"/>
              </a:rPr>
              <a:t>يونس بن حبيب (ت182هـ):</a:t>
            </a:r>
            <a:r>
              <a:rPr lang="en-US" sz="2800" b="1" dirty="0">
                <a:solidFill>
                  <a:schemeClr val="tx1"/>
                </a:solidFill>
                <a:ea typeface="Calibri"/>
                <a:cs typeface="Arial"/>
              </a:rPr>
              <a:t/>
            </a:r>
            <a:br>
              <a:rPr lang="en-US" sz="2800" b="1" dirty="0">
                <a:solidFill>
                  <a:schemeClr val="tx1"/>
                </a:solidFill>
                <a:ea typeface="Calibri"/>
                <a:cs typeface="Arial"/>
              </a:rPr>
            </a:br>
            <a:endParaRPr lang="ar-IQ" b="1" dirty="0">
              <a:solidFill>
                <a:schemeClr val="tx1"/>
              </a:solidFill>
            </a:endParaRPr>
          </a:p>
        </p:txBody>
      </p:sp>
      <p:sp>
        <p:nvSpPr>
          <p:cNvPr id="3" name="عنوان فرعي 2"/>
          <p:cNvSpPr>
            <a:spLocks noGrp="1"/>
          </p:cNvSpPr>
          <p:nvPr>
            <p:ph type="subTitle" idx="1"/>
          </p:nvPr>
        </p:nvSpPr>
        <p:spPr>
          <a:xfrm>
            <a:off x="899592" y="4077072"/>
            <a:ext cx="7143577" cy="2160240"/>
          </a:xfrm>
        </p:spPr>
        <p:txBody>
          <a:bodyPr>
            <a:normAutofit/>
          </a:bodyPr>
          <a:lstStyle/>
          <a:p>
            <a:pPr algn="ctr"/>
            <a:r>
              <a:rPr lang="ar-IQ" b="1" dirty="0" smtClean="0">
                <a:solidFill>
                  <a:schemeClr val="tx1"/>
                </a:solidFill>
              </a:rPr>
              <a:t>جامعة </a:t>
            </a:r>
            <a:r>
              <a:rPr lang="ar-IQ" b="1" dirty="0">
                <a:solidFill>
                  <a:schemeClr val="tx1"/>
                </a:solidFill>
              </a:rPr>
              <a:t>المستنصرية / كلية الآداب / قسم اللغة العربية </a:t>
            </a:r>
          </a:p>
          <a:p>
            <a:pPr algn="ctr"/>
            <a:r>
              <a:rPr lang="ar-IQ" b="1" dirty="0">
                <a:solidFill>
                  <a:schemeClr val="tx1"/>
                </a:solidFill>
              </a:rPr>
              <a:t>المرحلة الرابعة </a:t>
            </a:r>
          </a:p>
          <a:p>
            <a:pPr algn="ctr"/>
            <a:r>
              <a:rPr lang="ar-IQ" b="1" dirty="0">
                <a:solidFill>
                  <a:schemeClr val="tx1"/>
                </a:solidFill>
              </a:rPr>
              <a:t>الدراسة الصباحية</a:t>
            </a:r>
          </a:p>
          <a:p>
            <a:pPr algn="ctr"/>
            <a:r>
              <a:rPr lang="ar-IQ" b="1" dirty="0">
                <a:solidFill>
                  <a:schemeClr val="tx1"/>
                </a:solidFill>
              </a:rPr>
              <a:t>أستاذ المادة :</a:t>
            </a:r>
          </a:p>
          <a:p>
            <a:pPr algn="ctr"/>
            <a:r>
              <a:rPr lang="ar-IQ" b="1" dirty="0">
                <a:solidFill>
                  <a:schemeClr val="tx1"/>
                </a:solidFill>
              </a:rPr>
              <a:t>أ. </a:t>
            </a:r>
            <a:r>
              <a:rPr lang="ar-IQ" b="1">
                <a:solidFill>
                  <a:schemeClr val="tx1"/>
                </a:solidFill>
              </a:rPr>
              <a:t>د </a:t>
            </a:r>
            <a:r>
              <a:rPr lang="ar-IQ" b="1" smtClean="0">
                <a:solidFill>
                  <a:schemeClr val="tx1"/>
                </a:solidFill>
              </a:rPr>
              <a:t>. رياض </a:t>
            </a:r>
            <a:r>
              <a:rPr lang="ar-IQ" b="1" dirty="0">
                <a:solidFill>
                  <a:schemeClr val="tx1"/>
                </a:solidFill>
              </a:rPr>
              <a:t>عبود إهوين</a:t>
            </a:r>
          </a:p>
          <a:p>
            <a:pPr algn="ctr"/>
            <a:endParaRPr lang="ar-IQ" dirty="0"/>
          </a:p>
          <a:p>
            <a:pPr algn="ctr"/>
            <a:endParaRPr lang="ar-IQ" dirty="0"/>
          </a:p>
        </p:txBody>
      </p:sp>
    </p:spTree>
    <p:extLst>
      <p:ext uri="{BB962C8B-B14F-4D97-AF65-F5344CB8AC3E}">
        <p14:creationId xmlns:p14="http://schemas.microsoft.com/office/powerpoint/2010/main" val="34851962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620688"/>
            <a:ext cx="8229600" cy="5505476"/>
          </a:xfrm>
        </p:spPr>
        <p:txBody>
          <a:bodyPr>
            <a:normAutofit/>
          </a:bodyPr>
          <a:lstStyle/>
          <a:p>
            <a:pPr algn="just">
              <a:lnSpc>
                <a:spcPct val="107000"/>
              </a:lnSpc>
              <a:spcAft>
                <a:spcPts val="800"/>
              </a:spcAft>
            </a:pPr>
            <a:r>
              <a:rPr lang="ar-SA" sz="2000" dirty="0">
                <a:solidFill>
                  <a:schemeClr val="tx1"/>
                </a:solidFill>
                <a:ea typeface="Calibri"/>
              </a:rPr>
              <a:t>هو عبد الرحمن بن يونس بن حبيب </a:t>
            </a:r>
            <a:r>
              <a:rPr lang="ar-SA" sz="2000" dirty="0" err="1" smtClean="0">
                <a:solidFill>
                  <a:schemeClr val="tx1"/>
                </a:solidFill>
                <a:ea typeface="Calibri"/>
              </a:rPr>
              <a:t>الضبي</a:t>
            </a:r>
            <a:r>
              <a:rPr lang="en-US" sz="2000" dirty="0" smtClean="0">
                <a:solidFill>
                  <a:schemeClr val="tx1"/>
                </a:solidFill>
                <a:ea typeface="Calibri"/>
              </a:rPr>
              <a:t> </a:t>
            </a:r>
            <a:r>
              <a:rPr lang="ar-IQ" sz="2000" dirty="0" smtClean="0">
                <a:solidFill>
                  <a:schemeClr val="tx1"/>
                </a:solidFill>
                <a:ea typeface="Calibri"/>
              </a:rPr>
              <a:t>المتوفى سنة (182هـ) </a:t>
            </a:r>
            <a:r>
              <a:rPr lang="ar-SA" sz="2000" dirty="0" smtClean="0">
                <a:solidFill>
                  <a:schemeClr val="tx1"/>
                </a:solidFill>
                <a:ea typeface="Calibri"/>
              </a:rPr>
              <a:t> </a:t>
            </a:r>
            <a:r>
              <a:rPr lang="ar-SA" sz="2000" dirty="0">
                <a:solidFill>
                  <a:schemeClr val="tx1"/>
                </a:solidFill>
                <a:ea typeface="Calibri"/>
              </a:rPr>
              <a:t>وكان كثير الحفظ </a:t>
            </a:r>
            <a:r>
              <a:rPr lang="ar-SA" sz="2000" dirty="0" smtClean="0">
                <a:solidFill>
                  <a:schemeClr val="tx1"/>
                </a:solidFill>
                <a:ea typeface="Calibri"/>
              </a:rPr>
              <a:t>ل</a:t>
            </a:r>
            <a:r>
              <a:rPr lang="ar-IQ" sz="2000" dirty="0" smtClean="0">
                <a:solidFill>
                  <a:schemeClr val="tx1"/>
                </a:solidFill>
                <a:ea typeface="Calibri"/>
              </a:rPr>
              <a:t>أ</a:t>
            </a:r>
            <a:r>
              <a:rPr lang="ar-SA" sz="2000" dirty="0" smtClean="0">
                <a:solidFill>
                  <a:schemeClr val="tx1"/>
                </a:solidFill>
                <a:ea typeface="Calibri"/>
              </a:rPr>
              <a:t>شعار </a:t>
            </a:r>
            <a:r>
              <a:rPr lang="ar-SA" sz="2000" dirty="0">
                <a:solidFill>
                  <a:schemeClr val="tx1"/>
                </a:solidFill>
                <a:ea typeface="Calibri"/>
              </a:rPr>
              <a:t>العرب وبخاصة الشاعر (</a:t>
            </a:r>
            <a:r>
              <a:rPr lang="ar-SA" sz="2000" dirty="0" smtClean="0">
                <a:solidFill>
                  <a:schemeClr val="tx1"/>
                </a:solidFill>
                <a:ea typeface="Calibri"/>
              </a:rPr>
              <a:t>رؤبة)و</a:t>
            </a:r>
            <a:r>
              <a:rPr lang="ar-IQ" sz="2000" dirty="0" smtClean="0">
                <a:solidFill>
                  <a:schemeClr val="tx1"/>
                </a:solidFill>
                <a:ea typeface="Calibri"/>
              </a:rPr>
              <a:t>أ</a:t>
            </a:r>
            <a:r>
              <a:rPr lang="ar-SA" sz="2000" dirty="0" smtClean="0">
                <a:solidFill>
                  <a:schemeClr val="tx1"/>
                </a:solidFill>
                <a:ea typeface="Calibri"/>
              </a:rPr>
              <a:t>خذ </a:t>
            </a:r>
            <a:r>
              <a:rPr lang="ar-SA" sz="2000" dirty="0">
                <a:solidFill>
                  <a:schemeClr val="tx1"/>
                </a:solidFill>
                <a:ea typeface="Calibri"/>
              </a:rPr>
              <a:t>مكان الخليل في تدريس الطلبة بعد وفاة الخليل وحلقة يونس مشهورة في البصرة ومن طلبته أبو عبيدة الذي </a:t>
            </a:r>
            <a:r>
              <a:rPr lang="ar-IQ" sz="2000" dirty="0" smtClean="0">
                <a:solidFill>
                  <a:schemeClr val="tx1"/>
                </a:solidFill>
                <a:ea typeface="Calibri"/>
              </a:rPr>
              <a:t>أ</a:t>
            </a:r>
            <a:r>
              <a:rPr lang="ar-SA" sz="2000" dirty="0" smtClean="0">
                <a:solidFill>
                  <a:schemeClr val="tx1"/>
                </a:solidFill>
                <a:ea typeface="Calibri"/>
              </a:rPr>
              <a:t>خذ </a:t>
            </a:r>
            <a:r>
              <a:rPr lang="ar-SA" sz="2000" dirty="0">
                <a:solidFill>
                  <a:schemeClr val="tx1"/>
                </a:solidFill>
                <a:ea typeface="Calibri"/>
              </a:rPr>
              <a:t>علما كثيرا من علوم اللغة العربية كافة وتصدر بعد وفاة يونس هذه الحلقة الدراسية ومن كتب يونس (معاني القران) ولم يصل الينا و(كتاب اللغات)و (كتاب النوادر الكبير)و(كتاب النوادر الصغير)</a:t>
            </a:r>
            <a:r>
              <a:rPr lang="ar-IQ" sz="2000" dirty="0">
                <a:solidFill>
                  <a:schemeClr val="tx1"/>
                </a:solidFill>
                <a:ea typeface="Calibri"/>
              </a:rPr>
              <a:t>.</a:t>
            </a:r>
            <a:endParaRPr lang="en-US" sz="2000" dirty="0">
              <a:solidFill>
                <a:schemeClr val="tx1"/>
              </a:solidFill>
              <a:ea typeface="Calibri"/>
              <a:cs typeface="Arial"/>
            </a:endParaRPr>
          </a:p>
          <a:p>
            <a:pPr algn="just">
              <a:lnSpc>
                <a:spcPct val="107000"/>
              </a:lnSpc>
              <a:spcAft>
                <a:spcPts val="800"/>
              </a:spcAft>
            </a:pPr>
            <a:r>
              <a:rPr lang="ar-SA" sz="3200" b="1" dirty="0">
                <a:solidFill>
                  <a:schemeClr val="tx1"/>
                </a:solidFill>
                <a:ea typeface="Calibri"/>
              </a:rPr>
              <a:t>-</a:t>
            </a:r>
            <a:r>
              <a:rPr lang="ar-SA" sz="2000" b="1" dirty="0">
                <a:solidFill>
                  <a:schemeClr val="tx1"/>
                </a:solidFill>
                <a:ea typeface="Calibri"/>
              </a:rPr>
              <a:t>مناظراته</a:t>
            </a:r>
            <a:r>
              <a:rPr lang="ar-IQ" sz="2000" b="1" dirty="0">
                <a:solidFill>
                  <a:schemeClr val="tx1"/>
                </a:solidFill>
                <a:ea typeface="Calibri"/>
              </a:rPr>
              <a:t>:</a:t>
            </a:r>
            <a:endParaRPr lang="en-US" sz="1400" dirty="0">
              <a:solidFill>
                <a:schemeClr val="tx1"/>
              </a:solidFill>
              <a:ea typeface="Calibri"/>
              <a:cs typeface="Arial"/>
            </a:endParaRPr>
          </a:p>
          <a:p>
            <a:r>
              <a:rPr lang="ar-SA" sz="2000" dirty="0">
                <a:solidFill>
                  <a:schemeClr val="tx1"/>
                </a:solidFill>
                <a:ea typeface="Calibri"/>
              </a:rPr>
              <a:t>كان كثير المناظرات مع النحاة </a:t>
            </a:r>
            <a:r>
              <a:rPr lang="ar-SA" sz="2000" dirty="0" smtClean="0">
                <a:solidFill>
                  <a:schemeClr val="tx1"/>
                </a:solidFill>
                <a:ea typeface="Calibri"/>
              </a:rPr>
              <a:t>ال</a:t>
            </a:r>
            <a:r>
              <a:rPr lang="ar-IQ" sz="2000" dirty="0" smtClean="0">
                <a:solidFill>
                  <a:schemeClr val="tx1"/>
                </a:solidFill>
                <a:ea typeface="Calibri"/>
              </a:rPr>
              <a:t>أ</a:t>
            </a:r>
            <a:r>
              <a:rPr lang="ar-SA" sz="2000" dirty="0" smtClean="0">
                <a:solidFill>
                  <a:schemeClr val="tx1"/>
                </a:solidFill>
                <a:ea typeface="Calibri"/>
              </a:rPr>
              <a:t>خرين </a:t>
            </a:r>
            <a:r>
              <a:rPr lang="ar-SA" sz="2000" dirty="0">
                <a:solidFill>
                  <a:schemeClr val="tx1"/>
                </a:solidFill>
                <a:ea typeface="Calibri"/>
              </a:rPr>
              <a:t>مثل الكسائي ومروان بن سعد وكان محور هذه المناظرات هو اللغة والنحو والغريب من كلام العرب ومن هذه المناظرات مناظرة مروان والكسائي عندما سأل مروان الكسائي عن </a:t>
            </a:r>
            <a:r>
              <a:rPr lang="ar-SA" sz="2000" dirty="0" smtClean="0">
                <a:solidFill>
                  <a:schemeClr val="tx1"/>
                </a:solidFill>
                <a:ea typeface="Calibri"/>
              </a:rPr>
              <a:t>(</a:t>
            </a:r>
            <a:r>
              <a:rPr lang="ar-IQ" sz="2000" dirty="0" smtClean="0">
                <a:solidFill>
                  <a:schemeClr val="tx1"/>
                </a:solidFill>
                <a:ea typeface="Calibri"/>
              </a:rPr>
              <a:t>أ</a:t>
            </a:r>
            <a:r>
              <a:rPr lang="ar-SA" sz="2000" dirty="0" smtClean="0">
                <a:solidFill>
                  <a:schemeClr val="tx1"/>
                </a:solidFill>
                <a:ea typeface="Calibri"/>
              </a:rPr>
              <a:t>ي)ورأي </a:t>
            </a:r>
            <a:r>
              <a:rPr lang="ar-SA" sz="2000" dirty="0">
                <a:solidFill>
                  <a:schemeClr val="tx1"/>
                </a:solidFill>
                <a:ea typeface="Calibri"/>
              </a:rPr>
              <a:t>الكسائي بأنها موصولة </a:t>
            </a:r>
            <a:r>
              <a:rPr lang="ar-SA" sz="2000" dirty="0" smtClean="0">
                <a:solidFill>
                  <a:schemeClr val="tx1"/>
                </a:solidFill>
                <a:ea typeface="Calibri"/>
              </a:rPr>
              <a:t>و</a:t>
            </a:r>
            <a:r>
              <a:rPr lang="ar-IQ" sz="2000" dirty="0" smtClean="0">
                <a:solidFill>
                  <a:schemeClr val="tx1"/>
                </a:solidFill>
                <a:ea typeface="Calibri"/>
              </a:rPr>
              <a:t>أ</a:t>
            </a:r>
            <a:r>
              <a:rPr lang="ar-SA" sz="2000" dirty="0" smtClean="0">
                <a:solidFill>
                  <a:schemeClr val="tx1"/>
                </a:solidFill>
                <a:ea typeface="Calibri"/>
              </a:rPr>
              <a:t>ما </a:t>
            </a:r>
            <a:r>
              <a:rPr lang="ar-SA" sz="2000" dirty="0">
                <a:solidFill>
                  <a:schemeClr val="tx1"/>
                </a:solidFill>
                <a:ea typeface="Calibri"/>
              </a:rPr>
              <a:t>رأي مروان فإنها منصوبة في قولهم (ضربت </a:t>
            </a:r>
            <a:r>
              <a:rPr lang="ar-IQ" sz="2000" dirty="0" smtClean="0">
                <a:solidFill>
                  <a:schemeClr val="tx1"/>
                </a:solidFill>
                <a:ea typeface="Calibri"/>
              </a:rPr>
              <a:t>أيُّ</a:t>
            </a:r>
            <a:r>
              <a:rPr lang="ar-SA" sz="2000" dirty="0" smtClean="0">
                <a:solidFill>
                  <a:schemeClr val="tx1"/>
                </a:solidFill>
                <a:ea typeface="Calibri"/>
              </a:rPr>
              <a:t>هم </a:t>
            </a:r>
            <a:r>
              <a:rPr lang="ar-SA" sz="2000" dirty="0">
                <a:solidFill>
                  <a:schemeClr val="tx1"/>
                </a:solidFill>
                <a:ea typeface="Calibri"/>
              </a:rPr>
              <a:t>في الدار) واعتراض الكسائي على نصبها فعندما سأل مروان الكسائي عن عدم نصبها قال: هكذا </a:t>
            </a:r>
            <a:r>
              <a:rPr lang="ar-SA" sz="2000" dirty="0" smtClean="0">
                <a:solidFill>
                  <a:schemeClr val="tx1"/>
                </a:solidFill>
                <a:ea typeface="Calibri"/>
              </a:rPr>
              <a:t>خلفت</a:t>
            </a:r>
            <a:r>
              <a:rPr lang="ar-IQ" sz="2000" dirty="0" smtClean="0">
                <a:solidFill>
                  <a:schemeClr val="tx1"/>
                </a:solidFill>
                <a:ea typeface="Calibri"/>
              </a:rPr>
              <a:t> ، </a:t>
            </a:r>
            <a:r>
              <a:rPr lang="ar-SA" sz="2000" dirty="0" smtClean="0">
                <a:solidFill>
                  <a:schemeClr val="tx1"/>
                </a:solidFill>
                <a:ea typeface="Calibri"/>
              </a:rPr>
              <a:t>واغضب </a:t>
            </a:r>
            <a:r>
              <a:rPr lang="ar-SA" sz="2000" dirty="0">
                <a:solidFill>
                  <a:schemeClr val="tx1"/>
                </a:solidFill>
                <a:ea typeface="Calibri"/>
              </a:rPr>
              <a:t>هذا الكلام يونس لأنهم اغضبوا الكسائي وهو لا يعتمد ألا على الدليل في أحكامه النحوية.</a:t>
            </a:r>
            <a:endParaRPr lang="ar-IQ" sz="2000" dirty="0">
              <a:solidFill>
                <a:schemeClr val="tx1"/>
              </a:solidFill>
            </a:endParaRPr>
          </a:p>
        </p:txBody>
      </p:sp>
    </p:spTree>
    <p:extLst>
      <p:ext uri="{BB962C8B-B14F-4D97-AF65-F5344CB8AC3E}">
        <p14:creationId xmlns:p14="http://schemas.microsoft.com/office/powerpoint/2010/main" val="444786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764704"/>
            <a:ext cx="8229600" cy="5361459"/>
          </a:xfrm>
        </p:spPr>
        <p:txBody>
          <a:bodyPr>
            <a:normAutofit fontScale="62500" lnSpcReduction="20000"/>
          </a:bodyPr>
          <a:lstStyle/>
          <a:p>
            <a:pPr algn="just">
              <a:lnSpc>
                <a:spcPct val="107000"/>
              </a:lnSpc>
              <a:spcAft>
                <a:spcPts val="800"/>
              </a:spcAft>
            </a:pPr>
            <a:r>
              <a:rPr lang="ar-SA" b="1" dirty="0">
                <a:solidFill>
                  <a:schemeClr val="tx1"/>
                </a:solidFill>
                <a:ea typeface="Calibri"/>
              </a:rPr>
              <a:t>اهم خصائص منهج يونس النحوي.</a:t>
            </a:r>
            <a:endParaRPr lang="en-US" sz="2400" b="1" dirty="0">
              <a:solidFill>
                <a:schemeClr val="tx1"/>
              </a:solidFill>
              <a:ea typeface="Calibri"/>
              <a:cs typeface="Arial"/>
            </a:endParaRPr>
          </a:p>
          <a:p>
            <a:pPr algn="just">
              <a:lnSpc>
                <a:spcPct val="107000"/>
              </a:lnSpc>
              <a:spcAft>
                <a:spcPts val="800"/>
              </a:spcAft>
            </a:pPr>
            <a:r>
              <a:rPr lang="ar-SA" b="1" dirty="0">
                <a:solidFill>
                  <a:schemeClr val="tx1"/>
                </a:solidFill>
                <a:ea typeface="Calibri"/>
              </a:rPr>
              <a:t>1-اعتمد على السماع والاستقراء وهما يمثلان المنهج الوصفي ونقل شواهد كثيرة يعتمد فيها على (رؤبة)من دون ان يعلق عليها بصح أو خطأ وكان يعتمد على السماع أكثر من القياس لتخريج شواهد القران الكريم.</a:t>
            </a:r>
            <a:endParaRPr lang="en-US" sz="2400" b="1" dirty="0">
              <a:solidFill>
                <a:schemeClr val="tx1"/>
              </a:solidFill>
              <a:ea typeface="Calibri"/>
              <a:cs typeface="Arial"/>
            </a:endParaRPr>
          </a:p>
          <a:p>
            <a:pPr algn="just">
              <a:lnSpc>
                <a:spcPct val="107000"/>
              </a:lnSpc>
              <a:spcAft>
                <a:spcPts val="800"/>
              </a:spcAft>
            </a:pPr>
            <a:r>
              <a:rPr lang="ar-SA" b="1" dirty="0">
                <a:solidFill>
                  <a:schemeClr val="tx1"/>
                </a:solidFill>
                <a:ea typeface="Calibri"/>
              </a:rPr>
              <a:t>-كان لا يجيز النصب في المستثنى </a:t>
            </a:r>
            <a:r>
              <a:rPr lang="ar-IQ" b="1" dirty="0" smtClean="0">
                <a:solidFill>
                  <a:schemeClr val="tx1"/>
                </a:solidFill>
                <a:ea typeface="Calibri"/>
              </a:rPr>
              <a:t>إذا</a:t>
            </a:r>
            <a:r>
              <a:rPr lang="ar-SA" b="1" dirty="0" smtClean="0">
                <a:solidFill>
                  <a:schemeClr val="tx1"/>
                </a:solidFill>
                <a:ea typeface="Calibri"/>
              </a:rPr>
              <a:t> </a:t>
            </a:r>
            <a:r>
              <a:rPr lang="ar-SA" b="1" dirty="0">
                <a:solidFill>
                  <a:schemeClr val="tx1"/>
                </a:solidFill>
                <a:ea typeface="Calibri"/>
              </a:rPr>
              <a:t>تقدم على المستثنى منه </a:t>
            </a:r>
            <a:r>
              <a:rPr lang="ar-IQ" b="1" dirty="0" smtClean="0">
                <a:solidFill>
                  <a:schemeClr val="tx1"/>
                </a:solidFill>
                <a:ea typeface="Calibri"/>
              </a:rPr>
              <a:t>،</a:t>
            </a:r>
            <a:r>
              <a:rPr lang="ar-SA" b="1" dirty="0" smtClean="0">
                <a:solidFill>
                  <a:schemeClr val="tx1"/>
                </a:solidFill>
                <a:ea typeface="Calibri"/>
              </a:rPr>
              <a:t>ويجيز </a:t>
            </a:r>
            <a:r>
              <a:rPr lang="ar-SA" b="1" dirty="0">
                <a:solidFill>
                  <a:schemeClr val="tx1"/>
                </a:solidFill>
                <a:ea typeface="Calibri"/>
              </a:rPr>
              <a:t>فيه الصفة لأنه اعتمد على قول العرب (مالي </a:t>
            </a:r>
            <a:r>
              <a:rPr lang="ar-IQ" b="1" dirty="0" smtClean="0">
                <a:solidFill>
                  <a:schemeClr val="tx1"/>
                </a:solidFill>
                <a:ea typeface="Calibri"/>
              </a:rPr>
              <a:t>إلا أب</a:t>
            </a:r>
            <a:r>
              <a:rPr lang="ar-SA" b="1" dirty="0" smtClean="0">
                <a:solidFill>
                  <a:schemeClr val="tx1"/>
                </a:solidFill>
                <a:ea typeface="Calibri"/>
              </a:rPr>
              <a:t>وك </a:t>
            </a:r>
            <a:r>
              <a:rPr lang="ar-SA" b="1" dirty="0">
                <a:solidFill>
                  <a:schemeClr val="tx1"/>
                </a:solidFill>
                <a:ea typeface="Calibri"/>
              </a:rPr>
              <a:t>أحد).</a:t>
            </a:r>
            <a:endParaRPr lang="en-US" sz="2400" b="1" dirty="0">
              <a:solidFill>
                <a:schemeClr val="tx1"/>
              </a:solidFill>
              <a:ea typeface="Calibri"/>
              <a:cs typeface="Arial"/>
            </a:endParaRPr>
          </a:p>
          <a:p>
            <a:pPr algn="just">
              <a:lnSpc>
                <a:spcPct val="107000"/>
              </a:lnSpc>
              <a:spcAft>
                <a:spcPts val="800"/>
              </a:spcAft>
            </a:pPr>
            <a:r>
              <a:rPr lang="ar-SA" b="1" dirty="0">
                <a:solidFill>
                  <a:schemeClr val="tx1"/>
                </a:solidFill>
                <a:ea typeface="Calibri"/>
              </a:rPr>
              <a:t>-لا يلغي الياء في (يا عباد فاتقون) </a:t>
            </a:r>
            <a:r>
              <a:rPr lang="ar-IQ" b="1" dirty="0" smtClean="0">
                <a:solidFill>
                  <a:schemeClr val="tx1"/>
                </a:solidFill>
                <a:ea typeface="Calibri"/>
              </a:rPr>
              <a:t>أ</a:t>
            </a:r>
            <a:r>
              <a:rPr lang="ar-SA" b="1" dirty="0" smtClean="0">
                <a:solidFill>
                  <a:schemeClr val="tx1"/>
                </a:solidFill>
                <a:ea typeface="Calibri"/>
              </a:rPr>
              <a:t>ي </a:t>
            </a:r>
            <a:r>
              <a:rPr lang="ar-IQ" b="1" dirty="0" smtClean="0">
                <a:solidFill>
                  <a:schemeClr val="tx1"/>
                </a:solidFill>
                <a:ea typeface="Calibri"/>
              </a:rPr>
              <a:t>: </a:t>
            </a:r>
            <a:r>
              <a:rPr lang="ar-SA" b="1" dirty="0" smtClean="0">
                <a:solidFill>
                  <a:schemeClr val="tx1"/>
                </a:solidFill>
                <a:ea typeface="Calibri"/>
              </a:rPr>
              <a:t>قراءته </a:t>
            </a:r>
            <a:r>
              <a:rPr lang="ar-SA" b="1" dirty="0">
                <a:solidFill>
                  <a:schemeClr val="tx1"/>
                </a:solidFill>
                <a:ea typeface="Calibri"/>
              </a:rPr>
              <a:t>هي (يا عبادي فاتقوني).</a:t>
            </a:r>
            <a:endParaRPr lang="en-US" sz="2400" b="1" dirty="0">
              <a:solidFill>
                <a:schemeClr val="tx1"/>
              </a:solidFill>
              <a:ea typeface="Calibri"/>
              <a:cs typeface="Arial"/>
            </a:endParaRPr>
          </a:p>
          <a:p>
            <a:pPr algn="just">
              <a:lnSpc>
                <a:spcPct val="107000"/>
              </a:lnSpc>
              <a:spcAft>
                <a:spcPts val="800"/>
              </a:spcAft>
            </a:pPr>
            <a:r>
              <a:rPr lang="ar-SA" b="1" dirty="0">
                <a:solidFill>
                  <a:schemeClr val="tx1"/>
                </a:solidFill>
                <a:ea typeface="Calibri"/>
              </a:rPr>
              <a:t>-يجيز مجيء (الذي</a:t>
            </a:r>
            <a:r>
              <a:rPr lang="ar-SA" b="1" dirty="0" smtClean="0">
                <a:solidFill>
                  <a:schemeClr val="tx1"/>
                </a:solidFill>
                <a:ea typeface="Calibri"/>
              </a:rPr>
              <a:t>)</a:t>
            </a:r>
            <a:r>
              <a:rPr lang="ar-IQ" b="1" dirty="0" smtClean="0">
                <a:solidFill>
                  <a:schemeClr val="tx1"/>
                </a:solidFill>
                <a:ea typeface="Calibri"/>
              </a:rPr>
              <a:t> </a:t>
            </a:r>
            <a:r>
              <a:rPr lang="ar-SA" b="1" dirty="0" smtClean="0">
                <a:solidFill>
                  <a:schemeClr val="tx1"/>
                </a:solidFill>
                <a:ea typeface="Calibri"/>
              </a:rPr>
              <a:t>وهو </a:t>
            </a:r>
            <a:r>
              <a:rPr lang="ar-SA" b="1" dirty="0">
                <a:solidFill>
                  <a:schemeClr val="tx1"/>
                </a:solidFill>
                <a:ea typeface="Calibri"/>
              </a:rPr>
              <a:t>اسم موصول كحرف مصدري يشبه (ان</a:t>
            </a:r>
            <a:r>
              <a:rPr lang="ar-SA" b="1" dirty="0" smtClean="0">
                <a:solidFill>
                  <a:schemeClr val="tx1"/>
                </a:solidFill>
                <a:ea typeface="Calibri"/>
              </a:rPr>
              <a:t>)</a:t>
            </a:r>
            <a:r>
              <a:rPr lang="ar-IQ" b="1" dirty="0" smtClean="0">
                <a:solidFill>
                  <a:schemeClr val="tx1"/>
                </a:solidFill>
                <a:ea typeface="Calibri"/>
              </a:rPr>
              <a:t> </a:t>
            </a:r>
            <a:r>
              <a:rPr lang="ar-SA" b="1" dirty="0" smtClean="0">
                <a:solidFill>
                  <a:schemeClr val="tx1"/>
                </a:solidFill>
                <a:ea typeface="Calibri"/>
              </a:rPr>
              <a:t>و(ما</a:t>
            </a:r>
            <a:r>
              <a:rPr lang="ar-SA" b="1" dirty="0">
                <a:solidFill>
                  <a:schemeClr val="tx1"/>
                </a:solidFill>
                <a:ea typeface="Calibri"/>
              </a:rPr>
              <a:t>) في قوله تعالى (وذلك الذي يبشر الله عباده).</a:t>
            </a:r>
            <a:endParaRPr lang="en-US" sz="2400" b="1" dirty="0">
              <a:solidFill>
                <a:schemeClr val="tx1"/>
              </a:solidFill>
              <a:ea typeface="Calibri"/>
              <a:cs typeface="Arial"/>
            </a:endParaRPr>
          </a:p>
          <a:p>
            <a:pPr algn="just">
              <a:lnSpc>
                <a:spcPct val="107000"/>
              </a:lnSpc>
              <a:spcAft>
                <a:spcPts val="800"/>
              </a:spcAft>
            </a:pPr>
            <a:r>
              <a:rPr lang="ar-SA" b="1" dirty="0" smtClean="0">
                <a:solidFill>
                  <a:schemeClr val="tx1"/>
                </a:solidFill>
                <a:ea typeface="Calibri"/>
              </a:rPr>
              <a:t>-</a:t>
            </a:r>
            <a:r>
              <a:rPr lang="ar-IQ" b="1" dirty="0" smtClean="0">
                <a:solidFill>
                  <a:schemeClr val="tx1"/>
                </a:solidFill>
                <a:ea typeface="Calibri"/>
              </a:rPr>
              <a:t>إ</a:t>
            </a:r>
            <a:r>
              <a:rPr lang="ar-SA" b="1" dirty="0" smtClean="0">
                <a:solidFill>
                  <a:schemeClr val="tx1"/>
                </a:solidFill>
                <a:ea typeface="Calibri"/>
              </a:rPr>
              <a:t>نكاره (</a:t>
            </a:r>
            <a:r>
              <a:rPr lang="ar-IQ" b="1" dirty="0">
                <a:solidFill>
                  <a:schemeClr val="tx1"/>
                </a:solidFill>
                <a:ea typeface="Calibri"/>
              </a:rPr>
              <a:t>إ</a:t>
            </a:r>
            <a:r>
              <a:rPr lang="ar-SA" b="1" dirty="0" smtClean="0">
                <a:solidFill>
                  <a:schemeClr val="tx1"/>
                </a:solidFill>
                <a:ea typeface="Calibri"/>
              </a:rPr>
              <a:t>ما)الثانية </a:t>
            </a:r>
            <a:r>
              <a:rPr lang="ar-SA" b="1" dirty="0">
                <a:solidFill>
                  <a:schemeClr val="tx1"/>
                </a:solidFill>
                <a:ea typeface="Calibri"/>
              </a:rPr>
              <a:t>ان تكون عاطفة في مثل:(جاء إما زيد وإما عمرو) لأنه لا يجمع حرفان بمعنى واحد </a:t>
            </a:r>
            <a:r>
              <a:rPr lang="ar-IQ" b="1" dirty="0" smtClean="0">
                <a:solidFill>
                  <a:schemeClr val="tx1"/>
                </a:solidFill>
                <a:ea typeface="Calibri"/>
              </a:rPr>
              <a:t>ي</a:t>
            </a:r>
            <a:r>
              <a:rPr lang="ar-SA" b="1" dirty="0" smtClean="0">
                <a:solidFill>
                  <a:schemeClr val="tx1"/>
                </a:solidFill>
                <a:ea typeface="Calibri"/>
              </a:rPr>
              <a:t>قصد </a:t>
            </a:r>
            <a:r>
              <a:rPr lang="ar-SA" b="1" dirty="0">
                <a:solidFill>
                  <a:schemeClr val="tx1"/>
                </a:solidFill>
                <a:ea typeface="Calibri"/>
              </a:rPr>
              <a:t>مع </a:t>
            </a:r>
            <a:r>
              <a:rPr lang="ar-SA" b="1" dirty="0" smtClean="0">
                <a:solidFill>
                  <a:schemeClr val="tx1"/>
                </a:solidFill>
                <a:ea typeface="Calibri"/>
              </a:rPr>
              <a:t>(</a:t>
            </a:r>
            <a:r>
              <a:rPr lang="ar-IQ" b="1" dirty="0">
                <a:solidFill>
                  <a:schemeClr val="tx1"/>
                </a:solidFill>
                <a:ea typeface="Calibri"/>
              </a:rPr>
              <a:t>إ</a:t>
            </a:r>
            <a:r>
              <a:rPr lang="ar-SA" b="1" dirty="0" smtClean="0">
                <a:solidFill>
                  <a:schemeClr val="tx1"/>
                </a:solidFill>
                <a:ea typeface="Calibri"/>
              </a:rPr>
              <a:t>ما)</a:t>
            </a:r>
            <a:r>
              <a:rPr lang="ar-IQ" b="1" dirty="0" smtClean="0">
                <a:solidFill>
                  <a:schemeClr val="tx1"/>
                </a:solidFill>
                <a:ea typeface="Calibri"/>
              </a:rPr>
              <a:t> و</a:t>
            </a:r>
            <a:r>
              <a:rPr lang="ar-SA" b="1" dirty="0" smtClean="0">
                <a:solidFill>
                  <a:schemeClr val="tx1"/>
                </a:solidFill>
                <a:ea typeface="Calibri"/>
              </a:rPr>
              <a:t>الواو</a:t>
            </a:r>
            <a:r>
              <a:rPr lang="ar-SA" b="1" dirty="0">
                <a:solidFill>
                  <a:schemeClr val="tx1"/>
                </a:solidFill>
                <a:ea typeface="Calibri"/>
              </a:rPr>
              <a:t>.</a:t>
            </a:r>
            <a:endParaRPr lang="en-US" sz="2400" b="1" dirty="0">
              <a:solidFill>
                <a:schemeClr val="tx1"/>
              </a:solidFill>
              <a:ea typeface="Calibri"/>
              <a:cs typeface="Arial"/>
            </a:endParaRPr>
          </a:p>
          <a:p>
            <a:pPr algn="just">
              <a:lnSpc>
                <a:spcPct val="107000"/>
              </a:lnSpc>
              <a:spcAft>
                <a:spcPts val="800"/>
              </a:spcAft>
            </a:pPr>
            <a:r>
              <a:rPr lang="ar-SA" b="1" dirty="0">
                <a:solidFill>
                  <a:schemeClr val="tx1"/>
                </a:solidFill>
                <a:ea typeface="Calibri"/>
              </a:rPr>
              <a:t>-انكاره ان تكون (لكن)في (ما قام زيد ولكن عمرو) حرفا للعطف للسبب نفسه في المثال السابق </a:t>
            </a:r>
            <a:r>
              <a:rPr lang="ar-SA" b="1" dirty="0" smtClean="0">
                <a:solidFill>
                  <a:schemeClr val="tx1"/>
                </a:solidFill>
                <a:ea typeface="Calibri"/>
              </a:rPr>
              <a:t> لاجتماعه</a:t>
            </a:r>
            <a:r>
              <a:rPr lang="ar-IQ" b="1" dirty="0" smtClean="0">
                <a:solidFill>
                  <a:schemeClr val="tx1"/>
                </a:solidFill>
                <a:ea typeface="Calibri"/>
              </a:rPr>
              <a:t>ا</a:t>
            </a:r>
            <a:r>
              <a:rPr lang="ar-SA" b="1" dirty="0" smtClean="0">
                <a:solidFill>
                  <a:schemeClr val="tx1"/>
                </a:solidFill>
                <a:ea typeface="Calibri"/>
              </a:rPr>
              <a:t> </a:t>
            </a:r>
            <a:r>
              <a:rPr lang="ar-SA" b="1" dirty="0">
                <a:solidFill>
                  <a:schemeClr val="tx1"/>
                </a:solidFill>
                <a:ea typeface="Calibri"/>
              </a:rPr>
              <a:t>مع الواو ولا يجمع حرفان بمعنى واحد كحرفي العطف او حرفي الاستفهام.</a:t>
            </a:r>
            <a:endParaRPr lang="en-US" sz="2400" b="1" dirty="0">
              <a:solidFill>
                <a:schemeClr val="tx1"/>
              </a:solidFill>
              <a:ea typeface="Calibri"/>
              <a:cs typeface="Arial"/>
            </a:endParaRPr>
          </a:p>
          <a:p>
            <a:pPr algn="just">
              <a:lnSpc>
                <a:spcPct val="107000"/>
              </a:lnSpc>
              <a:spcAft>
                <a:spcPts val="800"/>
              </a:spcAft>
            </a:pPr>
            <a:r>
              <a:rPr lang="ar-SA" b="1" dirty="0" smtClean="0">
                <a:solidFill>
                  <a:schemeClr val="tx1"/>
                </a:solidFill>
                <a:ea typeface="Calibri"/>
              </a:rPr>
              <a:t>2-است</a:t>
            </a:r>
            <a:r>
              <a:rPr lang="ar-IQ" b="1" dirty="0" smtClean="0">
                <a:solidFill>
                  <a:schemeClr val="tx1"/>
                </a:solidFill>
                <a:ea typeface="Calibri"/>
              </a:rPr>
              <a:t>عمال </a:t>
            </a:r>
            <a:r>
              <a:rPr lang="ar-SA" b="1" dirty="0" smtClean="0">
                <a:solidFill>
                  <a:schemeClr val="tx1"/>
                </a:solidFill>
                <a:ea typeface="Calibri"/>
              </a:rPr>
              <a:t>التعليل </a:t>
            </a:r>
            <a:r>
              <a:rPr lang="ar-SA" b="1" dirty="0">
                <a:solidFill>
                  <a:schemeClr val="tx1"/>
                </a:solidFill>
                <a:ea typeface="Calibri"/>
              </a:rPr>
              <a:t>في مسائل منها.</a:t>
            </a:r>
            <a:endParaRPr lang="en-US" sz="2400" b="1" dirty="0">
              <a:solidFill>
                <a:schemeClr val="tx1"/>
              </a:solidFill>
              <a:ea typeface="Calibri"/>
              <a:cs typeface="Arial"/>
            </a:endParaRPr>
          </a:p>
          <a:p>
            <a:pPr algn="just">
              <a:lnSpc>
                <a:spcPct val="107000"/>
              </a:lnSpc>
              <a:spcAft>
                <a:spcPts val="800"/>
              </a:spcAft>
            </a:pPr>
            <a:r>
              <a:rPr lang="ar-SA" b="1" dirty="0">
                <a:solidFill>
                  <a:schemeClr val="tx1"/>
                </a:solidFill>
                <a:ea typeface="Calibri"/>
              </a:rPr>
              <a:t>أ-منع صرف كلمة (قدام</a:t>
            </a:r>
            <a:r>
              <a:rPr lang="ar-SA" b="1" dirty="0" smtClean="0">
                <a:solidFill>
                  <a:schemeClr val="tx1"/>
                </a:solidFill>
                <a:ea typeface="Calibri"/>
              </a:rPr>
              <a:t>)</a:t>
            </a:r>
            <a:r>
              <a:rPr lang="ar-IQ" b="1" dirty="0" smtClean="0">
                <a:solidFill>
                  <a:schemeClr val="tx1"/>
                </a:solidFill>
                <a:ea typeface="Calibri"/>
              </a:rPr>
              <a:t> </a:t>
            </a:r>
            <a:r>
              <a:rPr lang="ar-SA" b="1" dirty="0" smtClean="0">
                <a:solidFill>
                  <a:schemeClr val="tx1"/>
                </a:solidFill>
                <a:ea typeface="Calibri"/>
              </a:rPr>
              <a:t>وقال </a:t>
            </a:r>
            <a:r>
              <a:rPr lang="ar-SA" b="1" dirty="0">
                <a:solidFill>
                  <a:schemeClr val="tx1"/>
                </a:solidFill>
                <a:ea typeface="Calibri"/>
              </a:rPr>
              <a:t>(</a:t>
            </a:r>
            <a:r>
              <a:rPr lang="ar-SA" b="1" dirty="0" err="1">
                <a:solidFill>
                  <a:schemeClr val="tx1"/>
                </a:solidFill>
                <a:ea typeface="Calibri"/>
              </a:rPr>
              <a:t>مم</a:t>
            </a:r>
            <a:r>
              <a:rPr lang="ar-SA" b="1" dirty="0">
                <a:solidFill>
                  <a:schemeClr val="tx1"/>
                </a:solidFill>
                <a:ea typeface="Calibri"/>
              </a:rPr>
              <a:t> قدام) وسبب منع صرفها للتأنيث فالحكم منع الصرف والعلة في ذلك التأنيث.</a:t>
            </a:r>
            <a:endParaRPr lang="en-US" sz="2400" b="1" dirty="0">
              <a:solidFill>
                <a:schemeClr val="tx1"/>
              </a:solidFill>
              <a:ea typeface="Calibri"/>
              <a:cs typeface="Arial"/>
            </a:endParaRPr>
          </a:p>
          <a:p>
            <a:pPr algn="just">
              <a:lnSpc>
                <a:spcPct val="107000"/>
              </a:lnSpc>
              <a:spcAft>
                <a:spcPts val="800"/>
              </a:spcAft>
            </a:pPr>
            <a:r>
              <a:rPr lang="ar-SA" b="1" dirty="0">
                <a:solidFill>
                  <a:schemeClr val="tx1"/>
                </a:solidFill>
                <a:ea typeface="Calibri"/>
              </a:rPr>
              <a:t>ب-علل قول بعضهم (من </a:t>
            </a:r>
            <a:r>
              <a:rPr lang="ar-IQ" b="1" dirty="0" smtClean="0">
                <a:solidFill>
                  <a:schemeClr val="tx1"/>
                </a:solidFill>
                <a:ea typeface="Calibri"/>
              </a:rPr>
              <a:t>أن</a:t>
            </a:r>
            <a:r>
              <a:rPr lang="ar-SA" b="1" dirty="0" smtClean="0">
                <a:solidFill>
                  <a:schemeClr val="tx1"/>
                </a:solidFill>
                <a:ea typeface="Calibri"/>
              </a:rPr>
              <a:t>ت </a:t>
            </a:r>
            <a:r>
              <a:rPr lang="ar-SA" b="1" dirty="0">
                <a:solidFill>
                  <a:schemeClr val="tx1"/>
                </a:solidFill>
                <a:ea typeface="Calibri"/>
              </a:rPr>
              <a:t>زيدا) وهذا خطأ لكنه قدر له عاملا بقوله:(من </a:t>
            </a:r>
            <a:r>
              <a:rPr lang="ar-IQ" b="1" dirty="0" smtClean="0">
                <a:solidFill>
                  <a:schemeClr val="tx1"/>
                </a:solidFill>
                <a:ea typeface="Calibri"/>
              </a:rPr>
              <a:t>أن</a:t>
            </a:r>
            <a:r>
              <a:rPr lang="ar-SA" b="1" dirty="0" smtClean="0">
                <a:solidFill>
                  <a:schemeClr val="tx1"/>
                </a:solidFill>
                <a:ea typeface="Calibri"/>
              </a:rPr>
              <a:t>ت </a:t>
            </a:r>
            <a:r>
              <a:rPr lang="ar-SA" b="1" dirty="0">
                <a:solidFill>
                  <a:schemeClr val="tx1"/>
                </a:solidFill>
                <a:ea typeface="Calibri"/>
              </a:rPr>
              <a:t>تذكر زيدا) والعلة حذف الفعل العامل للنصب لكثرة الاستعمال.</a:t>
            </a:r>
            <a:endParaRPr lang="en-US" sz="2400" b="1" dirty="0">
              <a:solidFill>
                <a:schemeClr val="tx1"/>
              </a:solidFill>
              <a:ea typeface="Calibri"/>
              <a:cs typeface="Arial"/>
            </a:endParaRPr>
          </a:p>
          <a:p>
            <a:endParaRPr lang="ar-IQ" dirty="0"/>
          </a:p>
        </p:txBody>
      </p:sp>
    </p:spTree>
    <p:extLst>
      <p:ext uri="{BB962C8B-B14F-4D97-AF65-F5344CB8AC3E}">
        <p14:creationId xmlns:p14="http://schemas.microsoft.com/office/powerpoint/2010/main" val="2542071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67544" y="692696"/>
            <a:ext cx="8229600" cy="5544616"/>
          </a:xfrm>
        </p:spPr>
        <p:txBody>
          <a:bodyPr>
            <a:normAutofit fontScale="70000" lnSpcReduction="20000"/>
          </a:bodyPr>
          <a:lstStyle/>
          <a:p>
            <a:pPr algn="just">
              <a:lnSpc>
                <a:spcPct val="107000"/>
              </a:lnSpc>
              <a:spcAft>
                <a:spcPts val="800"/>
              </a:spcAft>
            </a:pPr>
            <a:r>
              <a:rPr lang="ar-SA" dirty="0" smtClean="0">
                <a:solidFill>
                  <a:schemeClr val="tx1"/>
                </a:solidFill>
                <a:ea typeface="Calibri"/>
              </a:rPr>
              <a:t>3-ا</a:t>
            </a:r>
            <a:r>
              <a:rPr lang="ar-SA" b="1" dirty="0" smtClean="0">
                <a:solidFill>
                  <a:schemeClr val="tx1"/>
                </a:solidFill>
                <a:ea typeface="Calibri"/>
              </a:rPr>
              <a:t>ست</a:t>
            </a:r>
            <a:r>
              <a:rPr lang="ar-IQ" b="1" dirty="0" smtClean="0">
                <a:solidFill>
                  <a:schemeClr val="tx1"/>
                </a:solidFill>
                <a:ea typeface="Calibri"/>
              </a:rPr>
              <a:t>عمال</a:t>
            </a:r>
            <a:r>
              <a:rPr lang="ar-SA" b="1" dirty="0" smtClean="0">
                <a:solidFill>
                  <a:schemeClr val="tx1"/>
                </a:solidFill>
                <a:ea typeface="Calibri"/>
              </a:rPr>
              <a:t> </a:t>
            </a:r>
            <a:r>
              <a:rPr lang="ar-SA" b="1" dirty="0">
                <a:solidFill>
                  <a:schemeClr val="tx1"/>
                </a:solidFill>
                <a:ea typeface="Calibri"/>
              </a:rPr>
              <a:t>التأويل في رد الظواهر اللغوية والنحوية وارجاعها للقاعدة الصحيحة </a:t>
            </a:r>
            <a:r>
              <a:rPr lang="ar-SA" dirty="0">
                <a:solidFill>
                  <a:schemeClr val="tx1"/>
                </a:solidFill>
                <a:ea typeface="Calibri"/>
              </a:rPr>
              <a:t>ومثال ذلك:</a:t>
            </a:r>
            <a:endParaRPr lang="en-US" sz="2400" dirty="0">
              <a:solidFill>
                <a:schemeClr val="tx1"/>
              </a:solidFill>
              <a:ea typeface="Calibri"/>
              <a:cs typeface="Arial"/>
            </a:endParaRPr>
          </a:p>
          <a:p>
            <a:pPr algn="just">
              <a:lnSpc>
                <a:spcPct val="107000"/>
              </a:lnSpc>
              <a:spcAft>
                <a:spcPts val="800"/>
              </a:spcAft>
            </a:pPr>
            <a:r>
              <a:rPr lang="ar-SA" dirty="0" smtClean="0">
                <a:solidFill>
                  <a:schemeClr val="tx1"/>
                </a:solidFill>
                <a:ea typeface="Calibri"/>
              </a:rPr>
              <a:t>أ-</a:t>
            </a:r>
            <a:r>
              <a:rPr lang="ar-SA" dirty="0" err="1" smtClean="0">
                <a:solidFill>
                  <a:schemeClr val="tx1"/>
                </a:solidFill>
                <a:ea typeface="Calibri"/>
              </a:rPr>
              <a:t>يست</a:t>
            </a:r>
            <a:r>
              <a:rPr lang="ar-IQ" dirty="0" smtClean="0">
                <a:solidFill>
                  <a:schemeClr val="tx1"/>
                </a:solidFill>
                <a:ea typeface="Calibri"/>
              </a:rPr>
              <a:t>عمل</a:t>
            </a:r>
            <a:r>
              <a:rPr lang="ar-SA" dirty="0" smtClean="0">
                <a:solidFill>
                  <a:schemeClr val="tx1"/>
                </a:solidFill>
                <a:ea typeface="Calibri"/>
              </a:rPr>
              <a:t> </a:t>
            </a:r>
            <a:r>
              <a:rPr lang="ar-SA" dirty="0">
                <a:solidFill>
                  <a:schemeClr val="tx1"/>
                </a:solidFill>
                <a:ea typeface="Calibri"/>
              </a:rPr>
              <a:t>العرب بعد (لولا) ضمائر الرفع المنفصلة مثل هو </a:t>
            </a:r>
            <a:r>
              <a:rPr lang="ar-SA" dirty="0" smtClean="0">
                <a:solidFill>
                  <a:schemeClr val="tx1"/>
                </a:solidFill>
                <a:ea typeface="Calibri"/>
              </a:rPr>
              <a:t>–</a:t>
            </a:r>
            <a:r>
              <a:rPr lang="ar-IQ" dirty="0" smtClean="0">
                <a:solidFill>
                  <a:schemeClr val="tx1"/>
                </a:solidFill>
                <a:ea typeface="Calibri"/>
              </a:rPr>
              <a:t> أ</a:t>
            </a:r>
            <a:r>
              <a:rPr lang="ar-SA" dirty="0" err="1" smtClean="0">
                <a:solidFill>
                  <a:schemeClr val="tx1"/>
                </a:solidFill>
                <a:ea typeface="Calibri"/>
              </a:rPr>
              <a:t>نا</a:t>
            </a:r>
            <a:r>
              <a:rPr lang="ar-SA" dirty="0" smtClean="0">
                <a:solidFill>
                  <a:schemeClr val="tx1"/>
                </a:solidFill>
                <a:ea typeface="Calibri"/>
              </a:rPr>
              <a:t> ...</a:t>
            </a:r>
            <a:r>
              <a:rPr lang="ar-IQ" dirty="0" smtClean="0">
                <a:solidFill>
                  <a:schemeClr val="tx1"/>
                </a:solidFill>
                <a:ea typeface="Calibri"/>
              </a:rPr>
              <a:t>إل</a:t>
            </a:r>
            <a:r>
              <a:rPr lang="ar-SA" dirty="0" smtClean="0">
                <a:solidFill>
                  <a:schemeClr val="tx1"/>
                </a:solidFill>
                <a:ea typeface="Calibri"/>
              </a:rPr>
              <a:t>خ </a:t>
            </a:r>
            <a:r>
              <a:rPr lang="ar-SA" dirty="0">
                <a:solidFill>
                  <a:schemeClr val="tx1"/>
                </a:solidFill>
                <a:ea typeface="Calibri"/>
              </a:rPr>
              <a:t>ولا يذكر بعد لولا ضمير متصل كما في قول يزيد بن الحكم</a:t>
            </a:r>
            <a:r>
              <a:rPr lang="ar-IQ" dirty="0">
                <a:solidFill>
                  <a:schemeClr val="tx1"/>
                </a:solidFill>
                <a:ea typeface="Calibri"/>
              </a:rPr>
              <a:t>:</a:t>
            </a:r>
            <a:endParaRPr lang="en-US" sz="2400" dirty="0">
              <a:solidFill>
                <a:schemeClr val="tx1"/>
              </a:solidFill>
              <a:ea typeface="Calibri"/>
              <a:cs typeface="Arial"/>
            </a:endParaRPr>
          </a:p>
          <a:p>
            <a:pPr algn="just">
              <a:lnSpc>
                <a:spcPct val="107000"/>
              </a:lnSpc>
              <a:spcAft>
                <a:spcPts val="800"/>
              </a:spcAft>
            </a:pPr>
            <a:r>
              <a:rPr lang="ar-SA" dirty="0">
                <a:solidFill>
                  <a:schemeClr val="tx1"/>
                </a:solidFill>
                <a:ea typeface="Calibri"/>
              </a:rPr>
              <a:t>وكم موطن لولاي طحت كما هوى                                   بإجرامه من قلة النيق </a:t>
            </a:r>
            <a:r>
              <a:rPr lang="ar-SA" dirty="0" err="1" smtClean="0">
                <a:solidFill>
                  <a:schemeClr val="tx1"/>
                </a:solidFill>
                <a:ea typeface="Calibri"/>
              </a:rPr>
              <a:t>منهوي</a:t>
            </a:r>
            <a:endParaRPr lang="en-US" sz="2400" dirty="0">
              <a:solidFill>
                <a:schemeClr val="tx1"/>
              </a:solidFill>
              <a:ea typeface="Calibri"/>
              <a:cs typeface="Arial"/>
            </a:endParaRPr>
          </a:p>
          <a:p>
            <a:pPr algn="just">
              <a:lnSpc>
                <a:spcPct val="107000"/>
              </a:lnSpc>
              <a:spcAft>
                <a:spcPts val="800"/>
              </a:spcAft>
            </a:pPr>
            <a:r>
              <a:rPr lang="ar-SA" dirty="0">
                <a:solidFill>
                  <a:schemeClr val="tx1"/>
                </a:solidFill>
                <a:ea typeface="Calibri"/>
              </a:rPr>
              <a:t>وكان لابد أن </a:t>
            </a:r>
            <a:r>
              <a:rPr lang="ar-SA" dirty="0" smtClean="0">
                <a:solidFill>
                  <a:schemeClr val="tx1"/>
                </a:solidFill>
                <a:ea typeface="Calibri"/>
              </a:rPr>
              <a:t>ي</a:t>
            </a:r>
            <a:r>
              <a:rPr lang="ar-IQ" dirty="0" err="1" smtClean="0">
                <a:solidFill>
                  <a:schemeClr val="tx1"/>
                </a:solidFill>
                <a:ea typeface="Calibri"/>
              </a:rPr>
              <a:t>تأ</a:t>
            </a:r>
            <a:r>
              <a:rPr lang="ar-SA" dirty="0" smtClean="0">
                <a:solidFill>
                  <a:schemeClr val="tx1"/>
                </a:solidFill>
                <a:ea typeface="Calibri"/>
              </a:rPr>
              <a:t>ول </a:t>
            </a:r>
            <a:r>
              <a:rPr lang="ar-SA" dirty="0">
                <a:solidFill>
                  <a:schemeClr val="tx1"/>
                </a:solidFill>
                <a:ea typeface="Calibri"/>
              </a:rPr>
              <a:t>المسألة فقال: آن لولا: هو حرف جر والياء ضمير متصل في محل جر</a:t>
            </a:r>
            <a:r>
              <a:rPr lang="ar-IQ" dirty="0">
                <a:solidFill>
                  <a:schemeClr val="tx1"/>
                </a:solidFill>
                <a:ea typeface="Calibri"/>
              </a:rPr>
              <a:t>.</a:t>
            </a:r>
            <a:endParaRPr lang="en-US" sz="2400" dirty="0">
              <a:solidFill>
                <a:schemeClr val="tx1"/>
              </a:solidFill>
              <a:ea typeface="Calibri"/>
              <a:cs typeface="Arial"/>
            </a:endParaRPr>
          </a:p>
          <a:p>
            <a:pPr algn="just">
              <a:lnSpc>
                <a:spcPct val="107000"/>
              </a:lnSpc>
              <a:spcAft>
                <a:spcPts val="800"/>
              </a:spcAft>
            </a:pPr>
            <a:r>
              <a:rPr lang="ar-SA" dirty="0" smtClean="0">
                <a:solidFill>
                  <a:schemeClr val="tx1"/>
                </a:solidFill>
                <a:ea typeface="Calibri"/>
              </a:rPr>
              <a:t>ب-</a:t>
            </a:r>
            <a:r>
              <a:rPr lang="ar-IQ" dirty="0" smtClean="0">
                <a:solidFill>
                  <a:schemeClr val="tx1"/>
                </a:solidFill>
                <a:ea typeface="Calibri"/>
              </a:rPr>
              <a:t> </a:t>
            </a:r>
            <a:r>
              <a:rPr lang="ar-SA" dirty="0" smtClean="0">
                <a:solidFill>
                  <a:schemeClr val="tx1"/>
                </a:solidFill>
                <a:ea typeface="Calibri"/>
              </a:rPr>
              <a:t>قول </a:t>
            </a:r>
            <a:r>
              <a:rPr lang="ar-SA" dirty="0">
                <a:solidFill>
                  <a:schemeClr val="tx1"/>
                </a:solidFill>
                <a:ea typeface="Calibri"/>
              </a:rPr>
              <a:t>الشاعر</a:t>
            </a:r>
            <a:r>
              <a:rPr lang="ar-IQ" dirty="0">
                <a:solidFill>
                  <a:schemeClr val="tx1"/>
                </a:solidFill>
                <a:ea typeface="Calibri"/>
              </a:rPr>
              <a:t>:</a:t>
            </a:r>
            <a:endParaRPr lang="en-US" sz="2400" dirty="0">
              <a:solidFill>
                <a:schemeClr val="tx1"/>
              </a:solidFill>
              <a:ea typeface="Calibri"/>
              <a:cs typeface="Arial"/>
            </a:endParaRPr>
          </a:p>
          <a:p>
            <a:pPr algn="just">
              <a:lnSpc>
                <a:spcPct val="107000"/>
              </a:lnSpc>
              <a:spcAft>
                <a:spcPts val="800"/>
              </a:spcAft>
            </a:pPr>
            <a:r>
              <a:rPr lang="ar-SA" dirty="0">
                <a:solidFill>
                  <a:schemeClr val="tx1"/>
                </a:solidFill>
                <a:ea typeface="Calibri"/>
              </a:rPr>
              <a:t>يا شاعرا لا شاعر اليوم مثله          جرير ولكن في كليب تواضع</a:t>
            </a:r>
            <a:endParaRPr lang="en-US" sz="2400" dirty="0">
              <a:solidFill>
                <a:schemeClr val="tx1"/>
              </a:solidFill>
              <a:ea typeface="Calibri"/>
              <a:cs typeface="Arial"/>
            </a:endParaRPr>
          </a:p>
          <a:p>
            <a:pPr algn="just">
              <a:lnSpc>
                <a:spcPct val="107000"/>
              </a:lnSpc>
              <a:spcAft>
                <a:spcPts val="800"/>
              </a:spcAft>
            </a:pPr>
            <a:r>
              <a:rPr lang="ar-SA" dirty="0">
                <a:solidFill>
                  <a:schemeClr val="tx1"/>
                </a:solidFill>
                <a:ea typeface="Calibri"/>
              </a:rPr>
              <a:t>المفروض </a:t>
            </a:r>
            <a:r>
              <a:rPr lang="ar-IQ" dirty="0" smtClean="0">
                <a:solidFill>
                  <a:schemeClr val="tx1"/>
                </a:solidFill>
                <a:ea typeface="Calibri"/>
              </a:rPr>
              <a:t> أن </a:t>
            </a:r>
            <a:r>
              <a:rPr lang="ar-SA" dirty="0" smtClean="0">
                <a:solidFill>
                  <a:schemeClr val="tx1"/>
                </a:solidFill>
                <a:ea typeface="Calibri"/>
              </a:rPr>
              <a:t>يقول</a:t>
            </a:r>
            <a:r>
              <a:rPr lang="ar-SA" dirty="0">
                <a:solidFill>
                  <a:schemeClr val="tx1"/>
                </a:solidFill>
                <a:ea typeface="Calibri"/>
              </a:rPr>
              <a:t>: يا </a:t>
            </a:r>
            <a:r>
              <a:rPr lang="ar-SA" dirty="0" smtClean="0">
                <a:solidFill>
                  <a:schemeClr val="tx1"/>
                </a:solidFill>
                <a:ea typeface="Calibri"/>
              </a:rPr>
              <a:t>شاعر</a:t>
            </a:r>
            <a:r>
              <a:rPr lang="ar-IQ" dirty="0" smtClean="0">
                <a:solidFill>
                  <a:schemeClr val="tx1"/>
                </a:solidFill>
                <a:ea typeface="Calibri"/>
              </a:rPr>
              <a:t>ُ </a:t>
            </a:r>
            <a:r>
              <a:rPr lang="ar-SA" dirty="0" smtClean="0">
                <a:solidFill>
                  <a:schemeClr val="tx1"/>
                </a:solidFill>
                <a:ea typeface="Calibri"/>
              </a:rPr>
              <a:t>: </a:t>
            </a:r>
            <a:r>
              <a:rPr lang="ar-IQ" dirty="0" smtClean="0">
                <a:solidFill>
                  <a:schemeClr val="tx1"/>
                </a:solidFill>
                <a:ea typeface="Calibri"/>
              </a:rPr>
              <a:t> بالرفع على أنه </a:t>
            </a:r>
            <a:r>
              <a:rPr lang="ar-SA" dirty="0" smtClean="0">
                <a:solidFill>
                  <a:schemeClr val="tx1"/>
                </a:solidFill>
                <a:ea typeface="Calibri"/>
              </a:rPr>
              <a:t>منادى </a:t>
            </a:r>
            <a:r>
              <a:rPr lang="ar-SA" dirty="0">
                <a:solidFill>
                  <a:schemeClr val="tx1"/>
                </a:solidFill>
                <a:ea typeface="Calibri"/>
              </a:rPr>
              <a:t>نكرة مقصودة مبني على الضم في </a:t>
            </a:r>
            <a:r>
              <a:rPr lang="ar-SA" dirty="0" smtClean="0">
                <a:solidFill>
                  <a:schemeClr val="tx1"/>
                </a:solidFill>
                <a:ea typeface="Calibri"/>
              </a:rPr>
              <a:t>محل</a:t>
            </a:r>
            <a:r>
              <a:rPr lang="ar-IQ" dirty="0" smtClean="0">
                <a:solidFill>
                  <a:schemeClr val="tx1"/>
                </a:solidFill>
                <a:ea typeface="Calibri"/>
              </a:rPr>
              <a:t> </a:t>
            </a:r>
            <a:r>
              <a:rPr lang="ar-SA" dirty="0" smtClean="0">
                <a:solidFill>
                  <a:schemeClr val="tx1"/>
                </a:solidFill>
                <a:ea typeface="Calibri"/>
              </a:rPr>
              <a:t>نصب</a:t>
            </a:r>
            <a:r>
              <a:rPr lang="ar-SA" dirty="0">
                <a:solidFill>
                  <a:schemeClr val="tx1"/>
                </a:solidFill>
                <a:ea typeface="Calibri"/>
              </a:rPr>
              <a:t>.</a:t>
            </a:r>
            <a:endParaRPr lang="en-US" sz="2400" dirty="0">
              <a:solidFill>
                <a:schemeClr val="tx1"/>
              </a:solidFill>
              <a:ea typeface="Calibri"/>
              <a:cs typeface="Arial"/>
            </a:endParaRPr>
          </a:p>
          <a:p>
            <a:pPr algn="just">
              <a:lnSpc>
                <a:spcPct val="107000"/>
              </a:lnSpc>
              <a:spcAft>
                <a:spcPts val="800"/>
              </a:spcAft>
            </a:pPr>
            <a:r>
              <a:rPr lang="ar-SA" dirty="0">
                <a:solidFill>
                  <a:schemeClr val="tx1"/>
                </a:solidFill>
                <a:ea typeface="Calibri"/>
              </a:rPr>
              <a:t>وتأول يونس فقال </a:t>
            </a:r>
            <a:r>
              <a:rPr lang="ar-IQ" dirty="0" smtClean="0">
                <a:solidFill>
                  <a:schemeClr val="tx1"/>
                </a:solidFill>
                <a:ea typeface="Calibri"/>
              </a:rPr>
              <a:t>:إن </a:t>
            </a:r>
            <a:r>
              <a:rPr lang="ar-SA" dirty="0" smtClean="0">
                <a:solidFill>
                  <a:schemeClr val="tx1"/>
                </a:solidFill>
                <a:ea typeface="Calibri"/>
              </a:rPr>
              <a:t>(شاعرا</a:t>
            </a:r>
            <a:r>
              <a:rPr lang="ar-SA" dirty="0">
                <a:solidFill>
                  <a:schemeClr val="tx1"/>
                </a:solidFill>
                <a:ea typeface="Calibri"/>
              </a:rPr>
              <a:t>) تميز وقدر كلاما قبل الشاعر لكي يصح ان يكون تميزا فقال أصل الكلام:(يا قائل الشعر حسبك به شاعرا).</a:t>
            </a:r>
            <a:endParaRPr lang="en-US" sz="2400" dirty="0">
              <a:solidFill>
                <a:schemeClr val="tx1"/>
              </a:solidFill>
              <a:ea typeface="Calibri"/>
              <a:cs typeface="Arial"/>
            </a:endParaRPr>
          </a:p>
          <a:p>
            <a:pPr algn="just">
              <a:lnSpc>
                <a:spcPct val="107000"/>
              </a:lnSpc>
              <a:spcAft>
                <a:spcPts val="800"/>
              </a:spcAft>
            </a:pPr>
            <a:r>
              <a:rPr lang="ar-SA" b="1" dirty="0" smtClean="0">
                <a:solidFill>
                  <a:schemeClr val="tx1"/>
                </a:solidFill>
                <a:ea typeface="Calibri"/>
              </a:rPr>
              <a:t>4-است</a:t>
            </a:r>
            <a:r>
              <a:rPr lang="ar-IQ" b="1" dirty="0" smtClean="0">
                <a:solidFill>
                  <a:schemeClr val="tx1"/>
                </a:solidFill>
                <a:ea typeface="Calibri"/>
              </a:rPr>
              <a:t>عمل </a:t>
            </a:r>
            <a:r>
              <a:rPr lang="ar-SA" b="1" dirty="0" smtClean="0">
                <a:solidFill>
                  <a:schemeClr val="tx1"/>
                </a:solidFill>
                <a:ea typeface="Calibri"/>
              </a:rPr>
              <a:t>الق</a:t>
            </a:r>
            <a:r>
              <a:rPr lang="ar-IQ" b="1" dirty="0" smtClean="0">
                <a:solidFill>
                  <a:schemeClr val="tx1"/>
                </a:solidFill>
                <a:ea typeface="Calibri"/>
              </a:rPr>
              <a:t>ياس</a:t>
            </a:r>
            <a:r>
              <a:rPr lang="ar-SA" b="1" dirty="0" smtClean="0">
                <a:solidFill>
                  <a:schemeClr val="tx1"/>
                </a:solidFill>
                <a:ea typeface="Calibri"/>
              </a:rPr>
              <a:t> </a:t>
            </a:r>
            <a:r>
              <a:rPr lang="ar-SA" dirty="0">
                <a:solidFill>
                  <a:schemeClr val="tx1"/>
                </a:solidFill>
                <a:ea typeface="Calibri"/>
              </a:rPr>
              <a:t>حيث قاس لبيك </a:t>
            </a:r>
            <a:r>
              <a:rPr lang="ar-SA" dirty="0" smtClean="0">
                <a:solidFill>
                  <a:schemeClr val="tx1"/>
                </a:solidFill>
                <a:ea typeface="Calibri"/>
              </a:rPr>
              <a:t>و</a:t>
            </a:r>
            <a:r>
              <a:rPr lang="ar-IQ" dirty="0" smtClean="0">
                <a:solidFill>
                  <a:schemeClr val="tx1"/>
                </a:solidFill>
                <a:ea typeface="Calibri"/>
              </a:rPr>
              <a:t>أ</a:t>
            </a:r>
            <a:r>
              <a:rPr lang="ar-SA" dirty="0" smtClean="0">
                <a:solidFill>
                  <a:schemeClr val="tx1"/>
                </a:solidFill>
                <a:ea typeface="Calibri"/>
              </a:rPr>
              <a:t>صلها </a:t>
            </a:r>
            <a:r>
              <a:rPr lang="ar-SA" dirty="0">
                <a:solidFill>
                  <a:schemeClr val="tx1"/>
                </a:solidFill>
                <a:ea typeface="Calibri"/>
              </a:rPr>
              <a:t>(لبى)على (</a:t>
            </a:r>
            <a:r>
              <a:rPr lang="ar-SA" dirty="0" smtClean="0">
                <a:solidFill>
                  <a:schemeClr val="tx1"/>
                </a:solidFill>
                <a:ea typeface="Calibri"/>
              </a:rPr>
              <a:t>عليك)و</a:t>
            </a:r>
            <a:r>
              <a:rPr lang="ar-IQ" dirty="0" smtClean="0">
                <a:solidFill>
                  <a:schemeClr val="tx1"/>
                </a:solidFill>
                <a:ea typeface="Calibri"/>
              </a:rPr>
              <a:t>أ</a:t>
            </a:r>
            <a:r>
              <a:rPr lang="ar-SA" dirty="0" smtClean="0">
                <a:solidFill>
                  <a:schemeClr val="tx1"/>
                </a:solidFill>
                <a:ea typeface="Calibri"/>
              </a:rPr>
              <a:t>صلها </a:t>
            </a:r>
            <a:r>
              <a:rPr lang="ar-SA" dirty="0">
                <a:solidFill>
                  <a:schemeClr val="tx1"/>
                </a:solidFill>
                <a:ea typeface="Calibri"/>
              </a:rPr>
              <a:t>(على) لكي يستدل على قلب </a:t>
            </a:r>
            <a:r>
              <a:rPr lang="ar-SA" dirty="0" smtClean="0">
                <a:solidFill>
                  <a:schemeClr val="tx1"/>
                </a:solidFill>
                <a:ea typeface="Calibri"/>
              </a:rPr>
              <a:t>ال</a:t>
            </a:r>
            <a:r>
              <a:rPr lang="ar-IQ" dirty="0" smtClean="0">
                <a:solidFill>
                  <a:schemeClr val="tx1"/>
                </a:solidFill>
                <a:ea typeface="Calibri"/>
              </a:rPr>
              <a:t>أل</a:t>
            </a:r>
            <a:r>
              <a:rPr lang="ar-SA" dirty="0" smtClean="0">
                <a:solidFill>
                  <a:schemeClr val="tx1"/>
                </a:solidFill>
                <a:ea typeface="Calibri"/>
              </a:rPr>
              <a:t>ف </a:t>
            </a:r>
            <a:r>
              <a:rPr lang="ar-SA" dirty="0">
                <a:solidFill>
                  <a:schemeClr val="tx1"/>
                </a:solidFill>
                <a:ea typeface="Calibri"/>
              </a:rPr>
              <a:t>من (لبى)الى ياء في (لبيك)</a:t>
            </a:r>
            <a:r>
              <a:rPr lang="ar-IQ" dirty="0">
                <a:solidFill>
                  <a:schemeClr val="tx1"/>
                </a:solidFill>
                <a:ea typeface="Calibri"/>
              </a:rPr>
              <a:t>.</a:t>
            </a:r>
            <a:endParaRPr lang="en-US" sz="2400" dirty="0">
              <a:solidFill>
                <a:schemeClr val="tx1"/>
              </a:solidFill>
              <a:ea typeface="Calibri"/>
              <a:cs typeface="Arial"/>
            </a:endParaRPr>
          </a:p>
          <a:p>
            <a:pPr algn="just">
              <a:lnSpc>
                <a:spcPct val="107000"/>
              </a:lnSpc>
              <a:spcAft>
                <a:spcPts val="800"/>
              </a:spcAft>
            </a:pPr>
            <a:r>
              <a:rPr lang="ar-SA" dirty="0" smtClean="0">
                <a:solidFill>
                  <a:schemeClr val="tx1"/>
                </a:solidFill>
                <a:ea typeface="Calibri"/>
              </a:rPr>
              <a:t>5-است</a:t>
            </a:r>
            <a:r>
              <a:rPr lang="ar-IQ" dirty="0" smtClean="0">
                <a:solidFill>
                  <a:schemeClr val="tx1"/>
                </a:solidFill>
                <a:ea typeface="Calibri"/>
              </a:rPr>
              <a:t>عمل</a:t>
            </a:r>
            <a:r>
              <a:rPr lang="ar-SA" dirty="0" smtClean="0">
                <a:solidFill>
                  <a:schemeClr val="tx1"/>
                </a:solidFill>
                <a:ea typeface="Calibri"/>
              </a:rPr>
              <a:t> </a:t>
            </a:r>
            <a:r>
              <a:rPr lang="ar-SA" dirty="0">
                <a:solidFill>
                  <a:schemeClr val="tx1"/>
                </a:solidFill>
                <a:ea typeface="Calibri"/>
              </a:rPr>
              <a:t>الافتراض: وهو ان يفترض استعمال كلمة </a:t>
            </a:r>
            <a:r>
              <a:rPr lang="ar-IQ" dirty="0" smtClean="0">
                <a:solidFill>
                  <a:schemeClr val="tx1"/>
                </a:solidFill>
                <a:ea typeface="Calibri"/>
              </a:rPr>
              <a:t>أو</a:t>
            </a:r>
            <a:r>
              <a:rPr lang="ar-SA" dirty="0" smtClean="0">
                <a:solidFill>
                  <a:schemeClr val="tx1"/>
                </a:solidFill>
                <a:ea typeface="Calibri"/>
              </a:rPr>
              <a:t> </a:t>
            </a:r>
            <a:r>
              <a:rPr lang="ar-SA" dirty="0">
                <a:solidFill>
                  <a:schemeClr val="tx1"/>
                </a:solidFill>
                <a:ea typeface="Calibri"/>
              </a:rPr>
              <a:t>اسلوب معين ثم يبني لهذا المفترض قاعدة وهذا جزء من القياس والتعليل.</a:t>
            </a:r>
            <a:endParaRPr lang="en-US" sz="2400" dirty="0">
              <a:solidFill>
                <a:schemeClr val="tx1"/>
              </a:solidFill>
              <a:ea typeface="Calibri"/>
              <a:cs typeface="Arial"/>
            </a:endParaRPr>
          </a:p>
          <a:p>
            <a:endParaRPr lang="ar-IQ" dirty="0"/>
          </a:p>
        </p:txBody>
      </p:sp>
    </p:spTree>
    <p:extLst>
      <p:ext uri="{BB962C8B-B14F-4D97-AF65-F5344CB8AC3E}">
        <p14:creationId xmlns:p14="http://schemas.microsoft.com/office/powerpoint/2010/main" val="2699572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476672"/>
            <a:ext cx="8229600" cy="5649491"/>
          </a:xfrm>
        </p:spPr>
        <p:txBody>
          <a:bodyPr>
            <a:normAutofit fontScale="92500" lnSpcReduction="10000"/>
          </a:bodyPr>
          <a:lstStyle/>
          <a:p>
            <a:pPr algn="just">
              <a:lnSpc>
                <a:spcPct val="107000"/>
              </a:lnSpc>
              <a:spcAft>
                <a:spcPts val="800"/>
              </a:spcAft>
            </a:pPr>
            <a:r>
              <a:rPr lang="ar-SA" dirty="0">
                <a:solidFill>
                  <a:schemeClr val="tx1"/>
                </a:solidFill>
                <a:ea typeface="Calibri"/>
              </a:rPr>
              <a:t>ومثال ذلك: </a:t>
            </a:r>
            <a:r>
              <a:rPr lang="ar-IQ" dirty="0" smtClean="0">
                <a:solidFill>
                  <a:schemeClr val="tx1"/>
                </a:solidFill>
                <a:ea typeface="Calibri"/>
              </a:rPr>
              <a:t> </a:t>
            </a:r>
            <a:r>
              <a:rPr lang="ar-SA" dirty="0" smtClean="0">
                <a:solidFill>
                  <a:schemeClr val="tx1"/>
                </a:solidFill>
                <a:ea typeface="Calibri"/>
              </a:rPr>
              <a:t>يقول </a:t>
            </a:r>
            <a:r>
              <a:rPr lang="ar-SA" dirty="0">
                <a:solidFill>
                  <a:schemeClr val="tx1"/>
                </a:solidFill>
                <a:ea typeface="Calibri"/>
              </a:rPr>
              <a:t>سيبويه: افتراض رجلا اسمه (قبائل)وتصغير(</a:t>
            </a:r>
            <a:r>
              <a:rPr lang="ar-SA" dirty="0" err="1">
                <a:solidFill>
                  <a:schemeClr val="tx1"/>
                </a:solidFill>
                <a:ea typeface="Calibri"/>
              </a:rPr>
              <a:t>قبيئل</a:t>
            </a:r>
            <a:r>
              <a:rPr lang="ar-SA" dirty="0">
                <a:solidFill>
                  <a:schemeClr val="tx1"/>
                </a:solidFill>
                <a:ea typeface="Calibri"/>
              </a:rPr>
              <a:t>)وان شئت (</a:t>
            </a:r>
            <a:r>
              <a:rPr lang="ar-SA" dirty="0" err="1">
                <a:solidFill>
                  <a:schemeClr val="tx1"/>
                </a:solidFill>
                <a:ea typeface="Calibri"/>
              </a:rPr>
              <a:t>قبيئيل</a:t>
            </a:r>
            <a:r>
              <a:rPr lang="ar-SA" dirty="0">
                <a:solidFill>
                  <a:schemeClr val="tx1"/>
                </a:solidFill>
                <a:ea typeface="Calibri"/>
              </a:rPr>
              <a:t>)عوضا عن الحذف وحذف الالف اولى من الهمزة وعليه الخليل اي حذف الالف من قبائل ولم يحذف الهمزة فطبق هذه المسألة على تصغير الاسماء الاخرى من خلال قاعدة مفترضة.</a:t>
            </a:r>
            <a:endParaRPr lang="en-US" sz="2400" dirty="0">
              <a:solidFill>
                <a:schemeClr val="tx1"/>
              </a:solidFill>
              <a:ea typeface="Calibri"/>
              <a:cs typeface="Arial"/>
            </a:endParaRPr>
          </a:p>
          <a:p>
            <a:pPr algn="just">
              <a:lnSpc>
                <a:spcPct val="107000"/>
              </a:lnSpc>
              <a:spcAft>
                <a:spcPts val="800"/>
              </a:spcAft>
            </a:pPr>
            <a:r>
              <a:rPr lang="ar-SA" dirty="0" smtClean="0">
                <a:solidFill>
                  <a:schemeClr val="tx1"/>
                </a:solidFill>
                <a:ea typeface="Calibri"/>
              </a:rPr>
              <a:t>و</a:t>
            </a:r>
            <a:r>
              <a:rPr lang="ar-IQ" dirty="0" smtClean="0">
                <a:solidFill>
                  <a:schemeClr val="tx1"/>
                </a:solidFill>
                <a:ea typeface="Calibri"/>
              </a:rPr>
              <a:t>أ</a:t>
            </a:r>
            <a:r>
              <a:rPr lang="ar-SA" dirty="0" smtClean="0">
                <a:solidFill>
                  <a:schemeClr val="tx1"/>
                </a:solidFill>
                <a:ea typeface="Calibri"/>
              </a:rPr>
              <a:t>ما </a:t>
            </a:r>
            <a:r>
              <a:rPr lang="ar-SA" dirty="0">
                <a:solidFill>
                  <a:schemeClr val="tx1"/>
                </a:solidFill>
                <a:ea typeface="Calibri"/>
              </a:rPr>
              <a:t>رأي يونس </a:t>
            </a:r>
            <a:r>
              <a:rPr lang="ar-IQ" dirty="0">
                <a:solidFill>
                  <a:schemeClr val="tx1"/>
                </a:solidFill>
                <a:ea typeface="Calibri"/>
              </a:rPr>
              <a:t>،</a:t>
            </a:r>
            <a:r>
              <a:rPr lang="ar-SA" dirty="0" smtClean="0">
                <a:solidFill>
                  <a:schemeClr val="tx1"/>
                </a:solidFill>
                <a:ea typeface="Calibri"/>
              </a:rPr>
              <a:t>فهو </a:t>
            </a:r>
            <a:r>
              <a:rPr lang="ar-SA" dirty="0">
                <a:solidFill>
                  <a:schemeClr val="tx1"/>
                </a:solidFill>
                <a:ea typeface="Calibri"/>
              </a:rPr>
              <a:t>ضم أول الكلمة المصغرة وحذف الهمزة فتكون (</a:t>
            </a:r>
            <a:r>
              <a:rPr lang="ar-SA" dirty="0" smtClean="0">
                <a:solidFill>
                  <a:schemeClr val="tx1"/>
                </a:solidFill>
                <a:ea typeface="Calibri"/>
              </a:rPr>
              <a:t>قبيل)ل</a:t>
            </a:r>
            <a:r>
              <a:rPr lang="ar-IQ" dirty="0" smtClean="0">
                <a:solidFill>
                  <a:schemeClr val="tx1"/>
                </a:solidFill>
                <a:ea typeface="Calibri"/>
              </a:rPr>
              <a:t>أ</a:t>
            </a:r>
            <a:r>
              <a:rPr lang="ar-SA" dirty="0" smtClean="0">
                <a:solidFill>
                  <a:schemeClr val="tx1"/>
                </a:solidFill>
                <a:ea typeface="Calibri"/>
              </a:rPr>
              <a:t>ن </a:t>
            </a:r>
            <a:r>
              <a:rPr lang="ar-SA" dirty="0">
                <a:solidFill>
                  <a:schemeClr val="tx1"/>
                </a:solidFill>
                <a:ea typeface="Calibri"/>
              </a:rPr>
              <a:t>الهمزة عنده زائدة لأنه </a:t>
            </a:r>
            <a:r>
              <a:rPr lang="ar-IQ" dirty="0" smtClean="0">
                <a:solidFill>
                  <a:schemeClr val="tx1"/>
                </a:solidFill>
                <a:ea typeface="Calibri"/>
              </a:rPr>
              <a:t>أ</a:t>
            </a:r>
            <a:r>
              <a:rPr lang="ar-SA" dirty="0" smtClean="0">
                <a:solidFill>
                  <a:schemeClr val="tx1"/>
                </a:solidFill>
                <a:ea typeface="Calibri"/>
              </a:rPr>
              <a:t>رجع </a:t>
            </a:r>
            <a:r>
              <a:rPr lang="ar-SA" dirty="0">
                <a:solidFill>
                  <a:schemeClr val="tx1"/>
                </a:solidFill>
                <a:ea typeface="Calibri"/>
              </a:rPr>
              <a:t>(قبيل) إلى قبيلة وليس قبائل. اي قاس على المفرد ولم يقس على الجمع</a:t>
            </a:r>
            <a:r>
              <a:rPr lang="ar-IQ" dirty="0">
                <a:solidFill>
                  <a:schemeClr val="tx1"/>
                </a:solidFill>
                <a:ea typeface="Calibri"/>
              </a:rPr>
              <a:t>.</a:t>
            </a:r>
            <a:endParaRPr lang="en-US" sz="2400" dirty="0">
              <a:solidFill>
                <a:schemeClr val="tx1"/>
              </a:solidFill>
              <a:ea typeface="Calibri"/>
              <a:cs typeface="Arial"/>
            </a:endParaRPr>
          </a:p>
          <a:p>
            <a:pPr algn="just">
              <a:lnSpc>
                <a:spcPct val="107000"/>
              </a:lnSpc>
              <a:spcAft>
                <a:spcPts val="800"/>
              </a:spcAft>
            </a:pPr>
            <a:r>
              <a:rPr lang="ar-SA" dirty="0">
                <a:solidFill>
                  <a:schemeClr val="tx1"/>
                </a:solidFill>
                <a:ea typeface="Calibri"/>
              </a:rPr>
              <a:t>-افترض اسم رجل ب(جوار) فرأى الخليل وسيبويه يكون بحذف الياء </a:t>
            </a:r>
            <a:r>
              <a:rPr lang="ar-IQ" dirty="0" smtClean="0">
                <a:solidFill>
                  <a:schemeClr val="tx1"/>
                </a:solidFill>
                <a:ea typeface="Calibri"/>
              </a:rPr>
              <a:t>؛</a:t>
            </a:r>
            <a:r>
              <a:rPr lang="ar-SA" dirty="0" smtClean="0">
                <a:solidFill>
                  <a:schemeClr val="tx1"/>
                </a:solidFill>
                <a:ea typeface="Calibri"/>
              </a:rPr>
              <a:t>لأنه </a:t>
            </a:r>
            <a:r>
              <a:rPr lang="ar-SA" dirty="0">
                <a:solidFill>
                  <a:schemeClr val="tx1"/>
                </a:solidFill>
                <a:ea typeface="Calibri"/>
              </a:rPr>
              <a:t>ممنوع من الصرف ورأي يونس هو اثبات الياء في (جواري)في حالة الرفع والجر.</a:t>
            </a:r>
            <a:endParaRPr lang="en-US" sz="2400" dirty="0">
              <a:solidFill>
                <a:schemeClr val="tx1"/>
              </a:solidFill>
              <a:ea typeface="Calibri"/>
              <a:cs typeface="Arial"/>
            </a:endParaRPr>
          </a:p>
          <a:p>
            <a:pPr algn="just">
              <a:lnSpc>
                <a:spcPct val="107000"/>
              </a:lnSpc>
              <a:spcAft>
                <a:spcPts val="800"/>
              </a:spcAft>
            </a:pPr>
            <a:r>
              <a:rPr lang="ar-SA" dirty="0">
                <a:solidFill>
                  <a:schemeClr val="tx1"/>
                </a:solidFill>
                <a:ea typeface="Calibri"/>
              </a:rPr>
              <a:t>ومن مسائل يونس نستدل على انه احتج </a:t>
            </a:r>
            <a:r>
              <a:rPr lang="ar-SA" dirty="0" smtClean="0">
                <a:solidFill>
                  <a:schemeClr val="tx1"/>
                </a:solidFill>
                <a:ea typeface="Calibri"/>
              </a:rPr>
              <a:t>بالسماع</a:t>
            </a:r>
            <a:r>
              <a:rPr lang="ar-IQ" dirty="0" smtClean="0">
                <a:solidFill>
                  <a:schemeClr val="tx1"/>
                </a:solidFill>
                <a:ea typeface="Calibri"/>
              </a:rPr>
              <a:t> ، </a:t>
            </a:r>
            <a:r>
              <a:rPr lang="ar-SA" dirty="0" smtClean="0">
                <a:solidFill>
                  <a:schemeClr val="tx1"/>
                </a:solidFill>
                <a:ea typeface="Calibri"/>
              </a:rPr>
              <a:t>والمسائل </a:t>
            </a:r>
            <a:r>
              <a:rPr lang="ar-SA" dirty="0">
                <a:solidFill>
                  <a:schemeClr val="tx1"/>
                </a:solidFill>
                <a:ea typeface="Calibri"/>
              </a:rPr>
              <a:t>التي خرج بها عن السماع المعروف. كان بسبب اعتماده على الشاعر المعروف (رؤبة) </a:t>
            </a:r>
            <a:r>
              <a:rPr lang="ar-IQ" dirty="0">
                <a:solidFill>
                  <a:schemeClr val="tx1"/>
                </a:solidFill>
                <a:ea typeface="Calibri"/>
              </a:rPr>
              <a:t>و</a:t>
            </a:r>
            <a:r>
              <a:rPr lang="ar-SA" dirty="0" smtClean="0">
                <a:solidFill>
                  <a:schemeClr val="tx1"/>
                </a:solidFill>
                <a:ea typeface="Calibri"/>
              </a:rPr>
              <a:t>رؤبة </a:t>
            </a:r>
            <a:r>
              <a:rPr lang="ar-IQ" dirty="0" smtClean="0">
                <a:solidFill>
                  <a:schemeClr val="tx1"/>
                </a:solidFill>
                <a:ea typeface="Calibri"/>
              </a:rPr>
              <a:t>كان </a:t>
            </a:r>
            <a:r>
              <a:rPr lang="ar-SA" dirty="0" smtClean="0">
                <a:solidFill>
                  <a:schemeClr val="tx1"/>
                </a:solidFill>
                <a:ea typeface="Calibri"/>
              </a:rPr>
              <a:t>ي</a:t>
            </a:r>
            <a:r>
              <a:rPr lang="ar-IQ" dirty="0" smtClean="0">
                <a:solidFill>
                  <a:schemeClr val="tx1"/>
                </a:solidFill>
                <a:ea typeface="Calibri"/>
              </a:rPr>
              <a:t>كثر من استعمال </a:t>
            </a:r>
            <a:r>
              <a:rPr lang="ar-SA" dirty="0" smtClean="0">
                <a:solidFill>
                  <a:schemeClr val="tx1"/>
                </a:solidFill>
                <a:ea typeface="Calibri"/>
              </a:rPr>
              <a:t>الغريب</a:t>
            </a:r>
            <a:r>
              <a:rPr lang="ar-IQ" dirty="0" smtClean="0">
                <a:solidFill>
                  <a:schemeClr val="tx1"/>
                </a:solidFill>
                <a:ea typeface="Calibri"/>
              </a:rPr>
              <a:t> في شعره .</a:t>
            </a:r>
            <a:endParaRPr lang="en-US" sz="2400" dirty="0">
              <a:solidFill>
                <a:schemeClr val="tx1"/>
              </a:solidFill>
              <a:ea typeface="Calibri"/>
              <a:cs typeface="Arial"/>
            </a:endParaRPr>
          </a:p>
          <a:p>
            <a:endParaRPr lang="ar-IQ" dirty="0"/>
          </a:p>
        </p:txBody>
      </p:sp>
    </p:spTree>
    <p:extLst>
      <p:ext uri="{BB962C8B-B14F-4D97-AF65-F5344CB8AC3E}">
        <p14:creationId xmlns:p14="http://schemas.microsoft.com/office/powerpoint/2010/main" val="33558362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وستن">
  <a:themeElements>
    <a:clrScheme name="أوستن">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أوستن">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أوستن">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237</TotalTime>
  <Words>807</Words>
  <Application>Microsoft Office PowerPoint</Application>
  <PresentationFormat>عرض على الشاشة (3:4)‏</PresentationFormat>
  <Paragraphs>33</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أوستن</vt:lpstr>
      <vt:lpstr>المحاضرة السادسة من أوائل النحاة البصريين: يونس بن حبيب (ت182هـ):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الرابعة عشرة:الشخصية الرابعة: يونس بن حبيب (ت182هـ): </dc:title>
  <dc:creator>riyadh</dc:creator>
  <cp:lastModifiedBy>riyadh</cp:lastModifiedBy>
  <cp:revision>22</cp:revision>
  <dcterms:created xsi:type="dcterms:W3CDTF">2018-12-10T09:59:41Z</dcterms:created>
  <dcterms:modified xsi:type="dcterms:W3CDTF">2021-01-15T18:02:47Z</dcterms:modified>
</cp:coreProperties>
</file>