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B41FF5B-23BD-4CAF-BB9D-69EDF1CBDB11}" type="datetimeFigureOut">
              <a:rPr lang="ar-IQ" smtClean="0"/>
              <a:t>16/06/1442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51541C4-258E-47DE-B5B1-5C609096F29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3473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IQ" smtClean="0"/>
              <a:t>     </a:t>
            </a:r>
          </a:p>
          <a:p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541C4-258E-47DE-B5B1-5C609096F297}" type="slidenum">
              <a:rPr lang="ar-IQ" smtClean="0"/>
              <a:t>2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362057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B8ABB09-4A1D-463E-8065-109CC2B7EFAA}" type="datetimeFigureOut">
              <a:rPr lang="ar-SA" smtClean="0"/>
              <a:t>16/06/1442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t>16/06/1442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B8ABB09-4A1D-463E-8065-109CC2B7EFAA}" type="datetimeFigureOut">
              <a:rPr lang="ar-SA" smtClean="0"/>
              <a:t>16/06/1442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16/06/1442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t>16/06/1442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16/06/1442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t>16/06/1442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B8ABB09-4A1D-463E-8065-109CC2B7EFAA}" type="datetimeFigureOut">
              <a:rPr lang="ar-SA" smtClean="0"/>
              <a:t>16/06/1442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16/06/1442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16/06/1442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286000" y="1916832"/>
            <a:ext cx="6172200" cy="310173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IQ" b="1" dirty="0">
                <a:solidFill>
                  <a:schemeClr val="tx1"/>
                </a:solidFill>
                <a:ea typeface="Calibri"/>
                <a:cs typeface="Arial"/>
              </a:rPr>
              <a:t>المحاضرة </a:t>
            </a:r>
            <a:r>
              <a:rPr lang="ar-IQ" b="1" dirty="0" smtClean="0">
                <a:solidFill>
                  <a:schemeClr val="tx1"/>
                </a:solidFill>
                <a:ea typeface="Calibri"/>
                <a:cs typeface="Arial"/>
              </a:rPr>
              <a:t>السابعة  </a:t>
            </a:r>
            <a:r>
              <a:rPr lang="ar-IQ" b="1" dirty="0">
                <a:solidFill>
                  <a:schemeClr val="tx1"/>
                </a:solidFill>
                <a:ea typeface="Calibri"/>
                <a:cs typeface="Arial"/>
              </a:rPr>
              <a:t>: </a:t>
            </a:r>
            <a:r>
              <a:rPr lang="ar-SA" b="1" dirty="0">
                <a:solidFill>
                  <a:schemeClr val="tx1"/>
                </a:solidFill>
                <a:ea typeface="Calibri"/>
                <a:cs typeface="Arial"/>
              </a:rPr>
              <a:t>تطور النحو البصري عند الخليل.</a:t>
            </a:r>
            <a:r>
              <a:rPr lang="en-US" sz="2800" dirty="0">
                <a:ea typeface="Calibri"/>
                <a:cs typeface="Arial"/>
              </a:rPr>
              <a:t/>
            </a:r>
            <a:br>
              <a:rPr lang="en-US" sz="2800" dirty="0"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286000" y="4509120"/>
            <a:ext cx="6172200" cy="1865802"/>
          </a:xfrm>
        </p:spPr>
        <p:txBody>
          <a:bodyPr/>
          <a:lstStyle/>
          <a:p>
            <a:pPr lvl="0" algn="ctr">
              <a:buClr>
                <a:srgbClr val="94C600"/>
              </a:buClr>
              <a:buSzPct val="76000"/>
            </a:pPr>
            <a:r>
              <a:rPr lang="ar-IQ" dirty="0">
                <a:solidFill>
                  <a:srgbClr val="000000"/>
                </a:solidFill>
                <a:latin typeface="Century Gothic"/>
                <a:cs typeface="Tahoma"/>
              </a:rPr>
              <a:t>الجامعة المستنصرية / كلية الآداب / قسم اللغة العربية </a:t>
            </a:r>
          </a:p>
          <a:p>
            <a:pPr lvl="0" algn="ctr">
              <a:buClr>
                <a:srgbClr val="94C600"/>
              </a:buClr>
              <a:buSzPct val="76000"/>
            </a:pPr>
            <a:r>
              <a:rPr lang="ar-IQ" dirty="0">
                <a:solidFill>
                  <a:srgbClr val="000000"/>
                </a:solidFill>
                <a:latin typeface="Century Gothic"/>
                <a:cs typeface="Tahoma"/>
              </a:rPr>
              <a:t>المرحلة الرابعة </a:t>
            </a:r>
          </a:p>
          <a:p>
            <a:pPr lvl="0" algn="ctr">
              <a:buClr>
                <a:srgbClr val="94C600"/>
              </a:buClr>
              <a:buSzPct val="76000"/>
            </a:pPr>
            <a:r>
              <a:rPr lang="ar-IQ" dirty="0">
                <a:solidFill>
                  <a:srgbClr val="000000"/>
                </a:solidFill>
                <a:latin typeface="Century Gothic"/>
                <a:cs typeface="Tahoma"/>
              </a:rPr>
              <a:t>الدراسة الصباحية</a:t>
            </a:r>
          </a:p>
          <a:p>
            <a:pPr lvl="0" algn="ctr">
              <a:buClr>
                <a:srgbClr val="94C600"/>
              </a:buClr>
              <a:buSzPct val="76000"/>
            </a:pPr>
            <a:r>
              <a:rPr lang="ar-IQ" dirty="0">
                <a:solidFill>
                  <a:srgbClr val="000000"/>
                </a:solidFill>
                <a:latin typeface="Century Gothic"/>
                <a:cs typeface="Tahoma"/>
              </a:rPr>
              <a:t>أستاذ المادة :</a:t>
            </a:r>
          </a:p>
          <a:p>
            <a:pPr lvl="0" algn="ctr">
              <a:buClr>
                <a:srgbClr val="94C600"/>
              </a:buClr>
              <a:buSzPct val="76000"/>
            </a:pPr>
            <a:r>
              <a:rPr lang="ar-IQ" dirty="0">
                <a:solidFill>
                  <a:srgbClr val="000000"/>
                </a:solidFill>
                <a:latin typeface="Century Gothic"/>
                <a:cs typeface="Tahoma"/>
              </a:rPr>
              <a:t>أ. د رياض عبود </a:t>
            </a:r>
            <a:r>
              <a:rPr lang="ar-IQ" dirty="0" err="1">
                <a:solidFill>
                  <a:srgbClr val="000000"/>
                </a:solidFill>
                <a:latin typeface="Century Gothic"/>
                <a:cs typeface="Tahoma"/>
              </a:rPr>
              <a:t>إهوين</a:t>
            </a:r>
            <a:endParaRPr lang="ar-IQ" sz="2000" b="0" dirty="0">
              <a:solidFill>
                <a:srgbClr val="424242"/>
              </a:solidFill>
              <a:latin typeface="Century Gothic"/>
              <a:cs typeface="Tahoma"/>
            </a:endParaRPr>
          </a:p>
          <a:p>
            <a:pPr algn="ctr"/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42831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931224" cy="599728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</a:rPr>
              <a:t>وصل النحو </a:t>
            </a:r>
            <a:r>
              <a:rPr lang="ar-IQ" dirty="0" smtClean="0">
                <a:ea typeface="Calibri"/>
              </a:rPr>
              <a:t>إل</a:t>
            </a:r>
            <a:r>
              <a:rPr lang="ar-SA" dirty="0" smtClean="0">
                <a:ea typeface="Calibri"/>
              </a:rPr>
              <a:t>ى </a:t>
            </a:r>
            <a:r>
              <a:rPr lang="ar-SA" dirty="0">
                <a:ea typeface="Calibri"/>
              </a:rPr>
              <a:t>الخليل وتلاميذه بعد ان قطع شوطا من التطور بفضل هؤلاء العلماء الذين درسناهم ومن عاصرهم من العلماء المغمورين واعتمد هؤلاء </a:t>
            </a:r>
            <a:r>
              <a:rPr lang="ar-SA" dirty="0" smtClean="0">
                <a:ea typeface="Calibri"/>
              </a:rPr>
              <a:t>ال</a:t>
            </a:r>
            <a:r>
              <a:rPr lang="ar-IQ" dirty="0" smtClean="0">
                <a:ea typeface="Calibri"/>
              </a:rPr>
              <a:t>أ</a:t>
            </a:r>
            <a:r>
              <a:rPr lang="ar-SA" dirty="0" smtClean="0">
                <a:ea typeface="Calibri"/>
              </a:rPr>
              <a:t>علام </a:t>
            </a:r>
            <a:r>
              <a:rPr lang="ar-SA" dirty="0">
                <a:ea typeface="Calibri"/>
              </a:rPr>
              <a:t>على سماع لغة العرب الفصيحة </a:t>
            </a:r>
            <a:r>
              <a:rPr lang="ar-IQ" dirty="0" smtClean="0">
                <a:ea typeface="Calibri"/>
              </a:rPr>
              <a:t>،</a:t>
            </a:r>
            <a:r>
              <a:rPr lang="ar-SA" dirty="0" smtClean="0">
                <a:ea typeface="Calibri"/>
              </a:rPr>
              <a:t>وآيات </a:t>
            </a:r>
            <a:r>
              <a:rPr lang="ar-SA" dirty="0">
                <a:ea typeface="Calibri"/>
              </a:rPr>
              <a:t>القران الكريم وقراءاته والشعر وما فيها من ظواهر ووضعوا الاقيسة </a:t>
            </a:r>
            <a:r>
              <a:rPr lang="ar-SA" dirty="0" err="1">
                <a:ea typeface="Calibri"/>
              </a:rPr>
              <a:t>واﻷصول</a:t>
            </a:r>
            <a:r>
              <a:rPr lang="ar-SA" dirty="0">
                <a:ea typeface="Calibri"/>
              </a:rPr>
              <a:t> والقواعد عندما سمعوا تلك الشواهد ولإثبات تلك القواعد </a:t>
            </a:r>
            <a:r>
              <a:rPr lang="ar-SA" dirty="0" smtClean="0">
                <a:ea typeface="Calibri"/>
              </a:rPr>
              <a:t>است</a:t>
            </a:r>
            <a:r>
              <a:rPr lang="ar-IQ" dirty="0" smtClean="0">
                <a:ea typeface="Calibri"/>
              </a:rPr>
              <a:t>عملوا </a:t>
            </a:r>
            <a:r>
              <a:rPr lang="ar-SA" dirty="0" smtClean="0">
                <a:ea typeface="Calibri"/>
              </a:rPr>
              <a:t>القياس </a:t>
            </a:r>
            <a:r>
              <a:rPr lang="ar-SA" dirty="0">
                <a:ea typeface="Calibri"/>
              </a:rPr>
              <a:t>والتعليل والافتراض والاستنباط والقول بالعوامل وتقديرها وأكمل الخليل ما وضعه النحاة السابقون له ونتيجة هذا الاكمال والتطور ظهر لنا (الكتاب) لسيبويه.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3600" b="1" dirty="0">
                <a:ea typeface="Calibri"/>
              </a:rPr>
              <a:t>-الخليل بن احمد الفراهيدي (ت175هـ):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</a:rPr>
              <a:t>هو الخليل بن </a:t>
            </a:r>
            <a:r>
              <a:rPr lang="ar-IQ" dirty="0" smtClean="0">
                <a:ea typeface="Calibri"/>
              </a:rPr>
              <a:t>أ</a:t>
            </a:r>
            <a:r>
              <a:rPr lang="ar-SA" dirty="0" smtClean="0">
                <a:ea typeface="Calibri"/>
              </a:rPr>
              <a:t>حمد </a:t>
            </a:r>
            <a:r>
              <a:rPr lang="ar-SA" dirty="0">
                <a:ea typeface="Calibri"/>
              </a:rPr>
              <a:t>بن عبد الرحمن الازدي الفراهيدي ولد سنة(100هـ) </a:t>
            </a:r>
            <a:r>
              <a:rPr lang="ar-SA" dirty="0" smtClean="0">
                <a:ea typeface="Calibri"/>
              </a:rPr>
              <a:t>و</a:t>
            </a:r>
            <a:r>
              <a:rPr lang="ar-IQ" dirty="0" smtClean="0">
                <a:ea typeface="Calibri"/>
              </a:rPr>
              <a:t>أ</a:t>
            </a:r>
            <a:r>
              <a:rPr lang="ar-SA" dirty="0" smtClean="0">
                <a:ea typeface="Calibri"/>
              </a:rPr>
              <a:t>صله </a:t>
            </a:r>
            <a:r>
              <a:rPr lang="ar-SA" dirty="0">
                <a:ea typeface="Calibri"/>
              </a:rPr>
              <a:t>من </a:t>
            </a:r>
            <a:r>
              <a:rPr lang="ar-SA" dirty="0" smtClean="0">
                <a:ea typeface="Calibri"/>
              </a:rPr>
              <a:t>عمان </a:t>
            </a:r>
            <a:r>
              <a:rPr lang="ar-SA" dirty="0">
                <a:ea typeface="Calibri"/>
              </a:rPr>
              <a:t>وقضى شبابه في البصرة وكان اعلم الناس واذكارهم وأنبههم ومن </a:t>
            </a:r>
            <a:r>
              <a:rPr lang="ar-IQ" dirty="0" smtClean="0">
                <a:ea typeface="Calibri"/>
              </a:rPr>
              <a:t>أ</a:t>
            </a:r>
            <a:r>
              <a:rPr lang="ar-SA" dirty="0" smtClean="0">
                <a:ea typeface="Calibri"/>
              </a:rPr>
              <a:t>كثرهم </a:t>
            </a:r>
            <a:r>
              <a:rPr lang="ar-SA" dirty="0">
                <a:ea typeface="Calibri"/>
              </a:rPr>
              <a:t>ورعا </a:t>
            </a:r>
            <a:r>
              <a:rPr lang="ar-SA" dirty="0" smtClean="0">
                <a:ea typeface="Calibri"/>
              </a:rPr>
              <a:t>وزهدا </a:t>
            </a:r>
            <a:r>
              <a:rPr lang="ar-SA" dirty="0">
                <a:ea typeface="Calibri"/>
              </a:rPr>
              <a:t>في مباهج الحياة والسلطان وانصرف </a:t>
            </a:r>
            <a:r>
              <a:rPr lang="ar-IQ" dirty="0" smtClean="0">
                <a:ea typeface="Calibri"/>
              </a:rPr>
              <a:t>إل</a:t>
            </a:r>
            <a:r>
              <a:rPr lang="ar-SA" dirty="0" smtClean="0">
                <a:ea typeface="Calibri"/>
              </a:rPr>
              <a:t>ى </a:t>
            </a:r>
            <a:r>
              <a:rPr lang="ar-SA" dirty="0">
                <a:ea typeface="Calibri"/>
              </a:rPr>
              <a:t>العلم وكان يحج بين عام </a:t>
            </a:r>
            <a:r>
              <a:rPr lang="ar-SA" dirty="0" smtClean="0">
                <a:ea typeface="Calibri"/>
              </a:rPr>
              <a:t>و</a:t>
            </a:r>
            <a:r>
              <a:rPr lang="ar-IQ" dirty="0" smtClean="0">
                <a:ea typeface="Calibri"/>
              </a:rPr>
              <a:t>آ</a:t>
            </a:r>
            <a:r>
              <a:rPr lang="ar-SA" dirty="0" smtClean="0">
                <a:ea typeface="Calibri"/>
              </a:rPr>
              <a:t>خر </a:t>
            </a:r>
            <a:r>
              <a:rPr lang="ar-SA" dirty="0">
                <a:ea typeface="Calibri"/>
              </a:rPr>
              <a:t>وهذا يدل على ان علمه جاء من إيمانه المتين بالله سبحانه وتعالى</a:t>
            </a:r>
            <a:r>
              <a:rPr lang="ar-IQ" dirty="0">
                <a:ea typeface="Calibri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112691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8003232" cy="6213304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3600" b="1" dirty="0">
                <a:ea typeface="Calibri"/>
              </a:rPr>
              <a:t>س: </a:t>
            </a:r>
            <a:r>
              <a:rPr lang="ar-SA" sz="3600" b="1" dirty="0" smtClean="0">
                <a:ea typeface="Calibri"/>
              </a:rPr>
              <a:t>ما </a:t>
            </a:r>
            <a:r>
              <a:rPr lang="ar-SA" sz="3600" b="1" dirty="0">
                <a:ea typeface="Calibri"/>
              </a:rPr>
              <a:t>أهم أعمال الخليل؟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3600" b="1" dirty="0">
                <a:ea typeface="Calibri"/>
              </a:rPr>
              <a:t>الجواب</a:t>
            </a:r>
            <a:r>
              <a:rPr lang="ar-IQ" sz="3600" b="1" dirty="0">
                <a:ea typeface="Calibri"/>
              </a:rPr>
              <a:t>: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</a:rPr>
              <a:t>-ابتدع الخليل ترتيب المعجم في معجم(العين)حيث رتب معجمه </a:t>
            </a:r>
            <a:r>
              <a:rPr lang="ar-IQ" dirty="0" smtClean="0">
                <a:ea typeface="Calibri"/>
              </a:rPr>
              <a:t>بح</a:t>
            </a:r>
            <a:r>
              <a:rPr lang="ar-SA" dirty="0" smtClean="0">
                <a:ea typeface="Calibri"/>
              </a:rPr>
              <a:t>سب </a:t>
            </a:r>
            <a:r>
              <a:rPr lang="ar-SA" dirty="0">
                <a:ea typeface="Calibri"/>
              </a:rPr>
              <a:t>مخارج الحروف فابتدأ بالعين وهي أحد حروف الحلق وهي (ع غ ح خ ق ها والهمزة) وبعد هذه الحروف رتب مخارج حروف </a:t>
            </a:r>
            <a:r>
              <a:rPr lang="ar-IQ" dirty="0" smtClean="0">
                <a:ea typeface="Calibri"/>
              </a:rPr>
              <a:t>أخ</a:t>
            </a:r>
            <a:r>
              <a:rPr lang="ar-SA" dirty="0" err="1" smtClean="0">
                <a:ea typeface="Calibri"/>
              </a:rPr>
              <a:t>رى</a:t>
            </a:r>
            <a:r>
              <a:rPr lang="ar-SA" dirty="0" smtClean="0">
                <a:ea typeface="Calibri"/>
              </a:rPr>
              <a:t> </a:t>
            </a:r>
            <a:r>
              <a:rPr lang="ar-SA" dirty="0">
                <a:ea typeface="Calibri"/>
              </a:rPr>
              <a:t>حسب قربها من الحلق</a:t>
            </a:r>
            <a:r>
              <a:rPr lang="ar-IQ" dirty="0">
                <a:ea typeface="Calibri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</a:rPr>
              <a:t>-ألف كتبا كثيرة لم يصل </a:t>
            </a:r>
            <a:r>
              <a:rPr lang="ar-IQ" dirty="0" smtClean="0">
                <a:ea typeface="Calibri"/>
              </a:rPr>
              <a:t>إل</a:t>
            </a:r>
            <a:r>
              <a:rPr lang="ar-SA" dirty="0" err="1" smtClean="0">
                <a:ea typeface="Calibri"/>
              </a:rPr>
              <a:t>ينا</a:t>
            </a:r>
            <a:r>
              <a:rPr lang="ar-SA" dirty="0" smtClean="0">
                <a:ea typeface="Calibri"/>
              </a:rPr>
              <a:t> </a:t>
            </a:r>
            <a:r>
              <a:rPr lang="ar-SA" dirty="0">
                <a:ea typeface="Calibri"/>
              </a:rPr>
              <a:t>منها </a:t>
            </a:r>
            <a:r>
              <a:rPr lang="ar-IQ" dirty="0">
                <a:ea typeface="Calibri"/>
              </a:rPr>
              <a:t> </a:t>
            </a:r>
            <a:r>
              <a:rPr lang="ar-IQ" dirty="0" smtClean="0">
                <a:ea typeface="Calibri"/>
              </a:rPr>
              <a:t>إلا </a:t>
            </a:r>
            <a:r>
              <a:rPr lang="ar-SA" dirty="0" smtClean="0">
                <a:ea typeface="Calibri"/>
              </a:rPr>
              <a:t>القليل </a:t>
            </a:r>
            <a:r>
              <a:rPr lang="ar-SA" dirty="0">
                <a:ea typeface="Calibri"/>
              </a:rPr>
              <a:t>وهي (في العوامل) و(العين)و(الشواهد</a:t>
            </a:r>
            <a:r>
              <a:rPr lang="ar-SA" dirty="0" smtClean="0">
                <a:ea typeface="Calibri"/>
              </a:rPr>
              <a:t>)</a:t>
            </a:r>
            <a:r>
              <a:rPr lang="ar-IQ" dirty="0" smtClean="0">
                <a:ea typeface="Calibri"/>
              </a:rPr>
              <a:t> </a:t>
            </a:r>
            <a:r>
              <a:rPr lang="ar-SA" dirty="0" smtClean="0">
                <a:ea typeface="Calibri"/>
              </a:rPr>
              <a:t>وفي </a:t>
            </a:r>
            <a:r>
              <a:rPr lang="ar-SA" dirty="0">
                <a:ea typeface="Calibri"/>
              </a:rPr>
              <a:t>الموسيقى والنغم والايقاع.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</a:rPr>
              <a:t>-طور النحو ووضع أصوله وقواعده الحقيقة </a:t>
            </a:r>
            <a:r>
              <a:rPr lang="ar-IQ" dirty="0" smtClean="0">
                <a:ea typeface="Calibri"/>
              </a:rPr>
              <a:t>، </a:t>
            </a:r>
            <a:r>
              <a:rPr lang="ar-SA" dirty="0" smtClean="0">
                <a:ea typeface="Calibri"/>
              </a:rPr>
              <a:t>وهذا </a:t>
            </a:r>
            <a:r>
              <a:rPr lang="ar-SA" dirty="0">
                <a:ea typeface="Calibri"/>
              </a:rPr>
              <a:t>واضح في كتاب سيبويه: وهو مختصر آراء الخليل فكان سيبويه طالبا في حلقة الخليل </a:t>
            </a:r>
            <a:r>
              <a:rPr lang="ar-SA" dirty="0" smtClean="0">
                <a:ea typeface="Calibri"/>
              </a:rPr>
              <a:t>و</a:t>
            </a:r>
            <a:r>
              <a:rPr lang="ar-IQ" dirty="0" smtClean="0">
                <a:ea typeface="Calibri"/>
              </a:rPr>
              <a:t>أ</a:t>
            </a:r>
            <a:r>
              <a:rPr lang="ar-SA" dirty="0" smtClean="0">
                <a:ea typeface="Calibri"/>
              </a:rPr>
              <a:t>خذ </a:t>
            </a:r>
            <a:r>
              <a:rPr lang="ar-SA" dirty="0">
                <a:ea typeface="Calibri"/>
              </a:rPr>
              <a:t>علمه منه وجمع علم الخليل في هذا الكتاب وتمثل آراء الخليل العمود الفقري للكتاب فقد ذكره أكثر من خمسمئة مرة في كتابه</a:t>
            </a:r>
            <a:r>
              <a:rPr lang="ar-IQ" dirty="0">
                <a:ea typeface="Calibri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a typeface="Calibri"/>
                <a:cs typeface="Arial"/>
              </a:rPr>
              <a:t>-</a:t>
            </a:r>
            <a:r>
              <a:rPr lang="ar-SA" dirty="0">
                <a:ea typeface="Calibri"/>
              </a:rPr>
              <a:t>له الكثير من الآراء في </a:t>
            </a:r>
            <a:r>
              <a:rPr lang="ar-SA" dirty="0" smtClean="0">
                <a:ea typeface="Calibri"/>
              </a:rPr>
              <a:t>علو</a:t>
            </a:r>
            <a:r>
              <a:rPr lang="ar-IQ" dirty="0" smtClean="0">
                <a:ea typeface="Calibri"/>
              </a:rPr>
              <a:t>م</a:t>
            </a:r>
            <a:r>
              <a:rPr lang="ar-SA" dirty="0" smtClean="0">
                <a:ea typeface="Calibri"/>
              </a:rPr>
              <a:t> </a:t>
            </a:r>
            <a:r>
              <a:rPr lang="ar-SA" dirty="0">
                <a:ea typeface="Calibri"/>
              </a:rPr>
              <a:t>اللغة العربية كافة من شعر ونحو وصرف وصوت ولغة وفقه وقراءات وتفسير </a:t>
            </a:r>
            <a:r>
              <a:rPr lang="ar-IQ" dirty="0" smtClean="0">
                <a:ea typeface="Calibri"/>
              </a:rPr>
              <a:t>، </a:t>
            </a:r>
            <a:r>
              <a:rPr lang="ar-SA" dirty="0" smtClean="0">
                <a:ea typeface="Calibri"/>
              </a:rPr>
              <a:t>بل </a:t>
            </a:r>
            <a:r>
              <a:rPr lang="ar-SA" dirty="0">
                <a:ea typeface="Calibri"/>
              </a:rPr>
              <a:t>هو موسوعة علمية وكان الخليل متابعا </a:t>
            </a:r>
            <a:r>
              <a:rPr lang="ar-IQ" dirty="0" smtClean="0">
                <a:ea typeface="Calibri"/>
              </a:rPr>
              <a:t>ل</a:t>
            </a:r>
            <a:r>
              <a:rPr lang="ar-SA" dirty="0" smtClean="0">
                <a:ea typeface="Calibri"/>
              </a:rPr>
              <a:t>أقوال </a:t>
            </a:r>
            <a:r>
              <a:rPr lang="ar-SA" dirty="0">
                <a:ea typeface="Calibri"/>
              </a:rPr>
              <a:t>أساتذته النحاة السابقين وأكمل مسيرتهم حتى نضج النحو وطور القياس والعلل ووضع </a:t>
            </a:r>
            <a:r>
              <a:rPr lang="ar-SA" dirty="0" err="1">
                <a:ea typeface="Calibri"/>
              </a:rPr>
              <a:t>اﻷصول</a:t>
            </a:r>
            <a:r>
              <a:rPr lang="ar-SA" dirty="0">
                <a:ea typeface="Calibri"/>
              </a:rPr>
              <a:t> النحوية حتى لا يخطأ الناس والنحاة في الكلام وعن طريق اصول النحو تثبت القواعد النحوية ولم يبلغ النحو النضج الا على يديه حتى عد الخليل أعظم نحوي عرفته </a:t>
            </a:r>
            <a:r>
              <a:rPr lang="ar-SA" dirty="0" err="1">
                <a:ea typeface="Calibri"/>
              </a:rPr>
              <a:t>اﻷرض</a:t>
            </a:r>
            <a:r>
              <a:rPr lang="ar-IQ" dirty="0">
                <a:ea typeface="Calibri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160131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755576" y="476672"/>
            <a:ext cx="7632848" cy="5904656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3600" b="1" dirty="0">
                <a:ea typeface="Calibri"/>
              </a:rPr>
              <a:t>علل: الخليل أعظم نحوي عرفته </a:t>
            </a:r>
            <a:r>
              <a:rPr lang="ar-SA" sz="3600" b="1" dirty="0" err="1">
                <a:ea typeface="Calibri"/>
              </a:rPr>
              <a:t>اﻷرض</a:t>
            </a:r>
            <a:r>
              <a:rPr lang="ar-SA" sz="3600" b="1" dirty="0">
                <a:ea typeface="Calibri"/>
              </a:rPr>
              <a:t>. أو لم يكن هناك نحوي </a:t>
            </a:r>
            <a:r>
              <a:rPr lang="ar-IQ" sz="3600" b="1" dirty="0" smtClean="0">
                <a:ea typeface="Calibri"/>
              </a:rPr>
              <a:t>أ</a:t>
            </a:r>
            <a:r>
              <a:rPr lang="ar-SA" sz="3600" b="1" dirty="0" smtClean="0">
                <a:ea typeface="Calibri"/>
              </a:rPr>
              <a:t>علم </a:t>
            </a:r>
            <a:r>
              <a:rPr lang="ar-SA" sz="3600" b="1" dirty="0">
                <a:ea typeface="Calibri"/>
              </a:rPr>
              <a:t>منه</a:t>
            </a:r>
            <a:r>
              <a:rPr lang="ar-IQ" sz="3600" b="1" dirty="0">
                <a:ea typeface="Calibri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3600" b="1" dirty="0">
                <a:ea typeface="Calibri"/>
              </a:rPr>
              <a:t>الجواب: ان هذه الاقوال صحيحة. </a:t>
            </a:r>
            <a:r>
              <a:rPr lang="ar-SA" sz="3600" b="1" dirty="0" err="1">
                <a:ea typeface="Calibri"/>
              </a:rPr>
              <a:t>ﻷسباب</a:t>
            </a:r>
            <a:r>
              <a:rPr lang="ar-SA" sz="3600" b="1" dirty="0">
                <a:ea typeface="Calibri"/>
              </a:rPr>
              <a:t> وهي</a:t>
            </a:r>
            <a:r>
              <a:rPr lang="ar-IQ" sz="3600" b="1" dirty="0">
                <a:ea typeface="Calibri"/>
              </a:rPr>
              <a:t>: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IQ" dirty="0" smtClean="0">
                <a:ea typeface="Calibri"/>
              </a:rPr>
              <a:t>1- جهود </a:t>
            </a:r>
            <a:r>
              <a:rPr lang="ar-IQ" dirty="0">
                <a:ea typeface="Calibri"/>
              </a:rPr>
              <a:t>الخليل البارزة في النحو والصرف والصوت واللغة </a:t>
            </a:r>
            <a:r>
              <a:rPr lang="ar-IQ" dirty="0" smtClean="0">
                <a:ea typeface="Calibri"/>
              </a:rPr>
              <a:t>،وحتى </a:t>
            </a:r>
            <a:r>
              <a:rPr lang="ar-IQ" dirty="0">
                <a:ea typeface="Calibri"/>
              </a:rPr>
              <a:t>في الشعر والأدب وعلوم القران الكريم، ومن هذه الجهود.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</a:rPr>
              <a:t>أ-جهود في علم الصوت في وصف الحروف ومخارجها وما يحدث فيها من مظاهر صوتية في القلب والإعلال والإبدال والإدغام والإمالة والوقف والابتداء.... </a:t>
            </a:r>
            <a:r>
              <a:rPr lang="ar-IQ" dirty="0" smtClean="0">
                <a:ea typeface="Calibri"/>
              </a:rPr>
              <a:t>إل</a:t>
            </a:r>
            <a:r>
              <a:rPr lang="ar-SA" dirty="0" smtClean="0">
                <a:ea typeface="Calibri"/>
              </a:rPr>
              <a:t>خ </a:t>
            </a:r>
            <a:r>
              <a:rPr lang="ar-SA" dirty="0">
                <a:ea typeface="Calibri"/>
              </a:rPr>
              <a:t>من الجهود الصوتية والمعجمية التي اعترف بها القدماء والمحدثون وهذه المباحث </a:t>
            </a:r>
            <a:r>
              <a:rPr lang="ar-IQ" dirty="0" smtClean="0">
                <a:ea typeface="Calibri"/>
              </a:rPr>
              <a:t>أل</a:t>
            </a:r>
            <a:r>
              <a:rPr lang="ar-SA" dirty="0" smtClean="0">
                <a:ea typeface="Calibri"/>
              </a:rPr>
              <a:t>فها </a:t>
            </a:r>
            <a:r>
              <a:rPr lang="ar-SA" dirty="0">
                <a:ea typeface="Calibri"/>
              </a:rPr>
              <a:t>الخليل لخدمة قراء القران وهو أحدهم واشهرهم</a:t>
            </a:r>
            <a:r>
              <a:rPr lang="ar-IQ" dirty="0">
                <a:ea typeface="Calibri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 smtClean="0">
                <a:ea typeface="Calibri"/>
              </a:rPr>
              <a:t>ب-</a:t>
            </a:r>
            <a:r>
              <a:rPr lang="ar-IQ" dirty="0" smtClean="0">
                <a:ea typeface="Calibri"/>
              </a:rPr>
              <a:t> </a:t>
            </a:r>
            <a:r>
              <a:rPr lang="ar-SA" dirty="0" smtClean="0">
                <a:ea typeface="Calibri"/>
              </a:rPr>
              <a:t>كان </a:t>
            </a:r>
            <a:r>
              <a:rPr lang="ar-SA" dirty="0">
                <a:ea typeface="Calibri"/>
              </a:rPr>
              <a:t>يوجه الشعراء بعدم الاسراف في الخروج عن القافية بحجة الضرورة الشعرية مثل ترخم </a:t>
            </a:r>
            <a:r>
              <a:rPr lang="ar-SA" dirty="0" err="1">
                <a:ea typeface="Calibri"/>
              </a:rPr>
              <a:t>اﻷسماء</a:t>
            </a:r>
            <a:r>
              <a:rPr lang="ar-SA" dirty="0">
                <a:ea typeface="Calibri"/>
              </a:rPr>
              <a:t> في غير النداء ولا </a:t>
            </a:r>
            <a:r>
              <a:rPr lang="ar-SA" dirty="0" smtClean="0">
                <a:ea typeface="Calibri"/>
              </a:rPr>
              <a:t>يلج</a:t>
            </a:r>
            <a:r>
              <a:rPr lang="ar-IQ" dirty="0" err="1" smtClean="0">
                <a:ea typeface="Calibri"/>
              </a:rPr>
              <a:t>ؤا</a:t>
            </a:r>
            <a:r>
              <a:rPr lang="ar-SA" dirty="0" smtClean="0">
                <a:ea typeface="Calibri"/>
              </a:rPr>
              <a:t> </a:t>
            </a:r>
            <a:r>
              <a:rPr lang="ar-SA" dirty="0">
                <a:ea typeface="Calibri"/>
              </a:rPr>
              <a:t>إليها إلا في حالات ضرورية.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 smtClean="0">
                <a:ea typeface="Calibri"/>
              </a:rPr>
              <a:t>ج-</a:t>
            </a:r>
            <a:r>
              <a:rPr lang="ar-IQ" dirty="0" smtClean="0">
                <a:ea typeface="Calibri"/>
              </a:rPr>
              <a:t> </a:t>
            </a:r>
            <a:r>
              <a:rPr lang="ar-SA" dirty="0" smtClean="0">
                <a:ea typeface="Calibri"/>
              </a:rPr>
              <a:t>وضع </a:t>
            </a:r>
            <a:r>
              <a:rPr lang="ar-SA" dirty="0">
                <a:ea typeface="Calibri"/>
              </a:rPr>
              <a:t>الكثير من المصطلحات النحوية مثل المسند والمسند اليه والحذف والاستغناء والفاعل والمفعول به والمبتدأ والخبر والرفع والنصب والجر والحزم والدعاء ...الخ من المصطلحات وتمثل آراؤه العمود الفقري في كتاب سيبويه.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 smtClean="0">
                <a:ea typeface="Calibri"/>
              </a:rPr>
              <a:t>2-</a:t>
            </a:r>
            <a:r>
              <a:rPr lang="ar-IQ" dirty="0" smtClean="0">
                <a:ea typeface="Calibri"/>
              </a:rPr>
              <a:t> </a:t>
            </a:r>
            <a:r>
              <a:rPr lang="ar-SA" dirty="0" smtClean="0">
                <a:ea typeface="Calibri"/>
              </a:rPr>
              <a:t>أكمل </a:t>
            </a:r>
            <a:r>
              <a:rPr lang="ar-SA" dirty="0">
                <a:ea typeface="Calibri"/>
              </a:rPr>
              <a:t>بحوث شيوخه واستقر النحو على يديه حتى وضع </a:t>
            </a:r>
            <a:r>
              <a:rPr lang="ar-SA" dirty="0" smtClean="0">
                <a:ea typeface="Calibri"/>
              </a:rPr>
              <a:t>ال</a:t>
            </a:r>
            <a:r>
              <a:rPr lang="ar-IQ" dirty="0" smtClean="0">
                <a:ea typeface="Calibri"/>
              </a:rPr>
              <a:t>أ</a:t>
            </a:r>
            <a:r>
              <a:rPr lang="ar-SA" dirty="0" smtClean="0">
                <a:ea typeface="Calibri"/>
              </a:rPr>
              <a:t>صول </a:t>
            </a:r>
            <a:r>
              <a:rPr lang="ar-SA" dirty="0">
                <a:ea typeface="Calibri"/>
              </a:rPr>
              <a:t>واخترع نظرية العامل والمعولات في النحو وتمثل هذه </a:t>
            </a:r>
            <a:r>
              <a:rPr lang="ar-SA" dirty="0" err="1">
                <a:ea typeface="Calibri"/>
              </a:rPr>
              <a:t>اﻷصول</a:t>
            </a:r>
            <a:r>
              <a:rPr lang="ar-SA" dirty="0">
                <a:ea typeface="Calibri"/>
              </a:rPr>
              <a:t> </a:t>
            </a:r>
            <a:r>
              <a:rPr lang="ar-IQ" dirty="0" smtClean="0">
                <a:ea typeface="Calibri"/>
              </a:rPr>
              <a:t> ، </a:t>
            </a:r>
            <a:r>
              <a:rPr lang="ar-SA" dirty="0" smtClean="0">
                <a:ea typeface="Calibri"/>
              </a:rPr>
              <a:t>وهذه </a:t>
            </a:r>
            <a:r>
              <a:rPr lang="ar-SA" dirty="0">
                <a:ea typeface="Calibri"/>
              </a:rPr>
              <a:t>النظرية نضج النحو.</a:t>
            </a:r>
            <a:endParaRPr lang="en-US" sz="2400" dirty="0"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8211780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37</TotalTime>
  <Words>563</Words>
  <Application>Microsoft Office PowerPoint</Application>
  <PresentationFormat>عرض على الشاشة (3:4)‏</PresentationFormat>
  <Paragraphs>24</Paragraphs>
  <Slides>4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مشربية</vt:lpstr>
      <vt:lpstr>المحاضرة السابعة  : تطور النحو البصري عند الخليل. 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الخامسة عشرة : تطور النحو البصري عند الخليل. </dc:title>
  <dc:creator>riyadh</dc:creator>
  <cp:lastModifiedBy>riyadh</cp:lastModifiedBy>
  <cp:revision>13</cp:revision>
  <dcterms:created xsi:type="dcterms:W3CDTF">2018-12-10T09:51:36Z</dcterms:created>
  <dcterms:modified xsi:type="dcterms:W3CDTF">2021-01-29T11:18:31Z</dcterms:modified>
</cp:coreProperties>
</file>