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t>16/06/1442</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t>16/06/1442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t>16/06/1442</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16/06/1442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t>16/06/1442</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692696"/>
            <a:ext cx="7772400" cy="1829761"/>
          </a:xfrm>
        </p:spPr>
        <p:txBody>
          <a:bodyPr/>
          <a:lstStyle/>
          <a:p>
            <a:r>
              <a:rPr lang="ar-IQ" dirty="0" smtClean="0">
                <a:solidFill>
                  <a:schemeClr val="tx1"/>
                </a:solidFill>
              </a:rPr>
              <a:t>المحاضرة الثامنة : منهج الخليل في دراسة الظواهر النحوية   </a:t>
            </a:r>
            <a:endParaRPr lang="ar-IQ" dirty="0">
              <a:solidFill>
                <a:schemeClr val="tx1"/>
              </a:solidFill>
            </a:endParaRPr>
          </a:p>
        </p:txBody>
      </p:sp>
      <p:sp>
        <p:nvSpPr>
          <p:cNvPr id="3" name="عنوان فرعي 2"/>
          <p:cNvSpPr>
            <a:spLocks noGrp="1"/>
          </p:cNvSpPr>
          <p:nvPr>
            <p:ph type="subTitle" idx="1"/>
          </p:nvPr>
        </p:nvSpPr>
        <p:spPr>
          <a:xfrm>
            <a:off x="685800" y="2708921"/>
            <a:ext cx="7772400" cy="2592288"/>
          </a:xfrm>
        </p:spPr>
        <p:txBody>
          <a:bodyPr>
            <a:normAutofit/>
          </a:bodyPr>
          <a:lstStyle/>
          <a:p>
            <a:pPr marR="0" lvl="0" algn="ctr">
              <a:spcBef>
                <a:spcPts val="600"/>
              </a:spcBef>
              <a:buClr>
                <a:srgbClr val="94C600"/>
              </a:buClr>
              <a:buSzPct val="76000"/>
            </a:pPr>
            <a:r>
              <a:rPr lang="ar-IQ" sz="1800" b="1" dirty="0">
                <a:solidFill>
                  <a:srgbClr val="000000"/>
                </a:solidFill>
                <a:latin typeface="Century Gothic"/>
                <a:cs typeface="Tahoma"/>
              </a:rPr>
              <a:t>الجامعة المستنصرية / كلية الآداب / قسم اللغة العربية </a:t>
            </a:r>
          </a:p>
          <a:p>
            <a:pPr marR="0" lvl="0" algn="ctr">
              <a:spcBef>
                <a:spcPts val="600"/>
              </a:spcBef>
              <a:buClr>
                <a:srgbClr val="94C600"/>
              </a:buClr>
              <a:buSzPct val="76000"/>
            </a:pPr>
            <a:r>
              <a:rPr lang="ar-IQ" sz="1800" b="1" dirty="0">
                <a:solidFill>
                  <a:srgbClr val="000000"/>
                </a:solidFill>
                <a:latin typeface="Century Gothic"/>
                <a:cs typeface="Tahoma"/>
              </a:rPr>
              <a:t>المرحلة الرابعة </a:t>
            </a:r>
          </a:p>
          <a:p>
            <a:pPr marR="0" lvl="0" algn="ctr">
              <a:spcBef>
                <a:spcPts val="600"/>
              </a:spcBef>
              <a:buClr>
                <a:srgbClr val="94C600"/>
              </a:buClr>
              <a:buSzPct val="76000"/>
            </a:pPr>
            <a:r>
              <a:rPr lang="ar-IQ" sz="1800" b="1" dirty="0">
                <a:solidFill>
                  <a:srgbClr val="000000"/>
                </a:solidFill>
                <a:latin typeface="Century Gothic"/>
                <a:cs typeface="Tahoma"/>
              </a:rPr>
              <a:t>الدراسة الصباحية</a:t>
            </a:r>
          </a:p>
          <a:p>
            <a:pPr marR="0" lvl="0" algn="ctr">
              <a:spcBef>
                <a:spcPts val="600"/>
              </a:spcBef>
              <a:buClr>
                <a:srgbClr val="94C600"/>
              </a:buClr>
              <a:buSzPct val="76000"/>
            </a:pPr>
            <a:r>
              <a:rPr lang="ar-IQ" sz="1800" b="1" dirty="0">
                <a:solidFill>
                  <a:srgbClr val="000000"/>
                </a:solidFill>
                <a:latin typeface="Century Gothic"/>
                <a:cs typeface="Tahoma"/>
              </a:rPr>
              <a:t>أستاذ المادة :</a:t>
            </a:r>
          </a:p>
          <a:p>
            <a:pPr marR="0" lvl="0" algn="ctr">
              <a:spcBef>
                <a:spcPts val="600"/>
              </a:spcBef>
              <a:buClr>
                <a:srgbClr val="94C600"/>
              </a:buClr>
              <a:buSzPct val="76000"/>
            </a:pPr>
            <a:r>
              <a:rPr lang="ar-IQ" sz="1800" b="1" dirty="0">
                <a:solidFill>
                  <a:srgbClr val="000000"/>
                </a:solidFill>
                <a:latin typeface="Century Gothic"/>
                <a:cs typeface="Tahoma"/>
              </a:rPr>
              <a:t>أ. د رياض عبود </a:t>
            </a:r>
            <a:r>
              <a:rPr lang="ar-IQ" sz="1800" b="1" dirty="0" err="1">
                <a:solidFill>
                  <a:srgbClr val="000000"/>
                </a:solidFill>
                <a:latin typeface="Century Gothic"/>
                <a:cs typeface="Tahoma"/>
              </a:rPr>
              <a:t>إهوين</a:t>
            </a:r>
            <a:endParaRPr lang="ar-IQ" sz="2000" dirty="0">
              <a:solidFill>
                <a:srgbClr val="424242"/>
              </a:solidFill>
              <a:latin typeface="Century Gothic"/>
              <a:cs typeface="Tahoma"/>
            </a:endParaRPr>
          </a:p>
          <a:p>
            <a:pPr algn="ctr"/>
            <a:endParaRPr lang="ar-IQ" dirty="0"/>
          </a:p>
        </p:txBody>
      </p:sp>
    </p:spTree>
    <p:extLst>
      <p:ext uri="{BB962C8B-B14F-4D97-AF65-F5344CB8AC3E}">
        <p14:creationId xmlns:p14="http://schemas.microsoft.com/office/powerpoint/2010/main" val="35849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976664"/>
          </a:xfrm>
        </p:spPr>
        <p:txBody>
          <a:bodyPr>
            <a:normAutofit fontScale="92500" lnSpcReduction="20000"/>
          </a:bodyPr>
          <a:lstStyle/>
          <a:p>
            <a:pPr lvl="0" algn="just">
              <a:lnSpc>
                <a:spcPct val="107000"/>
              </a:lnSpc>
              <a:spcAft>
                <a:spcPts val="800"/>
              </a:spcAft>
            </a:pPr>
            <a:r>
              <a:rPr lang="ar-SA" sz="2000" b="1" dirty="0">
                <a:solidFill>
                  <a:prstClr val="black"/>
                </a:solidFill>
                <a:ea typeface="Calibri"/>
              </a:rPr>
              <a:t>س: </a:t>
            </a:r>
            <a:r>
              <a:rPr lang="ar-SA" sz="2000" b="1" dirty="0" smtClean="0">
                <a:solidFill>
                  <a:prstClr val="black"/>
                </a:solidFill>
                <a:ea typeface="Calibri"/>
              </a:rPr>
              <a:t>ما</a:t>
            </a:r>
            <a:r>
              <a:rPr lang="en-US" sz="2000" b="1" dirty="0" smtClean="0">
                <a:solidFill>
                  <a:prstClr val="black"/>
                </a:solidFill>
                <a:ea typeface="Calibri"/>
              </a:rPr>
              <a:t> </a:t>
            </a:r>
            <a:r>
              <a:rPr lang="ar-SA" sz="2000" b="1" dirty="0" smtClean="0">
                <a:solidFill>
                  <a:prstClr val="black"/>
                </a:solidFill>
                <a:ea typeface="Calibri"/>
              </a:rPr>
              <a:t>أبرز </a:t>
            </a:r>
            <a:r>
              <a:rPr lang="ar-SA" sz="2000" b="1" dirty="0">
                <a:solidFill>
                  <a:prstClr val="black"/>
                </a:solidFill>
                <a:ea typeface="Calibri"/>
              </a:rPr>
              <a:t>الظواهر في منهج الخليل النحوي؟</a:t>
            </a:r>
            <a:endParaRPr lang="en-US" sz="1300" dirty="0">
              <a:solidFill>
                <a:prstClr val="black"/>
              </a:solidFill>
              <a:ea typeface="Calibri"/>
              <a:cs typeface="Arial"/>
            </a:endParaRPr>
          </a:p>
          <a:p>
            <a:pPr lvl="0" algn="just">
              <a:lnSpc>
                <a:spcPct val="107000"/>
              </a:lnSpc>
              <a:spcAft>
                <a:spcPts val="800"/>
              </a:spcAft>
            </a:pPr>
            <a:r>
              <a:rPr lang="ar-SA" sz="2000" b="1" dirty="0" err="1" smtClean="0">
                <a:solidFill>
                  <a:prstClr val="black"/>
                </a:solidFill>
                <a:ea typeface="Calibri"/>
              </a:rPr>
              <a:t>الجواب:أ</a:t>
            </a:r>
            <a:r>
              <a:rPr lang="en-US" sz="2000" b="1" dirty="0" smtClean="0">
                <a:solidFill>
                  <a:prstClr val="black"/>
                </a:solidFill>
                <a:ea typeface="Calibri"/>
              </a:rPr>
              <a:t> </a:t>
            </a:r>
            <a:r>
              <a:rPr lang="ar-SA" sz="2000" b="1" dirty="0" smtClean="0">
                <a:solidFill>
                  <a:prstClr val="black"/>
                </a:solidFill>
                <a:ea typeface="Calibri"/>
              </a:rPr>
              <a:t>برز </a:t>
            </a:r>
            <a:r>
              <a:rPr lang="ar-SA" sz="2000" b="1" dirty="0">
                <a:solidFill>
                  <a:prstClr val="black"/>
                </a:solidFill>
                <a:ea typeface="Calibri"/>
              </a:rPr>
              <a:t>ظواهر منهجه النحوي. </a:t>
            </a:r>
            <a:r>
              <a:rPr lang="ar-SA" sz="2000" b="1" dirty="0" smtClean="0">
                <a:solidFill>
                  <a:prstClr val="black"/>
                </a:solidFill>
                <a:ea typeface="Calibri"/>
              </a:rPr>
              <a:t>هي</a:t>
            </a:r>
            <a:r>
              <a:rPr lang="ar-IQ" sz="2000" b="1" dirty="0" smtClean="0">
                <a:solidFill>
                  <a:prstClr val="black"/>
                </a:solidFill>
                <a:ea typeface="Calibri"/>
              </a:rPr>
              <a:t> على النحو الاتي </a:t>
            </a:r>
            <a:r>
              <a:rPr lang="ar-IQ" sz="1800" dirty="0" smtClean="0">
                <a:solidFill>
                  <a:prstClr val="black"/>
                </a:solidFill>
                <a:ea typeface="Calibri"/>
              </a:rPr>
              <a:t>:</a:t>
            </a:r>
            <a:endParaRPr lang="en-US" sz="1300" dirty="0">
              <a:solidFill>
                <a:prstClr val="black"/>
              </a:solidFill>
              <a:ea typeface="Calibri"/>
              <a:cs typeface="Arial"/>
            </a:endParaRPr>
          </a:p>
          <a:p>
            <a:pPr lvl="0" algn="just">
              <a:lnSpc>
                <a:spcPct val="107000"/>
              </a:lnSpc>
              <a:spcAft>
                <a:spcPts val="800"/>
              </a:spcAft>
            </a:pPr>
            <a:r>
              <a:rPr lang="ar-IQ" sz="2400" dirty="0" smtClean="0">
                <a:solidFill>
                  <a:prstClr val="black"/>
                </a:solidFill>
                <a:ea typeface="Calibri"/>
              </a:rPr>
              <a:t>أ</a:t>
            </a:r>
            <a:r>
              <a:rPr lang="ar-IQ" sz="2400" b="1" dirty="0" smtClean="0">
                <a:solidFill>
                  <a:prstClr val="black"/>
                </a:solidFill>
                <a:ea typeface="Calibri"/>
              </a:rPr>
              <a:t>ولاً</a:t>
            </a:r>
            <a:r>
              <a:rPr lang="ar-IQ" sz="2400" dirty="0" smtClean="0">
                <a:solidFill>
                  <a:prstClr val="black"/>
                </a:solidFill>
                <a:ea typeface="Calibri"/>
              </a:rPr>
              <a:t>: يعد الخليل أ</a:t>
            </a:r>
            <a:r>
              <a:rPr lang="ar-SA" sz="2400" dirty="0" smtClean="0">
                <a:solidFill>
                  <a:prstClr val="black"/>
                </a:solidFill>
                <a:ea typeface="Calibri"/>
              </a:rPr>
              <a:t>ول </a:t>
            </a:r>
            <a:r>
              <a:rPr lang="ar-SA" sz="2400" dirty="0">
                <a:solidFill>
                  <a:prstClr val="black"/>
                </a:solidFill>
                <a:ea typeface="Calibri"/>
              </a:rPr>
              <a:t>من فصل القول في تحليل التركيب والعبارات المسموعة عن العرب كقولهم :(لاسيما) فقال: لا: نافية للجنس وسي. هو اسمها منصوب وما: زائدة. وشبه (</a:t>
            </a:r>
            <a:r>
              <a:rPr lang="ar-SA" sz="2400" dirty="0" smtClean="0">
                <a:solidFill>
                  <a:prstClr val="black"/>
                </a:solidFill>
                <a:ea typeface="Calibri"/>
              </a:rPr>
              <a:t>لاسيما)في </a:t>
            </a:r>
            <a:r>
              <a:rPr lang="ar-SA" sz="2400" dirty="0">
                <a:solidFill>
                  <a:prstClr val="black"/>
                </a:solidFill>
                <a:ea typeface="Calibri"/>
              </a:rPr>
              <a:t>(لا مثل زيد) </a:t>
            </a:r>
            <a:r>
              <a:rPr lang="ar-IQ" sz="2400" dirty="0" smtClean="0">
                <a:solidFill>
                  <a:prstClr val="black"/>
                </a:solidFill>
                <a:ea typeface="Calibri"/>
              </a:rPr>
              <a:t>أ</a:t>
            </a:r>
            <a:r>
              <a:rPr lang="ar-SA" sz="2400" dirty="0" smtClean="0">
                <a:solidFill>
                  <a:prstClr val="black"/>
                </a:solidFill>
                <a:ea typeface="Calibri"/>
              </a:rPr>
              <a:t>ي</a:t>
            </a:r>
            <a:r>
              <a:rPr lang="ar-IQ" sz="2400" dirty="0" smtClean="0">
                <a:solidFill>
                  <a:prstClr val="black"/>
                </a:solidFill>
                <a:ea typeface="Calibri"/>
              </a:rPr>
              <a:t>:</a:t>
            </a:r>
            <a:r>
              <a:rPr lang="ar-SA" sz="2400" dirty="0" smtClean="0">
                <a:solidFill>
                  <a:prstClr val="black"/>
                </a:solidFill>
                <a:ea typeface="Calibri"/>
              </a:rPr>
              <a:t> </a:t>
            </a:r>
            <a:r>
              <a:rPr lang="ar-SA" sz="2400" dirty="0">
                <a:solidFill>
                  <a:prstClr val="black"/>
                </a:solidFill>
                <a:ea typeface="Calibri"/>
              </a:rPr>
              <a:t>(</a:t>
            </a:r>
            <a:r>
              <a:rPr lang="ar-SA" sz="2400" dirty="0" smtClean="0">
                <a:solidFill>
                  <a:prstClr val="black"/>
                </a:solidFill>
                <a:ea typeface="Calibri"/>
              </a:rPr>
              <a:t>سي)</a:t>
            </a:r>
            <a:r>
              <a:rPr lang="ar-IQ" sz="2400" dirty="0" smtClean="0">
                <a:solidFill>
                  <a:prstClr val="black"/>
                </a:solidFill>
                <a:ea typeface="Calibri"/>
              </a:rPr>
              <a:t> </a:t>
            </a:r>
            <a:r>
              <a:rPr lang="ar-SA" sz="2400" dirty="0" smtClean="0">
                <a:solidFill>
                  <a:prstClr val="black"/>
                </a:solidFill>
                <a:ea typeface="Calibri"/>
              </a:rPr>
              <a:t>تشبه </a:t>
            </a:r>
            <a:r>
              <a:rPr lang="ar-SA" sz="2400" dirty="0">
                <a:solidFill>
                  <a:prstClr val="black"/>
                </a:solidFill>
                <a:ea typeface="Calibri"/>
              </a:rPr>
              <a:t>(مثل) لان ما في غير موجودة لذا هي زائدة مع (سي)وقاس (لاسيما)على قوله تعالى :(واضرب لهم مثلا ما.) ف (لا)تشبه عمل. اضرب) و(سي)تشبه(مثلا)و(ما)في المثالين زائدتين. </a:t>
            </a:r>
            <a:r>
              <a:rPr lang="ar-IQ" sz="2400" dirty="0" smtClean="0">
                <a:solidFill>
                  <a:prstClr val="black"/>
                </a:solidFill>
                <a:ea typeface="Calibri"/>
              </a:rPr>
              <a:t>أ</a:t>
            </a:r>
            <a:r>
              <a:rPr lang="ar-SA" sz="2400" dirty="0" smtClean="0">
                <a:solidFill>
                  <a:prstClr val="black"/>
                </a:solidFill>
                <a:ea typeface="Calibri"/>
              </a:rPr>
              <a:t>ي </a:t>
            </a:r>
            <a:r>
              <a:rPr lang="ar-IQ" sz="2400" dirty="0" smtClean="0">
                <a:solidFill>
                  <a:prstClr val="black"/>
                </a:solidFill>
                <a:ea typeface="Calibri"/>
              </a:rPr>
              <a:t>إن</a:t>
            </a:r>
            <a:r>
              <a:rPr lang="ar-SA" sz="2400" dirty="0" smtClean="0">
                <a:solidFill>
                  <a:prstClr val="black"/>
                </a:solidFill>
                <a:ea typeface="Calibri"/>
              </a:rPr>
              <a:t> </a:t>
            </a:r>
            <a:r>
              <a:rPr lang="ar-SA" sz="2400" dirty="0">
                <a:solidFill>
                  <a:prstClr val="black"/>
                </a:solidFill>
                <a:ea typeface="Calibri"/>
              </a:rPr>
              <a:t>(لا)اعملت في سي واضرب عمل في مثلا و(لا)هي مشبهة ب(إن)المشبهة </a:t>
            </a:r>
            <a:r>
              <a:rPr lang="ar-SA" sz="2400" dirty="0" err="1">
                <a:solidFill>
                  <a:prstClr val="black"/>
                </a:solidFill>
                <a:ea typeface="Calibri"/>
              </a:rPr>
              <a:t>باﻷفعال</a:t>
            </a:r>
            <a:r>
              <a:rPr lang="ar-SA" sz="2400" dirty="0">
                <a:solidFill>
                  <a:prstClr val="black"/>
                </a:solidFill>
                <a:ea typeface="Calibri"/>
              </a:rPr>
              <a:t>.</a:t>
            </a:r>
            <a:endParaRPr lang="en-US" sz="2400" dirty="0">
              <a:solidFill>
                <a:prstClr val="black"/>
              </a:solidFill>
              <a:ea typeface="Calibri"/>
              <a:cs typeface="Arial"/>
            </a:endParaRPr>
          </a:p>
          <a:p>
            <a:pPr lvl="0" algn="just">
              <a:lnSpc>
                <a:spcPct val="107000"/>
              </a:lnSpc>
              <a:spcAft>
                <a:spcPts val="800"/>
              </a:spcAft>
            </a:pPr>
            <a:r>
              <a:rPr lang="ar-SA" sz="2400" dirty="0">
                <a:solidFill>
                  <a:prstClr val="black"/>
                </a:solidFill>
                <a:ea typeface="Calibri"/>
              </a:rPr>
              <a:t>والمثال </a:t>
            </a:r>
            <a:r>
              <a:rPr lang="ar-SA" sz="2400" dirty="0" err="1">
                <a:solidFill>
                  <a:prstClr val="black"/>
                </a:solidFill>
                <a:ea typeface="Calibri"/>
              </a:rPr>
              <a:t>الثاني:عدم</a:t>
            </a:r>
            <a:r>
              <a:rPr lang="ar-SA" sz="2400" dirty="0">
                <a:solidFill>
                  <a:prstClr val="black"/>
                </a:solidFill>
                <a:ea typeface="Calibri"/>
              </a:rPr>
              <a:t> اجازته لقول بعضهم (أحقا إنك ذاهب)والصحيح هو :(انك ذاهب حقا)وعدم </a:t>
            </a:r>
            <a:r>
              <a:rPr lang="ar-IQ" sz="2400" dirty="0" smtClean="0">
                <a:solidFill>
                  <a:prstClr val="black"/>
                </a:solidFill>
                <a:ea typeface="Calibri"/>
              </a:rPr>
              <a:t>إ</a:t>
            </a:r>
            <a:r>
              <a:rPr lang="ar-SA" sz="2400" dirty="0" smtClean="0">
                <a:solidFill>
                  <a:prstClr val="black"/>
                </a:solidFill>
                <a:ea typeface="Calibri"/>
              </a:rPr>
              <a:t>جازته </a:t>
            </a:r>
            <a:r>
              <a:rPr lang="ar-SA" sz="2400" dirty="0">
                <a:solidFill>
                  <a:prstClr val="black"/>
                </a:solidFill>
                <a:ea typeface="Calibri"/>
              </a:rPr>
              <a:t>(يوم الجمعة </a:t>
            </a:r>
            <a:r>
              <a:rPr lang="ar-IQ" sz="2400" dirty="0" smtClean="0">
                <a:solidFill>
                  <a:prstClr val="black"/>
                </a:solidFill>
                <a:ea typeface="Calibri"/>
              </a:rPr>
              <a:t>أن</a:t>
            </a:r>
            <a:r>
              <a:rPr lang="ar-SA" sz="2400" dirty="0" smtClean="0">
                <a:solidFill>
                  <a:prstClr val="black"/>
                </a:solidFill>
                <a:ea typeface="Calibri"/>
              </a:rPr>
              <a:t>ك </a:t>
            </a:r>
            <a:r>
              <a:rPr lang="ar-SA" sz="2400" dirty="0">
                <a:solidFill>
                  <a:prstClr val="black"/>
                </a:solidFill>
                <a:ea typeface="Calibri"/>
              </a:rPr>
              <a:t>ذاهب)والصحيح هو(انك ذاهب يوم الجمعة</a:t>
            </a:r>
            <a:r>
              <a:rPr lang="ar-SA" sz="2400" dirty="0" smtClean="0">
                <a:solidFill>
                  <a:prstClr val="black"/>
                </a:solidFill>
                <a:ea typeface="Calibri"/>
              </a:rPr>
              <a:t>)</a:t>
            </a:r>
            <a:r>
              <a:rPr lang="ar-IQ" sz="2400" dirty="0" smtClean="0">
                <a:solidFill>
                  <a:prstClr val="black"/>
                </a:solidFill>
                <a:ea typeface="Calibri"/>
              </a:rPr>
              <a:t> </a:t>
            </a:r>
            <a:r>
              <a:rPr lang="ar-SA" sz="2400" dirty="0" smtClean="0">
                <a:solidFill>
                  <a:prstClr val="black"/>
                </a:solidFill>
                <a:ea typeface="Calibri"/>
              </a:rPr>
              <a:t>ولا(لا </a:t>
            </a:r>
            <a:r>
              <a:rPr lang="ar-SA" sz="2400" dirty="0">
                <a:solidFill>
                  <a:prstClr val="black"/>
                </a:solidFill>
                <a:ea typeface="Calibri"/>
              </a:rPr>
              <a:t>محالة انك ذاهب والصحيح هو (انك ذاهب لا محالة)وعدم اجازة هذه التراكيب لان (ان)في بداية الكلام تكون مكسورة ولا يجوز ان تقع في وسط الكلام وان وقعت وسط الكلام تكون مفتوحة </a:t>
            </a:r>
            <a:r>
              <a:rPr lang="ar-IQ" sz="2400" dirty="0" smtClean="0">
                <a:solidFill>
                  <a:prstClr val="black"/>
                </a:solidFill>
                <a:ea typeface="Calibri"/>
              </a:rPr>
              <a:t>،</a:t>
            </a:r>
            <a:r>
              <a:rPr lang="ar-SA" sz="2400" dirty="0" smtClean="0">
                <a:solidFill>
                  <a:prstClr val="black"/>
                </a:solidFill>
                <a:ea typeface="Calibri"/>
              </a:rPr>
              <a:t>وفي </a:t>
            </a:r>
            <a:r>
              <a:rPr lang="ar-SA" sz="2400" dirty="0">
                <a:solidFill>
                  <a:prstClr val="black"/>
                </a:solidFill>
                <a:ea typeface="Calibri"/>
              </a:rPr>
              <a:t>هذه الحالة تكون معمولة </a:t>
            </a:r>
            <a:r>
              <a:rPr lang="ar-IQ" sz="2400" dirty="0" smtClean="0">
                <a:solidFill>
                  <a:prstClr val="black"/>
                </a:solidFill>
                <a:ea typeface="Calibri"/>
              </a:rPr>
              <a:t>،</a:t>
            </a:r>
            <a:r>
              <a:rPr lang="ar-SA" sz="2400" dirty="0" smtClean="0">
                <a:solidFill>
                  <a:prstClr val="black"/>
                </a:solidFill>
                <a:ea typeface="Calibri"/>
              </a:rPr>
              <a:t>واما </a:t>
            </a:r>
            <a:r>
              <a:rPr lang="ar-SA" sz="2400" dirty="0">
                <a:solidFill>
                  <a:prstClr val="black"/>
                </a:solidFill>
                <a:ea typeface="Calibri"/>
              </a:rPr>
              <a:t>المكسورة فتكون عاملة وقاسوا (لا محالة انك ذاهب)على (أفي حق انك ذاهب) وعلى (افي اكبر ظنك انك ذاهب) اذا حملوا او قاسوا :(ان) على (ان) وقاسوا الكلام (افي اكبر ظنك انك ذاهب)على قول الشاعر</a:t>
            </a:r>
            <a:r>
              <a:rPr lang="ar-IQ" sz="2400" dirty="0">
                <a:solidFill>
                  <a:prstClr val="black"/>
                </a:solidFill>
                <a:ea typeface="Calibri"/>
              </a:rPr>
              <a:t>:</a:t>
            </a:r>
            <a:endParaRPr lang="en-US" sz="2400" dirty="0">
              <a:solidFill>
                <a:prstClr val="black"/>
              </a:solidFill>
              <a:ea typeface="Calibri"/>
              <a:cs typeface="Arial"/>
            </a:endParaRPr>
          </a:p>
          <a:p>
            <a:pPr lvl="0" algn="just">
              <a:lnSpc>
                <a:spcPct val="107000"/>
              </a:lnSpc>
              <a:spcAft>
                <a:spcPts val="800"/>
              </a:spcAft>
            </a:pPr>
            <a:r>
              <a:rPr lang="ar-IQ" sz="2400" dirty="0">
                <a:solidFill>
                  <a:prstClr val="black"/>
                </a:solidFill>
                <a:ea typeface="Calibri"/>
              </a:rPr>
              <a:t>أ</a:t>
            </a:r>
            <a:r>
              <a:rPr lang="ar-SA" sz="2400" dirty="0" smtClean="0">
                <a:solidFill>
                  <a:prstClr val="black"/>
                </a:solidFill>
                <a:ea typeface="Calibri"/>
              </a:rPr>
              <a:t>حقا </a:t>
            </a:r>
            <a:r>
              <a:rPr lang="ar-SA" sz="2400" dirty="0">
                <a:solidFill>
                  <a:prstClr val="black"/>
                </a:solidFill>
                <a:ea typeface="Calibri"/>
              </a:rPr>
              <a:t>بني أبناء سلمى بن </a:t>
            </a:r>
            <a:r>
              <a:rPr lang="ar-SA" sz="2400" dirty="0" smtClean="0">
                <a:solidFill>
                  <a:prstClr val="black"/>
                </a:solidFill>
                <a:ea typeface="Calibri"/>
              </a:rPr>
              <a:t>جندل</a:t>
            </a:r>
            <a:r>
              <a:rPr lang="ar-IQ" sz="2400" dirty="0" smtClean="0">
                <a:solidFill>
                  <a:prstClr val="black"/>
                </a:solidFill>
                <a:ea typeface="Calibri"/>
              </a:rPr>
              <a:t>ٍ</a:t>
            </a:r>
            <a:r>
              <a:rPr lang="ar-SA" sz="2400" dirty="0" smtClean="0">
                <a:solidFill>
                  <a:prstClr val="black"/>
                </a:solidFill>
                <a:ea typeface="Calibri"/>
              </a:rPr>
              <a:t>        تهدد</a:t>
            </a:r>
            <a:r>
              <a:rPr lang="ar-IQ" sz="2400" dirty="0" smtClean="0">
                <a:solidFill>
                  <a:prstClr val="black"/>
                </a:solidFill>
                <a:ea typeface="Calibri"/>
              </a:rPr>
              <a:t>ُّ</a:t>
            </a:r>
            <a:r>
              <a:rPr lang="ar-SA" sz="2400" dirty="0" smtClean="0">
                <a:solidFill>
                  <a:prstClr val="black"/>
                </a:solidFill>
                <a:ea typeface="Calibri"/>
              </a:rPr>
              <a:t>كم </a:t>
            </a:r>
            <a:r>
              <a:rPr lang="ar-IQ" sz="2400" dirty="0" smtClean="0">
                <a:solidFill>
                  <a:prstClr val="black"/>
                </a:solidFill>
                <a:ea typeface="Calibri"/>
              </a:rPr>
              <a:t>إي</a:t>
            </a:r>
            <a:r>
              <a:rPr lang="ar-SA" sz="2400" dirty="0" smtClean="0">
                <a:solidFill>
                  <a:prstClr val="black"/>
                </a:solidFill>
                <a:ea typeface="Calibri"/>
              </a:rPr>
              <a:t>اي </a:t>
            </a:r>
            <a:r>
              <a:rPr lang="ar-SA" sz="2400" dirty="0">
                <a:solidFill>
                  <a:prstClr val="black"/>
                </a:solidFill>
                <a:ea typeface="Calibri"/>
              </a:rPr>
              <a:t>وسط المجالس؟</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075071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5602627"/>
          </a:xfrm>
        </p:spPr>
        <p:txBody>
          <a:bodyPr>
            <a:normAutofit/>
          </a:bodyPr>
          <a:lstStyle/>
          <a:p>
            <a:pPr lvl="0" algn="just">
              <a:lnSpc>
                <a:spcPct val="107000"/>
              </a:lnSpc>
              <a:spcAft>
                <a:spcPts val="800"/>
              </a:spcAft>
            </a:pPr>
            <a:r>
              <a:rPr lang="ar-SA" sz="3000" dirty="0" smtClean="0">
                <a:solidFill>
                  <a:prstClr val="black"/>
                </a:solidFill>
                <a:ea typeface="Calibri"/>
              </a:rPr>
              <a:t>و</a:t>
            </a:r>
            <a:r>
              <a:rPr lang="ar-IQ" sz="3000" dirty="0" smtClean="0">
                <a:solidFill>
                  <a:prstClr val="black"/>
                </a:solidFill>
                <a:ea typeface="Calibri"/>
              </a:rPr>
              <a:t>أ</a:t>
            </a:r>
            <a:r>
              <a:rPr lang="ar-SA" sz="3000" dirty="0" smtClean="0">
                <a:solidFill>
                  <a:prstClr val="black"/>
                </a:solidFill>
                <a:ea typeface="Calibri"/>
              </a:rPr>
              <a:t>صل </a:t>
            </a:r>
            <a:r>
              <a:rPr lang="ar-SA" sz="3000" dirty="0">
                <a:solidFill>
                  <a:prstClr val="black"/>
                </a:solidFill>
                <a:ea typeface="Calibri"/>
              </a:rPr>
              <a:t>الكلام :(أفي حق تهددكم إياي) </a:t>
            </a:r>
            <a:endParaRPr lang="en-US" sz="2200" dirty="0">
              <a:solidFill>
                <a:prstClr val="black"/>
              </a:solidFill>
              <a:ea typeface="Calibri"/>
              <a:cs typeface="Arial"/>
            </a:endParaRPr>
          </a:p>
          <a:p>
            <a:pPr lvl="0" algn="just">
              <a:lnSpc>
                <a:spcPct val="107000"/>
              </a:lnSpc>
              <a:spcAft>
                <a:spcPts val="800"/>
              </a:spcAft>
            </a:pPr>
            <a:r>
              <a:rPr lang="ar-SA" sz="3000" dirty="0">
                <a:solidFill>
                  <a:prstClr val="black"/>
                </a:solidFill>
                <a:ea typeface="Calibri"/>
              </a:rPr>
              <a:t>وقال: إن (لن) أصلها: </a:t>
            </a:r>
            <a:r>
              <a:rPr lang="ar-SA" sz="3000" dirty="0" err="1" smtClean="0">
                <a:solidFill>
                  <a:prstClr val="black"/>
                </a:solidFill>
                <a:ea typeface="Calibri"/>
              </a:rPr>
              <a:t>لا+أن</a:t>
            </a:r>
            <a:r>
              <a:rPr lang="ar-SA" sz="3000" dirty="0" smtClean="0">
                <a:solidFill>
                  <a:prstClr val="black"/>
                </a:solidFill>
                <a:ea typeface="Calibri"/>
              </a:rPr>
              <a:t> </a:t>
            </a:r>
            <a:r>
              <a:rPr lang="ar-SA" sz="3000" dirty="0">
                <a:solidFill>
                  <a:prstClr val="black"/>
                </a:solidFill>
                <a:ea typeface="Calibri"/>
              </a:rPr>
              <a:t>فحذفت </a:t>
            </a:r>
            <a:r>
              <a:rPr lang="ar-SA" sz="3000" dirty="0" err="1">
                <a:solidFill>
                  <a:prstClr val="black"/>
                </a:solidFill>
                <a:ea typeface="Calibri"/>
              </a:rPr>
              <a:t>اﻷلف</a:t>
            </a:r>
            <a:r>
              <a:rPr lang="ar-SA" sz="3000" dirty="0">
                <a:solidFill>
                  <a:prstClr val="black"/>
                </a:solidFill>
                <a:ea typeface="Calibri"/>
              </a:rPr>
              <a:t> والهمزة فأصبحت: لن. </a:t>
            </a:r>
            <a:r>
              <a:rPr lang="ar-SA" sz="3000" dirty="0" smtClean="0">
                <a:solidFill>
                  <a:prstClr val="black"/>
                </a:solidFill>
                <a:ea typeface="Calibri"/>
              </a:rPr>
              <a:t>و</a:t>
            </a:r>
            <a:r>
              <a:rPr lang="ar-IQ" sz="3000" dirty="0" smtClean="0">
                <a:solidFill>
                  <a:prstClr val="black"/>
                </a:solidFill>
                <a:ea typeface="Calibri"/>
              </a:rPr>
              <a:t>أ</a:t>
            </a:r>
            <a:r>
              <a:rPr lang="ar-SA" sz="3000" dirty="0" smtClean="0">
                <a:solidFill>
                  <a:prstClr val="black"/>
                </a:solidFill>
                <a:ea typeface="Calibri"/>
              </a:rPr>
              <a:t>صل </a:t>
            </a:r>
            <a:r>
              <a:rPr lang="ar-SA" sz="3000" dirty="0">
                <a:solidFill>
                  <a:prstClr val="black"/>
                </a:solidFill>
                <a:ea typeface="Calibri"/>
              </a:rPr>
              <a:t>ليس: هو لا +</a:t>
            </a:r>
            <a:r>
              <a:rPr lang="ar-SA" sz="3000" dirty="0" smtClean="0">
                <a:solidFill>
                  <a:prstClr val="black"/>
                </a:solidFill>
                <a:ea typeface="Calibri"/>
              </a:rPr>
              <a:t>أيس </a:t>
            </a:r>
            <a:r>
              <a:rPr lang="ar-SA" sz="3000" dirty="0">
                <a:solidFill>
                  <a:prstClr val="black"/>
                </a:solidFill>
                <a:ea typeface="Calibri"/>
              </a:rPr>
              <a:t>فحذفت </a:t>
            </a:r>
            <a:r>
              <a:rPr lang="ar-SA" sz="3000" dirty="0" smtClean="0">
                <a:solidFill>
                  <a:prstClr val="black"/>
                </a:solidFill>
                <a:ea typeface="Calibri"/>
              </a:rPr>
              <a:t>ال</a:t>
            </a:r>
            <a:r>
              <a:rPr lang="ar-IQ" sz="3000" dirty="0" smtClean="0">
                <a:solidFill>
                  <a:prstClr val="black"/>
                </a:solidFill>
                <a:ea typeface="Calibri"/>
              </a:rPr>
              <a:t>أ</a:t>
            </a:r>
            <a:r>
              <a:rPr lang="ar-SA" sz="3000" dirty="0" smtClean="0">
                <a:solidFill>
                  <a:prstClr val="black"/>
                </a:solidFill>
                <a:ea typeface="Calibri"/>
              </a:rPr>
              <a:t>لف </a:t>
            </a:r>
            <a:r>
              <a:rPr lang="ar-SA" sz="3000" dirty="0">
                <a:solidFill>
                  <a:prstClr val="black"/>
                </a:solidFill>
                <a:ea typeface="Calibri"/>
              </a:rPr>
              <a:t>والهمزة أيضا.</a:t>
            </a:r>
            <a:endParaRPr lang="en-US" sz="2200" dirty="0">
              <a:solidFill>
                <a:prstClr val="black"/>
              </a:solidFill>
              <a:ea typeface="Calibri"/>
              <a:cs typeface="Arial"/>
            </a:endParaRPr>
          </a:p>
          <a:p>
            <a:pPr lvl="0" algn="just">
              <a:lnSpc>
                <a:spcPct val="107000"/>
              </a:lnSpc>
              <a:spcAft>
                <a:spcPts val="800"/>
              </a:spcAft>
            </a:pPr>
            <a:r>
              <a:rPr lang="ar-SA" sz="3000" b="1" dirty="0" smtClean="0">
                <a:solidFill>
                  <a:prstClr val="black"/>
                </a:solidFill>
                <a:ea typeface="Calibri"/>
              </a:rPr>
              <a:t>ثانيا</a:t>
            </a:r>
            <a:r>
              <a:rPr lang="ar-IQ" sz="3000" b="1" dirty="0">
                <a:solidFill>
                  <a:prstClr val="black"/>
                </a:solidFill>
                <a:ea typeface="Calibri"/>
              </a:rPr>
              <a:t>ً</a:t>
            </a:r>
            <a:r>
              <a:rPr lang="ar-SA" sz="3000" b="1" dirty="0" smtClean="0">
                <a:solidFill>
                  <a:prstClr val="black"/>
                </a:solidFill>
                <a:ea typeface="Calibri"/>
              </a:rPr>
              <a:t>: </a:t>
            </a:r>
            <a:r>
              <a:rPr lang="ar-SA" sz="3000" dirty="0">
                <a:solidFill>
                  <a:prstClr val="black"/>
                </a:solidFill>
                <a:ea typeface="Calibri"/>
              </a:rPr>
              <a:t>اكتشف الخليل نظرية العامل. وظهرت فائدة هذه النظرية ليس في اثبات القواعد النحوية </a:t>
            </a:r>
            <a:r>
              <a:rPr lang="ar-IQ" sz="3000" dirty="0" smtClean="0">
                <a:solidFill>
                  <a:prstClr val="black"/>
                </a:solidFill>
                <a:ea typeface="Calibri"/>
              </a:rPr>
              <a:t>؛</a:t>
            </a:r>
            <a:r>
              <a:rPr lang="ar-SA" sz="3000" dirty="0" smtClean="0">
                <a:solidFill>
                  <a:prstClr val="black"/>
                </a:solidFill>
                <a:ea typeface="Calibri"/>
              </a:rPr>
              <a:t>بل تعد</a:t>
            </a:r>
            <a:r>
              <a:rPr lang="ar-IQ" sz="3000" dirty="0" smtClean="0">
                <a:solidFill>
                  <a:prstClr val="black"/>
                </a:solidFill>
                <a:ea typeface="Calibri"/>
              </a:rPr>
              <a:t>ت</a:t>
            </a:r>
            <a:r>
              <a:rPr lang="ar-SA" sz="3000" dirty="0" smtClean="0">
                <a:solidFill>
                  <a:prstClr val="black"/>
                </a:solidFill>
                <a:ea typeface="Calibri"/>
              </a:rPr>
              <a:t>ها </a:t>
            </a:r>
            <a:r>
              <a:rPr lang="ar-IQ" sz="3000" dirty="0" smtClean="0">
                <a:solidFill>
                  <a:prstClr val="black"/>
                </a:solidFill>
                <a:ea typeface="Calibri"/>
              </a:rPr>
              <a:t>إل</a:t>
            </a:r>
            <a:r>
              <a:rPr lang="ar-SA" sz="3000" dirty="0" smtClean="0">
                <a:solidFill>
                  <a:prstClr val="black"/>
                </a:solidFill>
                <a:ea typeface="Calibri"/>
              </a:rPr>
              <a:t>ى </a:t>
            </a:r>
            <a:r>
              <a:rPr lang="ar-SA" sz="3000" dirty="0">
                <a:solidFill>
                  <a:prstClr val="black"/>
                </a:solidFill>
                <a:ea typeface="Calibri"/>
              </a:rPr>
              <a:t>خدمة التحليل اللغوي النحوي </a:t>
            </a:r>
            <a:r>
              <a:rPr lang="ar-SA" sz="3000" dirty="0" smtClean="0">
                <a:solidFill>
                  <a:prstClr val="black"/>
                </a:solidFill>
                <a:ea typeface="Calibri"/>
              </a:rPr>
              <a:t>وتمي</a:t>
            </a:r>
            <a:r>
              <a:rPr lang="ar-IQ" sz="3000" dirty="0" smtClean="0">
                <a:solidFill>
                  <a:prstClr val="black"/>
                </a:solidFill>
                <a:ea typeface="Calibri"/>
              </a:rPr>
              <a:t>ي</a:t>
            </a:r>
            <a:r>
              <a:rPr lang="ar-SA" sz="3000" dirty="0" smtClean="0">
                <a:solidFill>
                  <a:prstClr val="black"/>
                </a:solidFill>
                <a:ea typeface="Calibri"/>
              </a:rPr>
              <a:t>ز </a:t>
            </a:r>
            <a:r>
              <a:rPr lang="ar-SA" sz="3000" dirty="0">
                <a:solidFill>
                  <a:prstClr val="black"/>
                </a:solidFill>
                <a:ea typeface="Calibri"/>
              </a:rPr>
              <a:t>العوامل الضعيفة عن </a:t>
            </a:r>
            <a:r>
              <a:rPr lang="ar-IQ" sz="3000" dirty="0" smtClean="0">
                <a:solidFill>
                  <a:prstClr val="black"/>
                </a:solidFill>
                <a:ea typeface="Calibri"/>
              </a:rPr>
              <a:t>العوامل </a:t>
            </a:r>
            <a:r>
              <a:rPr lang="ar-SA" sz="3000" dirty="0" smtClean="0">
                <a:solidFill>
                  <a:prstClr val="black"/>
                </a:solidFill>
                <a:ea typeface="Calibri"/>
              </a:rPr>
              <a:t>القوية </a:t>
            </a:r>
            <a:r>
              <a:rPr lang="ar-IQ" sz="3000" dirty="0" smtClean="0">
                <a:solidFill>
                  <a:prstClr val="black"/>
                </a:solidFill>
                <a:ea typeface="Calibri"/>
              </a:rPr>
              <a:t>،</a:t>
            </a:r>
            <a:r>
              <a:rPr lang="ar-SA" sz="3000" dirty="0" smtClean="0">
                <a:solidFill>
                  <a:prstClr val="black"/>
                </a:solidFill>
                <a:ea typeface="Calibri"/>
              </a:rPr>
              <a:t>فالفعل </a:t>
            </a:r>
            <a:r>
              <a:rPr lang="ar-IQ" sz="3000" dirty="0">
                <a:solidFill>
                  <a:prstClr val="black"/>
                </a:solidFill>
                <a:ea typeface="Calibri"/>
              </a:rPr>
              <a:t>أ</a:t>
            </a:r>
            <a:r>
              <a:rPr lang="ar-SA" sz="3000" dirty="0" smtClean="0">
                <a:solidFill>
                  <a:prstClr val="black"/>
                </a:solidFill>
                <a:ea typeface="Calibri"/>
              </a:rPr>
              <a:t>قوى </a:t>
            </a:r>
            <a:r>
              <a:rPr lang="ar-SA" sz="3000" dirty="0">
                <a:solidFill>
                  <a:prstClr val="black"/>
                </a:solidFill>
                <a:ea typeface="Calibri"/>
              </a:rPr>
              <a:t>من الحرف </a:t>
            </a:r>
            <a:r>
              <a:rPr lang="ar-IQ" sz="3000" dirty="0" smtClean="0">
                <a:solidFill>
                  <a:prstClr val="black"/>
                </a:solidFill>
                <a:ea typeface="Calibri"/>
              </a:rPr>
              <a:t>،</a:t>
            </a:r>
            <a:r>
              <a:rPr lang="ar-SA" sz="3000" dirty="0" smtClean="0">
                <a:solidFill>
                  <a:prstClr val="black"/>
                </a:solidFill>
                <a:ea typeface="Calibri"/>
              </a:rPr>
              <a:t>والحرف </a:t>
            </a:r>
            <a:r>
              <a:rPr lang="ar-SA" sz="3000" dirty="0">
                <a:solidFill>
                  <a:prstClr val="black"/>
                </a:solidFill>
                <a:ea typeface="Calibri"/>
              </a:rPr>
              <a:t>اقوى من الاسم في العمل. ومثال ذلك الموازنة بين (</a:t>
            </a:r>
            <a:r>
              <a:rPr lang="ar-SA" sz="3000" dirty="0" smtClean="0">
                <a:solidFill>
                  <a:prstClr val="black"/>
                </a:solidFill>
                <a:ea typeface="Calibri"/>
              </a:rPr>
              <a:t>كان</a:t>
            </a:r>
            <a:r>
              <a:rPr lang="ar-IQ" sz="3000" dirty="0" smtClean="0">
                <a:solidFill>
                  <a:prstClr val="black"/>
                </a:solidFill>
                <a:ea typeface="Calibri"/>
              </a:rPr>
              <a:t> خواتها ) و</a:t>
            </a:r>
            <a:r>
              <a:rPr lang="ar-SA" sz="3000" dirty="0" smtClean="0">
                <a:solidFill>
                  <a:prstClr val="black"/>
                </a:solidFill>
                <a:ea typeface="Calibri"/>
              </a:rPr>
              <a:t>(إن</a:t>
            </a:r>
            <a:r>
              <a:rPr lang="ar-IQ" sz="3000" dirty="0" smtClean="0">
                <a:solidFill>
                  <a:prstClr val="black"/>
                </a:solidFill>
                <a:ea typeface="Calibri"/>
              </a:rPr>
              <a:t>َّ واخواتها</a:t>
            </a:r>
            <a:r>
              <a:rPr lang="ar-SA" sz="3000" dirty="0" smtClean="0">
                <a:solidFill>
                  <a:prstClr val="black"/>
                </a:solidFill>
                <a:ea typeface="Calibri"/>
              </a:rPr>
              <a:t>) </a:t>
            </a:r>
            <a:r>
              <a:rPr lang="ar-SA" sz="3000" dirty="0">
                <a:solidFill>
                  <a:prstClr val="black"/>
                </a:solidFill>
                <a:ea typeface="Calibri"/>
              </a:rPr>
              <a:t>وقوله كان أقوى من إن. </a:t>
            </a:r>
            <a:r>
              <a:rPr lang="ar-IQ" sz="3000" dirty="0" err="1" smtClean="0">
                <a:solidFill>
                  <a:prstClr val="black"/>
                </a:solidFill>
                <a:ea typeface="Calibri"/>
              </a:rPr>
              <a:t>للأ</a:t>
            </a:r>
            <a:r>
              <a:rPr lang="ar-SA" sz="3000" dirty="0" smtClean="0">
                <a:solidFill>
                  <a:prstClr val="black"/>
                </a:solidFill>
                <a:ea typeface="Calibri"/>
              </a:rPr>
              <a:t>سباب ال</a:t>
            </a:r>
            <a:r>
              <a:rPr lang="ar-IQ" sz="3000" dirty="0" smtClean="0">
                <a:solidFill>
                  <a:prstClr val="black"/>
                </a:solidFill>
                <a:ea typeface="Calibri"/>
              </a:rPr>
              <a:t>آتية:</a:t>
            </a:r>
            <a:endParaRPr lang="en-US" sz="2200" dirty="0">
              <a:solidFill>
                <a:prstClr val="black"/>
              </a:solidFill>
              <a:ea typeface="Calibri"/>
              <a:cs typeface="Arial"/>
            </a:endParaRPr>
          </a:p>
          <a:p>
            <a:pPr lvl="0"/>
            <a:endParaRPr lang="ar-IQ" sz="3000" dirty="0">
              <a:solidFill>
                <a:prstClr val="black"/>
              </a:solidFill>
            </a:endParaRPr>
          </a:p>
          <a:p>
            <a:endParaRPr lang="ar-IQ" dirty="0"/>
          </a:p>
        </p:txBody>
      </p:sp>
    </p:spTree>
    <p:extLst>
      <p:ext uri="{BB962C8B-B14F-4D97-AF65-F5344CB8AC3E}">
        <p14:creationId xmlns:p14="http://schemas.microsoft.com/office/powerpoint/2010/main" val="3855403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55404" y="620688"/>
            <a:ext cx="5633192" cy="576064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48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674635"/>
          </a:xfrm>
        </p:spPr>
        <p:txBody>
          <a:bodyPr>
            <a:normAutofit/>
          </a:bodyPr>
          <a:lstStyle/>
          <a:p>
            <a:pPr lvl="0" algn="just">
              <a:lnSpc>
                <a:spcPct val="107000"/>
              </a:lnSpc>
              <a:spcAft>
                <a:spcPts val="800"/>
              </a:spcAft>
            </a:pPr>
            <a:r>
              <a:rPr lang="ar-IQ" sz="2000" dirty="0">
                <a:solidFill>
                  <a:prstClr val="black"/>
                </a:solidFill>
                <a:ea typeface="Calibri"/>
              </a:rPr>
              <a:t>وأوزان بين (كان)و(ليس)فقال:(كان) عامل أصلي لأنها متصرفة و(ليس) غير أصلي لأنها مبنية </a:t>
            </a:r>
            <a:r>
              <a:rPr lang="ar-IQ" sz="2000" dirty="0" smtClean="0">
                <a:solidFill>
                  <a:prstClr val="black"/>
                </a:solidFill>
                <a:ea typeface="Calibri"/>
              </a:rPr>
              <a:t>وشبه(ما)بـ (ليس)وعد(ما</a:t>
            </a:r>
            <a:r>
              <a:rPr lang="ar-IQ" sz="2000" dirty="0">
                <a:solidFill>
                  <a:prstClr val="black"/>
                </a:solidFill>
                <a:ea typeface="Calibri"/>
              </a:rPr>
              <a:t>) </a:t>
            </a:r>
            <a:r>
              <a:rPr lang="ar-IQ" sz="2000" dirty="0" smtClean="0">
                <a:solidFill>
                  <a:prstClr val="black"/>
                </a:solidFill>
                <a:ea typeface="Calibri"/>
              </a:rPr>
              <a:t>أضعف </a:t>
            </a:r>
            <a:r>
              <a:rPr lang="ar-IQ" sz="2000" dirty="0">
                <a:solidFill>
                  <a:prstClr val="black"/>
                </a:solidFill>
                <a:ea typeface="Calibri"/>
              </a:rPr>
              <a:t>من (</a:t>
            </a:r>
            <a:r>
              <a:rPr lang="ar-IQ" sz="2000" dirty="0" smtClean="0">
                <a:solidFill>
                  <a:prstClr val="black"/>
                </a:solidFill>
                <a:ea typeface="Calibri"/>
              </a:rPr>
              <a:t>كان)لأن </a:t>
            </a:r>
            <a:r>
              <a:rPr lang="ar-IQ" sz="2000" dirty="0">
                <a:solidFill>
                  <a:prstClr val="black"/>
                </a:solidFill>
                <a:ea typeface="Calibri"/>
              </a:rPr>
              <a:t>(ليس)هي </a:t>
            </a:r>
            <a:r>
              <a:rPr lang="ar-IQ" sz="2000" dirty="0" smtClean="0">
                <a:solidFill>
                  <a:prstClr val="black"/>
                </a:solidFill>
                <a:ea typeface="Calibri"/>
              </a:rPr>
              <a:t>أضعف </a:t>
            </a:r>
            <a:r>
              <a:rPr lang="ar-IQ" sz="2000" dirty="0">
                <a:solidFill>
                  <a:prstClr val="black"/>
                </a:solidFill>
                <a:ea typeface="Calibri"/>
              </a:rPr>
              <a:t>من كان وليس مشبهه </a:t>
            </a:r>
            <a:r>
              <a:rPr lang="ar-IQ" sz="2000" dirty="0" smtClean="0">
                <a:solidFill>
                  <a:prstClr val="black"/>
                </a:solidFill>
                <a:ea typeface="Calibri"/>
              </a:rPr>
              <a:t>بـ(كان</a:t>
            </a:r>
            <a:r>
              <a:rPr lang="ar-IQ" sz="2000" dirty="0">
                <a:solidFill>
                  <a:prstClr val="black"/>
                </a:solidFill>
                <a:ea typeface="Calibri"/>
              </a:rPr>
              <a:t>).</a:t>
            </a:r>
            <a:endParaRPr lang="en-US" sz="1500" dirty="0">
              <a:solidFill>
                <a:prstClr val="black"/>
              </a:solidFill>
              <a:ea typeface="Calibri"/>
              <a:cs typeface="Arial"/>
            </a:endParaRPr>
          </a:p>
          <a:p>
            <a:pPr lvl="0" algn="just">
              <a:lnSpc>
                <a:spcPct val="107000"/>
              </a:lnSpc>
              <a:spcAft>
                <a:spcPts val="800"/>
              </a:spcAft>
            </a:pPr>
            <a:r>
              <a:rPr lang="ar-IQ" sz="2000" b="1" dirty="0" smtClean="0">
                <a:solidFill>
                  <a:prstClr val="black"/>
                </a:solidFill>
                <a:ea typeface="Calibri"/>
              </a:rPr>
              <a:t>ثالثاً </a:t>
            </a:r>
            <a:r>
              <a:rPr lang="ar-IQ" sz="2000" dirty="0" smtClean="0">
                <a:solidFill>
                  <a:prstClr val="black"/>
                </a:solidFill>
                <a:ea typeface="Calibri"/>
              </a:rPr>
              <a:t>: </a:t>
            </a:r>
            <a:r>
              <a:rPr lang="ar-SA" sz="2000" dirty="0" smtClean="0">
                <a:solidFill>
                  <a:prstClr val="black"/>
                </a:solidFill>
                <a:ea typeface="Calibri"/>
              </a:rPr>
              <a:t>تعليق </a:t>
            </a:r>
            <a:r>
              <a:rPr lang="ar-SA" sz="2000" dirty="0">
                <a:solidFill>
                  <a:prstClr val="black"/>
                </a:solidFill>
                <a:ea typeface="Calibri"/>
              </a:rPr>
              <a:t>العامل: هو </a:t>
            </a:r>
            <a:r>
              <a:rPr lang="ar-IQ" sz="2000" dirty="0" smtClean="0">
                <a:solidFill>
                  <a:prstClr val="black"/>
                </a:solidFill>
                <a:ea typeface="Calibri"/>
              </a:rPr>
              <a:t>إ</a:t>
            </a:r>
            <a:r>
              <a:rPr lang="ar-SA" sz="2000" dirty="0" smtClean="0">
                <a:solidFill>
                  <a:prstClr val="black"/>
                </a:solidFill>
                <a:ea typeface="Calibri"/>
              </a:rPr>
              <a:t>عمال </a:t>
            </a:r>
            <a:r>
              <a:rPr lang="ar-SA" sz="2000" dirty="0">
                <a:solidFill>
                  <a:prstClr val="black"/>
                </a:solidFill>
                <a:ea typeface="Calibri"/>
              </a:rPr>
              <a:t>في المعنى دون اللفظ </a:t>
            </a:r>
            <a:r>
              <a:rPr lang="ar-IQ" sz="2000" dirty="0" smtClean="0">
                <a:solidFill>
                  <a:prstClr val="black"/>
                </a:solidFill>
                <a:ea typeface="Calibri"/>
              </a:rPr>
              <a:t>،</a:t>
            </a:r>
            <a:r>
              <a:rPr lang="ar-SA" sz="2000" dirty="0" smtClean="0">
                <a:solidFill>
                  <a:prstClr val="black"/>
                </a:solidFill>
                <a:ea typeface="Calibri"/>
              </a:rPr>
              <a:t>لوجود </a:t>
            </a:r>
            <a:r>
              <a:rPr lang="ar-SA" sz="2000" dirty="0">
                <a:solidFill>
                  <a:prstClr val="black"/>
                </a:solidFill>
                <a:ea typeface="Calibri"/>
              </a:rPr>
              <a:t>عامل </a:t>
            </a:r>
            <a:r>
              <a:rPr lang="ar-IQ" sz="2000" dirty="0" smtClean="0">
                <a:solidFill>
                  <a:prstClr val="black"/>
                </a:solidFill>
                <a:ea typeface="Calibri"/>
              </a:rPr>
              <a:t>آ</a:t>
            </a:r>
            <a:r>
              <a:rPr lang="ar-SA" sz="2000" dirty="0" smtClean="0">
                <a:solidFill>
                  <a:prstClr val="black"/>
                </a:solidFill>
                <a:ea typeface="Calibri"/>
              </a:rPr>
              <a:t>خر </a:t>
            </a:r>
            <a:r>
              <a:rPr lang="ar-SA" sz="2000" dirty="0">
                <a:solidFill>
                  <a:prstClr val="black"/>
                </a:solidFill>
                <a:ea typeface="Calibri"/>
              </a:rPr>
              <a:t>يمنعه من العمل </a:t>
            </a:r>
            <a:r>
              <a:rPr lang="ar-SA" sz="2000" dirty="0" smtClean="0">
                <a:solidFill>
                  <a:prstClr val="black"/>
                </a:solidFill>
                <a:ea typeface="Calibri"/>
              </a:rPr>
              <a:t>اللفظي</a:t>
            </a:r>
            <a:r>
              <a:rPr lang="ar-IQ" sz="2000" dirty="0" smtClean="0">
                <a:solidFill>
                  <a:prstClr val="black"/>
                </a:solidFill>
                <a:ea typeface="Calibri"/>
              </a:rPr>
              <a:t>، </a:t>
            </a:r>
            <a:r>
              <a:rPr lang="ar-SA" sz="2000" dirty="0" smtClean="0">
                <a:solidFill>
                  <a:prstClr val="black"/>
                </a:solidFill>
                <a:ea typeface="Calibri"/>
              </a:rPr>
              <a:t>ومثال </a:t>
            </a:r>
            <a:r>
              <a:rPr lang="ar-SA" sz="2000" dirty="0">
                <a:solidFill>
                  <a:prstClr val="black"/>
                </a:solidFill>
                <a:ea typeface="Calibri"/>
              </a:rPr>
              <a:t>ذلك: قولك: </a:t>
            </a:r>
            <a:r>
              <a:rPr lang="ar-IQ" sz="2000" dirty="0" smtClean="0">
                <a:solidFill>
                  <a:prstClr val="black"/>
                </a:solidFill>
                <a:ea typeface="Calibri"/>
              </a:rPr>
              <a:t>أ</a:t>
            </a:r>
            <a:r>
              <a:rPr lang="ar-SA" sz="2000" dirty="0" smtClean="0">
                <a:solidFill>
                  <a:prstClr val="black"/>
                </a:solidFill>
                <a:ea typeface="Calibri"/>
              </a:rPr>
              <a:t>شهد </a:t>
            </a:r>
            <a:r>
              <a:rPr lang="ar-IQ" sz="2000" dirty="0" smtClean="0">
                <a:solidFill>
                  <a:prstClr val="black"/>
                </a:solidFill>
                <a:ea typeface="Calibri"/>
              </a:rPr>
              <a:t>أن</a:t>
            </a:r>
            <a:r>
              <a:rPr lang="ar-SA" sz="2000" dirty="0" smtClean="0">
                <a:solidFill>
                  <a:prstClr val="black"/>
                </a:solidFill>
                <a:ea typeface="Calibri"/>
              </a:rPr>
              <a:t>ه </a:t>
            </a:r>
            <a:r>
              <a:rPr lang="ar-SA" sz="2000" dirty="0">
                <a:solidFill>
                  <a:prstClr val="black"/>
                </a:solidFill>
                <a:ea typeface="Calibri"/>
              </a:rPr>
              <a:t>لمنطق </a:t>
            </a:r>
            <a:r>
              <a:rPr lang="ar-IQ" sz="2000" dirty="0" smtClean="0">
                <a:solidFill>
                  <a:prstClr val="black"/>
                </a:solidFill>
                <a:ea typeface="Calibri"/>
              </a:rPr>
              <a:t>، </a:t>
            </a:r>
            <a:r>
              <a:rPr lang="ar-SA" sz="2000" dirty="0" smtClean="0">
                <a:solidFill>
                  <a:prstClr val="black"/>
                </a:solidFill>
                <a:ea typeface="Calibri"/>
              </a:rPr>
              <a:t>اشهد </a:t>
            </a:r>
            <a:r>
              <a:rPr lang="ar-SA" sz="2000" dirty="0">
                <a:solidFill>
                  <a:prstClr val="black"/>
                </a:solidFill>
                <a:ea typeface="Calibri"/>
              </a:rPr>
              <a:t>والله </a:t>
            </a:r>
            <a:r>
              <a:rPr lang="ar-IQ" sz="2000" dirty="0" smtClean="0">
                <a:solidFill>
                  <a:prstClr val="black"/>
                </a:solidFill>
                <a:ea typeface="Calibri"/>
              </a:rPr>
              <a:t>إن</a:t>
            </a:r>
            <a:r>
              <a:rPr lang="ar-SA" sz="2000" dirty="0" smtClean="0">
                <a:solidFill>
                  <a:prstClr val="black"/>
                </a:solidFill>
                <a:ea typeface="Calibri"/>
              </a:rPr>
              <a:t>ه </a:t>
            </a:r>
            <a:r>
              <a:rPr lang="ar-SA" sz="2000" dirty="0">
                <a:solidFill>
                  <a:prstClr val="black"/>
                </a:solidFill>
                <a:ea typeface="Calibri"/>
              </a:rPr>
              <a:t>لذاهب. انه لذاهب </a:t>
            </a:r>
            <a:r>
              <a:rPr lang="ar-IQ" sz="2000" dirty="0">
                <a:solidFill>
                  <a:prstClr val="black"/>
                </a:solidFill>
                <a:ea typeface="Calibri"/>
              </a:rPr>
              <a:t>،</a:t>
            </a:r>
            <a:r>
              <a:rPr lang="ar-SA" sz="2000" dirty="0" smtClean="0">
                <a:solidFill>
                  <a:prstClr val="black"/>
                </a:solidFill>
                <a:ea typeface="Calibri"/>
              </a:rPr>
              <a:t>فاللام </a:t>
            </a:r>
            <a:r>
              <a:rPr lang="ar-SA" sz="2000" dirty="0">
                <a:solidFill>
                  <a:prstClr val="black"/>
                </a:solidFill>
                <a:ea typeface="Calibri"/>
              </a:rPr>
              <a:t>الداخلة على (منطق وذاهب) هي لام الابتداء وعلقت عمل (ان) </a:t>
            </a:r>
            <a:r>
              <a:rPr lang="ar-IQ" sz="2000" dirty="0" smtClean="0">
                <a:solidFill>
                  <a:prstClr val="black"/>
                </a:solidFill>
                <a:ea typeface="Calibri"/>
              </a:rPr>
              <a:t>أ</a:t>
            </a:r>
            <a:r>
              <a:rPr lang="ar-SA" sz="2000" dirty="0" smtClean="0">
                <a:solidFill>
                  <a:prstClr val="black"/>
                </a:solidFill>
                <a:ea typeface="Calibri"/>
              </a:rPr>
              <a:t>ي(</a:t>
            </a:r>
            <a:r>
              <a:rPr lang="ar-IQ" sz="2000" dirty="0" smtClean="0">
                <a:solidFill>
                  <a:prstClr val="black"/>
                </a:solidFill>
                <a:ea typeface="Calibri"/>
              </a:rPr>
              <a:t> </a:t>
            </a:r>
            <a:r>
              <a:rPr lang="ar-SA" sz="2000" dirty="0" smtClean="0">
                <a:solidFill>
                  <a:prstClr val="black"/>
                </a:solidFill>
                <a:ea typeface="Calibri"/>
              </a:rPr>
              <a:t>ان</a:t>
            </a:r>
            <a:r>
              <a:rPr lang="ar-SA" sz="2000" dirty="0">
                <a:solidFill>
                  <a:prstClr val="black"/>
                </a:solidFill>
                <a:ea typeface="Calibri"/>
              </a:rPr>
              <a:t>) غير عاملة والاسم الذي بعدها مبتدأ والاسم الذي بعد المبتدأ هو خبره. و(انه</a:t>
            </a:r>
            <a:r>
              <a:rPr lang="ar-SA" sz="2000" dirty="0" smtClean="0">
                <a:solidFill>
                  <a:prstClr val="black"/>
                </a:solidFill>
                <a:ea typeface="Calibri"/>
              </a:rPr>
              <a:t>)</a:t>
            </a:r>
            <a:r>
              <a:rPr lang="ar-IQ" sz="2000" dirty="0" smtClean="0">
                <a:solidFill>
                  <a:prstClr val="black"/>
                </a:solidFill>
                <a:ea typeface="Calibri"/>
              </a:rPr>
              <a:t> </a:t>
            </a:r>
            <a:r>
              <a:rPr lang="ar-SA" sz="2000" dirty="0" smtClean="0">
                <a:solidFill>
                  <a:prstClr val="black"/>
                </a:solidFill>
                <a:ea typeface="Calibri"/>
              </a:rPr>
              <a:t>زائدة </a:t>
            </a:r>
            <a:r>
              <a:rPr lang="ar-SA" sz="2000" dirty="0">
                <a:solidFill>
                  <a:prstClr val="black"/>
                </a:solidFill>
                <a:ea typeface="Calibri"/>
              </a:rPr>
              <a:t>لا عمل لها </a:t>
            </a:r>
            <a:r>
              <a:rPr lang="ar-IQ" sz="2000" dirty="0" smtClean="0">
                <a:solidFill>
                  <a:prstClr val="black"/>
                </a:solidFill>
                <a:ea typeface="Calibri"/>
              </a:rPr>
              <a:t>،</a:t>
            </a:r>
            <a:r>
              <a:rPr lang="ar-SA" sz="2000" dirty="0" smtClean="0">
                <a:solidFill>
                  <a:prstClr val="black"/>
                </a:solidFill>
                <a:ea typeface="Calibri"/>
              </a:rPr>
              <a:t>ل</a:t>
            </a:r>
            <a:r>
              <a:rPr lang="ar-IQ" sz="2000" dirty="0" smtClean="0">
                <a:solidFill>
                  <a:prstClr val="black"/>
                </a:solidFill>
                <a:ea typeface="Calibri"/>
              </a:rPr>
              <a:t>أ</a:t>
            </a:r>
            <a:r>
              <a:rPr lang="ar-SA" sz="2000" dirty="0" smtClean="0">
                <a:solidFill>
                  <a:prstClr val="black"/>
                </a:solidFill>
                <a:ea typeface="Calibri"/>
              </a:rPr>
              <a:t>ن </a:t>
            </a:r>
            <a:r>
              <a:rPr lang="ar-SA" sz="2000" dirty="0">
                <a:solidFill>
                  <a:prstClr val="black"/>
                </a:solidFill>
                <a:ea typeface="Calibri"/>
              </a:rPr>
              <a:t>اللام علقت عملها.</a:t>
            </a:r>
            <a:endParaRPr lang="en-US" sz="1500" dirty="0">
              <a:solidFill>
                <a:prstClr val="black"/>
              </a:solidFill>
              <a:ea typeface="Calibri"/>
              <a:cs typeface="Arial"/>
            </a:endParaRPr>
          </a:p>
          <a:p>
            <a:pPr marL="0" lvl="0" indent="0" algn="just">
              <a:lnSpc>
                <a:spcPct val="107000"/>
              </a:lnSpc>
              <a:spcAft>
                <a:spcPts val="800"/>
              </a:spcAft>
              <a:buNone/>
            </a:pPr>
            <a:r>
              <a:rPr lang="ar-IQ" sz="2000" dirty="0">
                <a:solidFill>
                  <a:prstClr val="black"/>
                </a:solidFill>
                <a:ea typeface="Calibri"/>
              </a:rPr>
              <a:t>و</a:t>
            </a:r>
            <a:r>
              <a:rPr lang="ar-SA" sz="2000" dirty="0" smtClean="0">
                <a:solidFill>
                  <a:prstClr val="black"/>
                </a:solidFill>
                <a:ea typeface="Calibri"/>
              </a:rPr>
              <a:t>مثال </a:t>
            </a:r>
            <a:r>
              <a:rPr lang="ar-IQ" sz="2000" dirty="0" smtClean="0">
                <a:solidFill>
                  <a:prstClr val="black"/>
                </a:solidFill>
                <a:ea typeface="Calibri"/>
              </a:rPr>
              <a:t>آ</a:t>
            </a:r>
            <a:r>
              <a:rPr lang="ar-SA" sz="2000" dirty="0" smtClean="0">
                <a:solidFill>
                  <a:prstClr val="black"/>
                </a:solidFill>
                <a:ea typeface="Calibri"/>
              </a:rPr>
              <a:t>خر :</a:t>
            </a:r>
            <a:r>
              <a:rPr lang="ar-IQ" sz="2000" dirty="0" smtClean="0">
                <a:solidFill>
                  <a:prstClr val="black"/>
                </a:solidFill>
                <a:ea typeface="Calibri"/>
              </a:rPr>
              <a:t> </a:t>
            </a:r>
            <a:r>
              <a:rPr lang="ar-SA" sz="2000" dirty="0" smtClean="0">
                <a:solidFill>
                  <a:prstClr val="black"/>
                </a:solidFill>
                <a:ea typeface="Calibri"/>
              </a:rPr>
              <a:t>تعليق </a:t>
            </a:r>
            <a:r>
              <a:rPr lang="ar-SA" sz="2000" dirty="0">
                <a:solidFill>
                  <a:prstClr val="black"/>
                </a:solidFill>
                <a:ea typeface="Calibri"/>
              </a:rPr>
              <a:t>عمل حروف الجر مثل (رب</a:t>
            </a:r>
            <a:r>
              <a:rPr lang="ar-SA" sz="2000" dirty="0" smtClean="0">
                <a:solidFill>
                  <a:prstClr val="black"/>
                </a:solidFill>
                <a:ea typeface="Calibri"/>
              </a:rPr>
              <a:t>)</a:t>
            </a:r>
            <a:r>
              <a:rPr lang="ar-IQ" sz="2000" dirty="0" smtClean="0">
                <a:solidFill>
                  <a:prstClr val="black"/>
                </a:solidFill>
                <a:ea typeface="Calibri"/>
              </a:rPr>
              <a:t>،</a:t>
            </a:r>
            <a:r>
              <a:rPr lang="ar-SA" sz="2000" dirty="0" smtClean="0">
                <a:solidFill>
                  <a:prstClr val="black"/>
                </a:solidFill>
                <a:ea typeface="Calibri"/>
              </a:rPr>
              <a:t>فهي </a:t>
            </a:r>
            <a:r>
              <a:rPr lang="ar-SA" sz="2000" dirty="0">
                <a:solidFill>
                  <a:prstClr val="black"/>
                </a:solidFill>
                <a:ea typeface="Calibri"/>
              </a:rPr>
              <a:t>تدخل على المبتدأ والخبر وعملها معلق كقولهم :رب ضارة نافعة </a:t>
            </a:r>
            <a:r>
              <a:rPr lang="ar-SA" sz="2000" dirty="0" smtClean="0">
                <a:solidFill>
                  <a:prstClr val="black"/>
                </a:solidFill>
                <a:ea typeface="Calibri"/>
              </a:rPr>
              <a:t>ف</a:t>
            </a:r>
            <a:r>
              <a:rPr lang="ar-IQ" sz="2000" dirty="0" smtClean="0">
                <a:solidFill>
                  <a:prstClr val="black"/>
                </a:solidFill>
                <a:ea typeface="Calibri"/>
              </a:rPr>
              <a:t>ـ </a:t>
            </a:r>
            <a:r>
              <a:rPr lang="ar-SA" sz="2000" dirty="0" smtClean="0">
                <a:solidFill>
                  <a:prstClr val="black"/>
                </a:solidFill>
                <a:ea typeface="Calibri"/>
              </a:rPr>
              <a:t>(ضارة  </a:t>
            </a:r>
            <a:r>
              <a:rPr lang="ar-SA" sz="2000" dirty="0">
                <a:solidFill>
                  <a:prstClr val="black"/>
                </a:solidFill>
                <a:ea typeface="Calibri"/>
              </a:rPr>
              <a:t>نافعة</a:t>
            </a:r>
            <a:r>
              <a:rPr lang="ar-SA" sz="2000" dirty="0" smtClean="0">
                <a:solidFill>
                  <a:prstClr val="black"/>
                </a:solidFill>
                <a:ea typeface="Calibri"/>
              </a:rPr>
              <a:t>)</a:t>
            </a:r>
            <a:r>
              <a:rPr lang="ar-IQ" sz="2000" dirty="0" smtClean="0">
                <a:solidFill>
                  <a:prstClr val="black"/>
                </a:solidFill>
                <a:ea typeface="Calibri"/>
              </a:rPr>
              <a:t> </a:t>
            </a:r>
            <a:r>
              <a:rPr lang="ar-SA" sz="2000" dirty="0" smtClean="0">
                <a:solidFill>
                  <a:prstClr val="black"/>
                </a:solidFill>
                <a:ea typeface="Calibri"/>
              </a:rPr>
              <a:t>مبتدأ </a:t>
            </a:r>
            <a:r>
              <a:rPr lang="ar-SA" sz="2000" dirty="0">
                <a:solidFill>
                  <a:prstClr val="black"/>
                </a:solidFill>
                <a:ea typeface="Calibri"/>
              </a:rPr>
              <a:t>وخبر ولم تعمل </a:t>
            </a:r>
            <a:r>
              <a:rPr lang="ar-IQ" sz="2000" dirty="0" smtClean="0">
                <a:solidFill>
                  <a:prstClr val="black"/>
                </a:solidFill>
                <a:ea typeface="Calibri"/>
              </a:rPr>
              <a:t>ب</a:t>
            </a:r>
            <a:r>
              <a:rPr lang="ar-SA" sz="2000" dirty="0" smtClean="0">
                <a:solidFill>
                  <a:prstClr val="black"/>
                </a:solidFill>
                <a:ea typeface="Calibri"/>
              </a:rPr>
              <a:t>هما </a:t>
            </a:r>
            <a:r>
              <a:rPr lang="ar-SA" sz="2000" dirty="0">
                <a:solidFill>
                  <a:prstClr val="black"/>
                </a:solidFill>
                <a:ea typeface="Calibri"/>
              </a:rPr>
              <a:t>(رب)حرف الجر </a:t>
            </a:r>
            <a:r>
              <a:rPr lang="ar-IQ" sz="2000" dirty="0" smtClean="0">
                <a:solidFill>
                  <a:prstClr val="black"/>
                </a:solidFill>
                <a:ea typeface="Calibri"/>
              </a:rPr>
              <a:t>؛</a:t>
            </a:r>
            <a:r>
              <a:rPr lang="ar-SA" sz="2000" dirty="0" smtClean="0">
                <a:solidFill>
                  <a:prstClr val="black"/>
                </a:solidFill>
                <a:ea typeface="Calibri"/>
              </a:rPr>
              <a:t>لأنها  </a:t>
            </a:r>
            <a:r>
              <a:rPr lang="ar-SA" sz="2000" dirty="0">
                <a:solidFill>
                  <a:prstClr val="black"/>
                </a:solidFill>
                <a:ea typeface="Calibri"/>
              </a:rPr>
              <a:t>تعمل في اللفظ فقط وليس في المعنى </a:t>
            </a:r>
            <a:r>
              <a:rPr lang="ar-SA" sz="2000" dirty="0" smtClean="0">
                <a:solidFill>
                  <a:prstClr val="black"/>
                </a:solidFill>
                <a:ea typeface="Calibri"/>
              </a:rPr>
              <a:t>ف</a:t>
            </a:r>
            <a:r>
              <a:rPr lang="ar-IQ" sz="2000" dirty="0" smtClean="0">
                <a:solidFill>
                  <a:prstClr val="black"/>
                </a:solidFill>
                <a:ea typeface="Calibri"/>
              </a:rPr>
              <a:t>ـ</a:t>
            </a:r>
            <a:r>
              <a:rPr lang="ar-SA" sz="2000" dirty="0" smtClean="0">
                <a:solidFill>
                  <a:prstClr val="black"/>
                </a:solidFill>
                <a:ea typeface="Calibri"/>
              </a:rPr>
              <a:t>(رب)حرف </a:t>
            </a:r>
            <a:r>
              <a:rPr lang="ar-SA" sz="2000" dirty="0">
                <a:solidFill>
                  <a:prstClr val="black"/>
                </a:solidFill>
                <a:ea typeface="Calibri"/>
              </a:rPr>
              <a:t>جر زائد والمبتدأ (ضارة)مجرور لفظا مرفوع محلا</a:t>
            </a:r>
            <a:r>
              <a:rPr lang="ar-IQ" sz="2000" dirty="0">
                <a:solidFill>
                  <a:prstClr val="black"/>
                </a:solidFill>
                <a:ea typeface="Calibri"/>
              </a:rPr>
              <a:t> .</a:t>
            </a:r>
            <a:r>
              <a:rPr lang="ar-SA" sz="2000" b="1" dirty="0">
                <a:solidFill>
                  <a:prstClr val="black"/>
                </a:solidFill>
                <a:ea typeface="Calibri"/>
              </a:rPr>
              <a:t>ومثله في التعليق تعليق عمل (يعلم) في الآية (إن الله يعلم ما تدعون من دونه من </a:t>
            </a:r>
            <a:r>
              <a:rPr lang="ar-SA" sz="2000" b="1" dirty="0" err="1" smtClean="0">
                <a:solidFill>
                  <a:prstClr val="black"/>
                </a:solidFill>
                <a:ea typeface="Calibri"/>
              </a:rPr>
              <a:t>شي</a:t>
            </a:r>
            <a:r>
              <a:rPr lang="ar-IQ" sz="2000" b="1" dirty="0" smtClean="0">
                <a:solidFill>
                  <a:prstClr val="black"/>
                </a:solidFill>
                <a:ea typeface="Calibri"/>
              </a:rPr>
              <a:t>ء </a:t>
            </a:r>
            <a:r>
              <a:rPr lang="ar-SA" sz="2000" b="1" dirty="0" smtClean="0">
                <a:solidFill>
                  <a:prstClr val="black"/>
                </a:solidFill>
                <a:ea typeface="Calibri"/>
              </a:rPr>
              <a:t>)ف</a:t>
            </a:r>
            <a:r>
              <a:rPr lang="ar-IQ" sz="2000" b="1" dirty="0" smtClean="0">
                <a:solidFill>
                  <a:prstClr val="black"/>
                </a:solidFill>
                <a:ea typeface="Calibri"/>
              </a:rPr>
              <a:t>ـ</a:t>
            </a:r>
            <a:r>
              <a:rPr lang="ar-SA" sz="2000" b="1" dirty="0" smtClean="0">
                <a:solidFill>
                  <a:prstClr val="black"/>
                </a:solidFill>
                <a:ea typeface="Calibri"/>
              </a:rPr>
              <a:t> </a:t>
            </a:r>
            <a:r>
              <a:rPr lang="ar-SA" sz="2000" b="1" dirty="0">
                <a:solidFill>
                  <a:prstClr val="black"/>
                </a:solidFill>
                <a:ea typeface="Calibri"/>
              </a:rPr>
              <a:t>(ما)بمنزلة أيهم في (لقد عملت أيهم</a:t>
            </a:r>
            <a:r>
              <a:rPr lang="ar-SA" sz="1100" b="1" dirty="0">
                <a:solidFill>
                  <a:prstClr val="black"/>
                </a:solidFill>
                <a:ea typeface="Calibri"/>
              </a:rPr>
              <a:t> </a:t>
            </a:r>
            <a:r>
              <a:rPr lang="ar-SA" sz="2000" b="1" dirty="0">
                <a:ea typeface="Calibri"/>
              </a:rPr>
              <a:t>أفضل</a:t>
            </a:r>
            <a:r>
              <a:rPr lang="ar-SA" sz="2000" b="1" dirty="0" smtClean="0">
                <a:ea typeface="Calibri"/>
              </a:rPr>
              <a:t>)</a:t>
            </a:r>
            <a:r>
              <a:rPr lang="ar-IQ" sz="2000" b="1" dirty="0" smtClean="0">
                <a:ea typeface="Calibri"/>
              </a:rPr>
              <a:t> </a:t>
            </a:r>
            <a:r>
              <a:rPr lang="ar-SA" sz="2000" b="1" dirty="0" smtClean="0">
                <a:ea typeface="Calibri"/>
              </a:rPr>
              <a:t>ف</a:t>
            </a:r>
            <a:r>
              <a:rPr lang="ar-IQ" sz="2000" b="1" dirty="0" smtClean="0">
                <a:ea typeface="Calibri"/>
              </a:rPr>
              <a:t>ـ </a:t>
            </a:r>
            <a:r>
              <a:rPr lang="ar-SA" sz="2000" b="1" dirty="0" smtClean="0">
                <a:ea typeface="Calibri"/>
              </a:rPr>
              <a:t>(يعلم)في </a:t>
            </a:r>
            <a:r>
              <a:rPr lang="ar-SA" sz="2000" b="1" dirty="0">
                <a:ea typeface="Calibri"/>
              </a:rPr>
              <a:t>الآية لا تعمل </a:t>
            </a:r>
            <a:r>
              <a:rPr lang="ar-IQ" sz="2000" b="1" dirty="0" smtClean="0">
                <a:ea typeface="Calibri"/>
              </a:rPr>
              <a:t>؛</a:t>
            </a:r>
            <a:r>
              <a:rPr lang="ar-SA" sz="2000" b="1" dirty="0" smtClean="0">
                <a:ea typeface="Calibri"/>
              </a:rPr>
              <a:t>ل</a:t>
            </a:r>
            <a:r>
              <a:rPr lang="ar-IQ" sz="2000" b="1" dirty="0" smtClean="0">
                <a:ea typeface="Calibri"/>
              </a:rPr>
              <a:t>أ</a:t>
            </a:r>
            <a:r>
              <a:rPr lang="ar-SA" sz="2000" b="1" dirty="0" smtClean="0">
                <a:ea typeface="Calibri"/>
              </a:rPr>
              <a:t>ن </a:t>
            </a:r>
            <a:r>
              <a:rPr lang="ar-SA" sz="2000" b="1" dirty="0">
                <a:ea typeface="Calibri"/>
              </a:rPr>
              <a:t>(ما)استفهامية في محل نصب مفعول به مقدم وتدعون هي الفعل الذي نصب ما ومن هنا يسقط عمل يعلم </a:t>
            </a:r>
            <a:r>
              <a:rPr lang="ar-SA" sz="2000" b="1" dirty="0" smtClean="0">
                <a:solidFill>
                  <a:prstClr val="black"/>
                </a:solidFill>
                <a:ea typeface="Calibri"/>
              </a:rPr>
              <a:t>و</a:t>
            </a:r>
            <a:r>
              <a:rPr lang="ar-IQ" sz="2000" b="1" dirty="0" smtClean="0">
                <a:solidFill>
                  <a:prstClr val="black"/>
                </a:solidFill>
                <a:ea typeface="Calibri"/>
              </a:rPr>
              <a:t>أم</a:t>
            </a:r>
            <a:r>
              <a:rPr lang="ar-SA" sz="2000" b="1" dirty="0" smtClean="0">
                <a:solidFill>
                  <a:prstClr val="black"/>
                </a:solidFill>
                <a:ea typeface="Calibri"/>
              </a:rPr>
              <a:t>ا </a:t>
            </a:r>
            <a:r>
              <a:rPr lang="ar-SA" sz="2000" b="1" dirty="0">
                <a:solidFill>
                  <a:prstClr val="black"/>
                </a:solidFill>
                <a:ea typeface="Calibri"/>
              </a:rPr>
              <a:t>(</a:t>
            </a:r>
            <a:r>
              <a:rPr lang="ar-SA" sz="2000" b="1" dirty="0" smtClean="0">
                <a:solidFill>
                  <a:prstClr val="black"/>
                </a:solidFill>
                <a:ea typeface="Calibri"/>
              </a:rPr>
              <a:t>علمت)</a:t>
            </a:r>
            <a:r>
              <a:rPr lang="ar-IQ" sz="2000" b="1" dirty="0" smtClean="0">
                <a:solidFill>
                  <a:prstClr val="black"/>
                </a:solidFill>
                <a:ea typeface="Calibri"/>
              </a:rPr>
              <a:t> </a:t>
            </a:r>
            <a:r>
              <a:rPr lang="ar-SA" sz="2000" b="1" dirty="0" smtClean="0">
                <a:solidFill>
                  <a:prstClr val="black"/>
                </a:solidFill>
                <a:ea typeface="Calibri"/>
              </a:rPr>
              <a:t>في </a:t>
            </a:r>
            <a:r>
              <a:rPr lang="ar-SA" sz="2000" b="1" dirty="0">
                <a:solidFill>
                  <a:prstClr val="black"/>
                </a:solidFill>
                <a:ea typeface="Calibri"/>
              </a:rPr>
              <a:t>المثال فهي </a:t>
            </a:r>
            <a:r>
              <a:rPr lang="ar-IQ" sz="2000" b="1" dirty="0" smtClean="0">
                <a:solidFill>
                  <a:prstClr val="black"/>
                </a:solidFill>
                <a:ea typeface="Calibri"/>
              </a:rPr>
              <a:t>أي</a:t>
            </a:r>
            <a:r>
              <a:rPr lang="ar-SA" sz="2000" b="1" dirty="0" err="1" smtClean="0">
                <a:solidFill>
                  <a:prstClr val="black"/>
                </a:solidFill>
                <a:ea typeface="Calibri"/>
              </a:rPr>
              <a:t>ضا</a:t>
            </a:r>
            <a:r>
              <a:rPr lang="ar-SA" sz="2000" b="1" dirty="0" smtClean="0">
                <a:solidFill>
                  <a:prstClr val="black"/>
                </a:solidFill>
                <a:ea typeface="Calibri"/>
              </a:rPr>
              <a:t> </a:t>
            </a:r>
            <a:r>
              <a:rPr lang="ar-SA" sz="2000" b="1" dirty="0">
                <a:solidFill>
                  <a:prstClr val="black"/>
                </a:solidFill>
                <a:ea typeface="Calibri"/>
              </a:rPr>
              <a:t>علق عملها </a:t>
            </a:r>
            <a:r>
              <a:rPr lang="ar-IQ" sz="2000" b="1" dirty="0" smtClean="0">
                <a:solidFill>
                  <a:prstClr val="black"/>
                </a:solidFill>
                <a:ea typeface="Calibri"/>
              </a:rPr>
              <a:t>؛لأن</a:t>
            </a:r>
            <a:r>
              <a:rPr lang="ar-SA" sz="2000" b="1" dirty="0" smtClean="0">
                <a:solidFill>
                  <a:prstClr val="black"/>
                </a:solidFill>
                <a:ea typeface="Calibri"/>
              </a:rPr>
              <a:t> </a:t>
            </a:r>
            <a:r>
              <a:rPr lang="ar-SA" sz="2000" b="1" dirty="0">
                <a:solidFill>
                  <a:prstClr val="black"/>
                </a:solidFill>
                <a:ea typeface="Calibri"/>
              </a:rPr>
              <a:t>افضل عمل في </a:t>
            </a:r>
            <a:r>
              <a:rPr lang="ar-SA" sz="2000" b="1" dirty="0" smtClean="0">
                <a:solidFill>
                  <a:prstClr val="black"/>
                </a:solidFill>
                <a:ea typeface="Calibri"/>
              </a:rPr>
              <a:t>(</a:t>
            </a:r>
            <a:r>
              <a:rPr lang="ar-IQ" sz="2000" b="1" dirty="0" smtClean="0">
                <a:solidFill>
                  <a:prstClr val="black"/>
                </a:solidFill>
                <a:ea typeface="Calibri"/>
              </a:rPr>
              <a:t>أي</a:t>
            </a:r>
            <a:r>
              <a:rPr lang="ar-SA" sz="2000" b="1" dirty="0" smtClean="0">
                <a:solidFill>
                  <a:prstClr val="black"/>
                </a:solidFill>
                <a:ea typeface="Calibri"/>
              </a:rPr>
              <a:t>هم)لذا </a:t>
            </a:r>
            <a:r>
              <a:rPr lang="ar-SA" sz="2000" b="1" dirty="0">
                <a:solidFill>
                  <a:prstClr val="black"/>
                </a:solidFill>
                <a:ea typeface="Calibri"/>
              </a:rPr>
              <a:t>تشابهت (ما)و (أيهم</a:t>
            </a:r>
            <a:r>
              <a:rPr lang="ar-SA" sz="2000" b="1" dirty="0" smtClean="0">
                <a:solidFill>
                  <a:prstClr val="black"/>
                </a:solidFill>
                <a:ea typeface="Calibri"/>
              </a:rPr>
              <a:t>)</a:t>
            </a:r>
            <a:r>
              <a:rPr lang="ar-IQ" sz="2000" b="1" dirty="0" smtClean="0">
                <a:solidFill>
                  <a:prstClr val="black"/>
                </a:solidFill>
                <a:ea typeface="Calibri"/>
              </a:rPr>
              <a:t> </a:t>
            </a:r>
            <a:r>
              <a:rPr lang="ar-SA" sz="2000" b="1" dirty="0" smtClean="0">
                <a:solidFill>
                  <a:prstClr val="black"/>
                </a:solidFill>
                <a:ea typeface="Calibri"/>
              </a:rPr>
              <a:t>ولذا قالوا:</a:t>
            </a:r>
            <a:r>
              <a:rPr lang="ar-IQ" sz="2000" b="1" dirty="0" smtClean="0">
                <a:solidFill>
                  <a:prstClr val="black"/>
                </a:solidFill>
                <a:ea typeface="Calibri"/>
              </a:rPr>
              <a:t> أح</a:t>
            </a:r>
            <a:r>
              <a:rPr lang="ar-SA" sz="2000" b="1" dirty="0" smtClean="0">
                <a:solidFill>
                  <a:prstClr val="black"/>
                </a:solidFill>
                <a:ea typeface="Calibri"/>
              </a:rPr>
              <a:t>دهما </a:t>
            </a:r>
            <a:r>
              <a:rPr lang="ar-SA" sz="2000" b="1" dirty="0">
                <a:solidFill>
                  <a:prstClr val="black"/>
                </a:solidFill>
                <a:ea typeface="Calibri"/>
              </a:rPr>
              <a:t>بمنزلة الأخر.</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001615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976664"/>
          </a:xfrm>
        </p:spPr>
        <p:txBody>
          <a:bodyPr>
            <a:normAutofit lnSpcReduction="10000"/>
          </a:bodyPr>
          <a:lstStyle/>
          <a:p>
            <a:pPr marL="0" lvl="0" indent="0" algn="just">
              <a:lnSpc>
                <a:spcPct val="107000"/>
              </a:lnSpc>
              <a:spcAft>
                <a:spcPts val="800"/>
              </a:spcAft>
              <a:buNone/>
            </a:pPr>
            <a:r>
              <a:rPr lang="ar-IQ" sz="1500" dirty="0">
                <a:solidFill>
                  <a:prstClr val="black"/>
                </a:solidFill>
                <a:ea typeface="Calibri"/>
              </a:rPr>
              <a:t> </a:t>
            </a:r>
            <a:r>
              <a:rPr lang="ar-IQ" sz="2400" b="1" dirty="0" smtClean="0">
                <a:solidFill>
                  <a:prstClr val="black"/>
                </a:solidFill>
                <a:ea typeface="Calibri"/>
              </a:rPr>
              <a:t>رابعاً:  </a:t>
            </a:r>
            <a:r>
              <a:rPr lang="ar-IQ" sz="2400" dirty="0" smtClean="0">
                <a:solidFill>
                  <a:prstClr val="black"/>
                </a:solidFill>
                <a:ea typeface="Calibri"/>
              </a:rPr>
              <a:t>كان الخليل ي</a:t>
            </a:r>
            <a:r>
              <a:rPr lang="ar-SA" sz="2400" dirty="0" smtClean="0">
                <a:solidFill>
                  <a:prstClr val="black"/>
                </a:solidFill>
                <a:ea typeface="Calibri"/>
              </a:rPr>
              <a:t>قدر العوامل من حيث الظهور والخفاء فقولهم: أهلا وسهلا</a:t>
            </a:r>
            <a:r>
              <a:rPr lang="ar-IQ" sz="2400" dirty="0" smtClean="0">
                <a:solidFill>
                  <a:prstClr val="black"/>
                </a:solidFill>
                <a:ea typeface="Calibri"/>
              </a:rPr>
              <a:t>ً</a:t>
            </a:r>
            <a:r>
              <a:rPr lang="ar-SA" sz="2400" dirty="0" smtClean="0">
                <a:solidFill>
                  <a:prstClr val="black"/>
                </a:solidFill>
                <a:ea typeface="Calibri"/>
              </a:rPr>
              <a:t>. هي </a:t>
            </a:r>
            <a:r>
              <a:rPr lang="ar-IQ" sz="2400" dirty="0" smtClean="0">
                <a:solidFill>
                  <a:prstClr val="black"/>
                </a:solidFill>
                <a:ea typeface="Calibri"/>
              </a:rPr>
              <a:t>عنده </a:t>
            </a:r>
            <a:r>
              <a:rPr lang="ar-SA" sz="2400" dirty="0" smtClean="0">
                <a:solidFill>
                  <a:prstClr val="black"/>
                </a:solidFill>
                <a:ea typeface="Calibri"/>
              </a:rPr>
              <a:t>مصادر نصبت </a:t>
            </a:r>
            <a:r>
              <a:rPr lang="ar-IQ" sz="2400" dirty="0" smtClean="0">
                <a:solidFill>
                  <a:prstClr val="black"/>
                </a:solidFill>
                <a:ea typeface="Calibri"/>
              </a:rPr>
              <a:t>بأف</a:t>
            </a:r>
            <a:r>
              <a:rPr lang="ar-SA" sz="2400" dirty="0" smtClean="0">
                <a:solidFill>
                  <a:prstClr val="black"/>
                </a:solidFill>
                <a:ea typeface="Calibri"/>
              </a:rPr>
              <a:t>عال محذوفة </a:t>
            </a:r>
            <a:r>
              <a:rPr lang="ar-IQ" sz="2400" dirty="0" smtClean="0">
                <a:solidFill>
                  <a:prstClr val="black"/>
                </a:solidFill>
                <a:ea typeface="Calibri"/>
              </a:rPr>
              <a:t>،والتقدير</a:t>
            </a:r>
            <a:r>
              <a:rPr lang="ar-SA" sz="2400" dirty="0" smtClean="0">
                <a:solidFill>
                  <a:prstClr val="black"/>
                </a:solidFill>
                <a:ea typeface="Calibri"/>
              </a:rPr>
              <a:t> نزلت </a:t>
            </a:r>
            <a:r>
              <a:rPr lang="ar-IQ" sz="2400" dirty="0" smtClean="0">
                <a:solidFill>
                  <a:prstClr val="black"/>
                </a:solidFill>
                <a:ea typeface="Calibri"/>
              </a:rPr>
              <a:t>أ</a:t>
            </a:r>
            <a:r>
              <a:rPr lang="ar-SA" sz="2400" dirty="0" smtClean="0">
                <a:solidFill>
                  <a:prstClr val="black"/>
                </a:solidFill>
                <a:ea typeface="Calibri"/>
              </a:rPr>
              <a:t>هلا </a:t>
            </a:r>
            <a:r>
              <a:rPr lang="ar-IQ" sz="2400" dirty="0" smtClean="0">
                <a:solidFill>
                  <a:prstClr val="black"/>
                </a:solidFill>
                <a:ea typeface="Calibri"/>
              </a:rPr>
              <a:t>، </a:t>
            </a:r>
            <a:r>
              <a:rPr lang="ar-SA" sz="2400" dirty="0" smtClean="0">
                <a:solidFill>
                  <a:prstClr val="black"/>
                </a:solidFill>
                <a:ea typeface="Calibri"/>
              </a:rPr>
              <a:t>وحللت سهلا</a:t>
            </a:r>
            <a:r>
              <a:rPr lang="ar-IQ" sz="2400" dirty="0" smtClean="0">
                <a:solidFill>
                  <a:prstClr val="black"/>
                </a:solidFill>
                <a:ea typeface="Calibri"/>
              </a:rPr>
              <a:t> ، </a:t>
            </a:r>
            <a:r>
              <a:rPr lang="ar-SA" sz="2400" dirty="0" smtClean="0">
                <a:solidFill>
                  <a:prstClr val="black"/>
                </a:solidFill>
                <a:ea typeface="Calibri"/>
              </a:rPr>
              <a:t>وتقدير </a:t>
            </a:r>
            <a:r>
              <a:rPr lang="ar-IQ" sz="2400" dirty="0" smtClean="0">
                <a:solidFill>
                  <a:prstClr val="black"/>
                </a:solidFill>
                <a:ea typeface="Calibri"/>
              </a:rPr>
              <a:t>ا</a:t>
            </a:r>
            <a:r>
              <a:rPr lang="ar-SA" sz="2400" dirty="0" smtClean="0">
                <a:solidFill>
                  <a:prstClr val="black"/>
                </a:solidFill>
                <a:ea typeface="Calibri"/>
              </a:rPr>
              <a:t>لعامل </a:t>
            </a:r>
            <a:r>
              <a:rPr lang="ar-SA" sz="2400" dirty="0">
                <a:solidFill>
                  <a:prstClr val="black"/>
                </a:solidFill>
                <a:ea typeface="Calibri"/>
              </a:rPr>
              <a:t>في المنصوب (</a:t>
            </a:r>
            <a:r>
              <a:rPr lang="ar-SA" sz="2400" dirty="0" smtClean="0">
                <a:solidFill>
                  <a:prstClr val="black"/>
                </a:solidFill>
                <a:ea typeface="Calibri"/>
              </a:rPr>
              <a:t>القرطاس</a:t>
            </a:r>
            <a:r>
              <a:rPr lang="ar-IQ" sz="2400" dirty="0" smtClean="0">
                <a:solidFill>
                  <a:prstClr val="black"/>
                </a:solidFill>
                <a:ea typeface="Calibri"/>
              </a:rPr>
              <a:t>َ</a:t>
            </a:r>
            <a:r>
              <a:rPr lang="ar-SA" sz="2400" dirty="0" smtClean="0">
                <a:solidFill>
                  <a:prstClr val="black"/>
                </a:solidFill>
                <a:ea typeface="Calibri"/>
              </a:rPr>
              <a:t>)هو (</a:t>
            </a:r>
            <a:r>
              <a:rPr lang="ar-IQ" sz="2400" dirty="0" smtClean="0">
                <a:solidFill>
                  <a:prstClr val="black"/>
                </a:solidFill>
                <a:ea typeface="Calibri"/>
              </a:rPr>
              <a:t>أ</a:t>
            </a:r>
            <a:r>
              <a:rPr lang="ar-SA" sz="2400" dirty="0" smtClean="0">
                <a:solidFill>
                  <a:prstClr val="black"/>
                </a:solidFill>
                <a:ea typeface="Calibri"/>
              </a:rPr>
              <a:t>صبت </a:t>
            </a:r>
            <a:r>
              <a:rPr lang="ar-SA" sz="2400" dirty="0">
                <a:solidFill>
                  <a:prstClr val="black"/>
                </a:solidFill>
                <a:ea typeface="Calibri"/>
              </a:rPr>
              <a:t>القرطاس)</a:t>
            </a:r>
            <a:r>
              <a:rPr lang="ar-IQ" sz="2400" dirty="0">
                <a:solidFill>
                  <a:prstClr val="black"/>
                </a:solidFill>
                <a:ea typeface="Calibri"/>
              </a:rPr>
              <a:t>:</a:t>
            </a:r>
            <a:endParaRPr lang="en-US" sz="2400" dirty="0">
              <a:solidFill>
                <a:prstClr val="black"/>
              </a:solidFill>
              <a:ea typeface="Calibri"/>
              <a:cs typeface="Arial"/>
            </a:endParaRPr>
          </a:p>
          <a:p>
            <a:pPr lvl="0" algn="just">
              <a:lnSpc>
                <a:spcPct val="107000"/>
              </a:lnSpc>
              <a:spcAft>
                <a:spcPts val="800"/>
              </a:spcAft>
            </a:pPr>
            <a:r>
              <a:rPr lang="ar-SA" sz="2400" dirty="0" smtClean="0">
                <a:solidFill>
                  <a:prstClr val="black"/>
                </a:solidFill>
                <a:ea typeface="Calibri"/>
              </a:rPr>
              <a:t>وتقدير </a:t>
            </a:r>
            <a:r>
              <a:rPr lang="ar-IQ" sz="2400" dirty="0" smtClean="0">
                <a:solidFill>
                  <a:prstClr val="black"/>
                </a:solidFill>
                <a:ea typeface="Calibri"/>
              </a:rPr>
              <a:t>ا</a:t>
            </a:r>
            <a:r>
              <a:rPr lang="ar-SA" sz="2400" dirty="0" smtClean="0">
                <a:solidFill>
                  <a:prstClr val="black"/>
                </a:solidFill>
                <a:ea typeface="Calibri"/>
              </a:rPr>
              <a:t>لعامل </a:t>
            </a:r>
            <a:r>
              <a:rPr lang="ar-IQ" sz="2400" dirty="0" smtClean="0">
                <a:solidFill>
                  <a:prstClr val="black"/>
                </a:solidFill>
                <a:ea typeface="Calibri"/>
              </a:rPr>
              <a:t>في عبارة  ( ألا رجلا ) الواردة في </a:t>
            </a:r>
            <a:r>
              <a:rPr lang="ar-SA" sz="2400" dirty="0" smtClean="0">
                <a:solidFill>
                  <a:prstClr val="black"/>
                </a:solidFill>
                <a:ea typeface="Calibri"/>
              </a:rPr>
              <a:t>قول </a:t>
            </a:r>
            <a:r>
              <a:rPr lang="ar-SA" sz="2400" dirty="0">
                <a:solidFill>
                  <a:prstClr val="black"/>
                </a:solidFill>
                <a:ea typeface="Calibri"/>
              </a:rPr>
              <a:t>الشاعر:</a:t>
            </a:r>
            <a:endParaRPr lang="en-US" sz="2400" dirty="0">
              <a:solidFill>
                <a:prstClr val="black"/>
              </a:solidFill>
              <a:ea typeface="Calibri"/>
              <a:cs typeface="Arial"/>
            </a:endParaRPr>
          </a:p>
          <a:p>
            <a:pPr lvl="0" algn="just">
              <a:lnSpc>
                <a:spcPct val="107000"/>
              </a:lnSpc>
              <a:spcAft>
                <a:spcPts val="800"/>
              </a:spcAft>
            </a:pPr>
            <a:r>
              <a:rPr lang="ar-IQ" sz="2400" b="1" dirty="0" smtClean="0">
                <a:solidFill>
                  <a:prstClr val="black"/>
                </a:solidFill>
                <a:ea typeface="Calibri"/>
              </a:rPr>
              <a:t>أل</a:t>
            </a:r>
            <a:r>
              <a:rPr lang="ar-SA" sz="2400" b="1" dirty="0" smtClean="0">
                <a:solidFill>
                  <a:prstClr val="black"/>
                </a:solidFill>
                <a:ea typeface="Calibri"/>
              </a:rPr>
              <a:t>ا رجلا</a:t>
            </a:r>
            <a:r>
              <a:rPr lang="ar-IQ" sz="2400" b="1" dirty="0" smtClean="0">
                <a:solidFill>
                  <a:prstClr val="black"/>
                </a:solidFill>
                <a:ea typeface="Calibri"/>
              </a:rPr>
              <a:t>ً</a:t>
            </a:r>
            <a:r>
              <a:rPr lang="ar-SA" sz="2400" b="1" dirty="0" smtClean="0">
                <a:solidFill>
                  <a:prstClr val="black"/>
                </a:solidFill>
                <a:ea typeface="Calibri"/>
              </a:rPr>
              <a:t> </a:t>
            </a:r>
            <a:r>
              <a:rPr lang="ar-SA" sz="2400" b="1" dirty="0">
                <a:solidFill>
                  <a:prstClr val="black"/>
                </a:solidFill>
                <a:ea typeface="Calibri"/>
              </a:rPr>
              <a:t>جزاه الله خيرا           </a:t>
            </a:r>
            <a:r>
              <a:rPr lang="ar-SA" sz="2400" b="1" dirty="0" smtClean="0">
                <a:solidFill>
                  <a:prstClr val="black"/>
                </a:solidFill>
                <a:ea typeface="Calibri"/>
              </a:rPr>
              <a:t>يدل</a:t>
            </a:r>
            <a:r>
              <a:rPr lang="ar-IQ" sz="2400" b="1" dirty="0" smtClean="0">
                <a:solidFill>
                  <a:prstClr val="black"/>
                </a:solidFill>
                <a:ea typeface="Calibri"/>
              </a:rPr>
              <a:t>لُّ </a:t>
            </a:r>
            <a:r>
              <a:rPr lang="ar-SA" sz="2400" b="1" dirty="0" smtClean="0">
                <a:solidFill>
                  <a:prstClr val="black"/>
                </a:solidFill>
                <a:ea typeface="Calibri"/>
              </a:rPr>
              <a:t>على محص</a:t>
            </a:r>
            <a:r>
              <a:rPr lang="ar-IQ" sz="2400" b="1" dirty="0" smtClean="0">
                <a:solidFill>
                  <a:prstClr val="black"/>
                </a:solidFill>
                <a:ea typeface="Calibri"/>
              </a:rPr>
              <a:t>َّ</a:t>
            </a:r>
            <a:r>
              <a:rPr lang="ar-SA" sz="2400" b="1" dirty="0" err="1" smtClean="0">
                <a:solidFill>
                  <a:prstClr val="black"/>
                </a:solidFill>
                <a:ea typeface="Calibri"/>
              </a:rPr>
              <a:t>لة</a:t>
            </a:r>
            <a:r>
              <a:rPr lang="ar-SA" sz="2400" b="1" dirty="0" smtClean="0">
                <a:solidFill>
                  <a:prstClr val="black"/>
                </a:solidFill>
                <a:ea typeface="Calibri"/>
              </a:rPr>
              <a:t> تبيت</a:t>
            </a:r>
            <a:r>
              <a:rPr lang="ar-IQ" sz="2400" b="1" dirty="0" smtClean="0">
                <a:solidFill>
                  <a:prstClr val="black"/>
                </a:solidFill>
                <a:ea typeface="Calibri"/>
              </a:rPr>
              <a:t>ُ</a:t>
            </a:r>
            <a:endParaRPr lang="en-US" sz="2400" b="1" dirty="0">
              <a:solidFill>
                <a:prstClr val="black"/>
              </a:solidFill>
              <a:ea typeface="Calibri"/>
              <a:cs typeface="Arial"/>
            </a:endParaRPr>
          </a:p>
          <a:p>
            <a:pPr lvl="0" algn="just">
              <a:lnSpc>
                <a:spcPct val="107000"/>
              </a:lnSpc>
              <a:spcAft>
                <a:spcPts val="800"/>
              </a:spcAft>
            </a:pPr>
            <a:r>
              <a:rPr lang="ar-SA" sz="2400" dirty="0" smtClean="0">
                <a:solidFill>
                  <a:prstClr val="black"/>
                </a:solidFill>
                <a:ea typeface="Calibri"/>
              </a:rPr>
              <a:t>تقدير</a:t>
            </a:r>
            <a:r>
              <a:rPr lang="ar-IQ" sz="2400" dirty="0" smtClean="0">
                <a:solidFill>
                  <a:prstClr val="black"/>
                </a:solidFill>
                <a:ea typeface="Calibri"/>
              </a:rPr>
              <a:t>ه فعل محذوف في الكلام هو : </a:t>
            </a:r>
            <a:r>
              <a:rPr lang="ar-SA" sz="2400" dirty="0" smtClean="0">
                <a:solidFill>
                  <a:prstClr val="black"/>
                </a:solidFill>
                <a:ea typeface="Calibri"/>
              </a:rPr>
              <a:t> </a:t>
            </a:r>
            <a:r>
              <a:rPr lang="ar-SA" sz="2400" dirty="0">
                <a:solidFill>
                  <a:prstClr val="black"/>
                </a:solidFill>
                <a:ea typeface="Calibri"/>
              </a:rPr>
              <a:t>إلا ترونني </a:t>
            </a:r>
            <a:r>
              <a:rPr lang="ar-SA" sz="2400" dirty="0" smtClean="0">
                <a:solidFill>
                  <a:prstClr val="black"/>
                </a:solidFill>
                <a:ea typeface="Calibri"/>
              </a:rPr>
              <a:t>رجلا.</a:t>
            </a:r>
            <a:endParaRPr lang="ar-IQ" sz="2400" dirty="0">
              <a:solidFill>
                <a:prstClr val="black"/>
              </a:solidFill>
              <a:ea typeface="Calibri"/>
              <a:cs typeface="Arial"/>
            </a:endParaRPr>
          </a:p>
          <a:p>
            <a:pPr lvl="0" algn="just">
              <a:lnSpc>
                <a:spcPct val="107000"/>
              </a:lnSpc>
              <a:spcAft>
                <a:spcPts val="800"/>
              </a:spcAft>
            </a:pPr>
            <a:r>
              <a:rPr lang="ar-IQ" sz="2400" b="1" dirty="0" smtClean="0">
                <a:solidFill>
                  <a:prstClr val="black"/>
                </a:solidFill>
                <a:ea typeface="Calibri"/>
                <a:cs typeface="Arial"/>
              </a:rPr>
              <a:t>خامساً: </a:t>
            </a:r>
            <a:r>
              <a:rPr lang="ar-SA" sz="2400" dirty="0" smtClean="0">
                <a:solidFill>
                  <a:prstClr val="black"/>
                </a:solidFill>
                <a:ea typeface="Calibri"/>
              </a:rPr>
              <a:t>است</a:t>
            </a:r>
            <a:r>
              <a:rPr lang="ar-IQ" sz="2400" dirty="0" smtClean="0">
                <a:solidFill>
                  <a:prstClr val="black"/>
                </a:solidFill>
                <a:ea typeface="Calibri"/>
              </a:rPr>
              <a:t>عمل</a:t>
            </a:r>
            <a:r>
              <a:rPr lang="ar-SA" sz="2400" dirty="0" smtClean="0">
                <a:solidFill>
                  <a:prstClr val="black"/>
                </a:solidFill>
                <a:ea typeface="Calibri"/>
              </a:rPr>
              <a:t> </a:t>
            </a:r>
            <a:r>
              <a:rPr lang="ar-SA" sz="2400" dirty="0">
                <a:solidFill>
                  <a:prstClr val="black"/>
                </a:solidFill>
                <a:ea typeface="Calibri"/>
              </a:rPr>
              <a:t>القياس </a:t>
            </a:r>
            <a:r>
              <a:rPr lang="ar-SA" sz="2400" dirty="0" smtClean="0">
                <a:solidFill>
                  <a:prstClr val="black"/>
                </a:solidFill>
                <a:ea typeface="Calibri"/>
              </a:rPr>
              <a:t>كثيرا</a:t>
            </a:r>
            <a:r>
              <a:rPr lang="ar-IQ" sz="2400" dirty="0" smtClean="0">
                <a:solidFill>
                  <a:prstClr val="black"/>
                </a:solidFill>
                <a:ea typeface="Calibri"/>
              </a:rPr>
              <a:t>ً</a:t>
            </a:r>
            <a:r>
              <a:rPr lang="ar-SA" sz="2400" dirty="0" smtClean="0">
                <a:solidFill>
                  <a:prstClr val="black"/>
                </a:solidFill>
                <a:ea typeface="Calibri"/>
              </a:rPr>
              <a:t> </a:t>
            </a:r>
            <a:r>
              <a:rPr lang="ar-SA" sz="2400" dirty="0">
                <a:solidFill>
                  <a:prstClr val="black"/>
                </a:solidFill>
                <a:ea typeface="Calibri"/>
              </a:rPr>
              <a:t>ومنه قياس (كما)على (ربما) </a:t>
            </a:r>
            <a:r>
              <a:rPr lang="ar-IQ" sz="2400" dirty="0" smtClean="0">
                <a:solidFill>
                  <a:prstClr val="black"/>
                </a:solidFill>
                <a:ea typeface="Calibri"/>
              </a:rPr>
              <a:t>أي:</a:t>
            </a:r>
            <a:r>
              <a:rPr lang="ar-SA" sz="2400" dirty="0" smtClean="0">
                <a:solidFill>
                  <a:prstClr val="black"/>
                </a:solidFill>
                <a:ea typeface="Calibri"/>
              </a:rPr>
              <a:t> </a:t>
            </a:r>
            <a:r>
              <a:rPr lang="ar-SA" sz="2400" dirty="0">
                <a:solidFill>
                  <a:prstClr val="black"/>
                </a:solidFill>
                <a:ea typeface="Calibri"/>
              </a:rPr>
              <a:t>(الكاف</a:t>
            </a:r>
            <a:r>
              <a:rPr lang="ar-SA" sz="2400" dirty="0" smtClean="0">
                <a:solidFill>
                  <a:prstClr val="black"/>
                </a:solidFill>
                <a:ea typeface="Calibri"/>
              </a:rPr>
              <a:t>)</a:t>
            </a:r>
            <a:r>
              <a:rPr lang="ar-IQ" sz="2400" dirty="0" smtClean="0">
                <a:solidFill>
                  <a:prstClr val="black"/>
                </a:solidFill>
                <a:ea typeface="Calibri"/>
              </a:rPr>
              <a:t> </a:t>
            </a:r>
            <a:r>
              <a:rPr lang="ar-SA" sz="2400" dirty="0" smtClean="0">
                <a:solidFill>
                  <a:prstClr val="black"/>
                </a:solidFill>
                <a:ea typeface="Calibri"/>
              </a:rPr>
              <a:t>و(رب</a:t>
            </a:r>
            <a:r>
              <a:rPr lang="ar-SA" sz="2400" dirty="0">
                <a:solidFill>
                  <a:prstClr val="black"/>
                </a:solidFill>
                <a:ea typeface="Calibri"/>
              </a:rPr>
              <a:t>) </a:t>
            </a:r>
            <a:r>
              <a:rPr lang="ar-IQ" sz="2400" dirty="0" smtClean="0">
                <a:solidFill>
                  <a:prstClr val="black"/>
                </a:solidFill>
                <a:ea typeface="Calibri"/>
              </a:rPr>
              <a:t>و</a:t>
            </a:r>
            <a:r>
              <a:rPr lang="ar-SA" sz="2400" dirty="0" smtClean="0">
                <a:solidFill>
                  <a:prstClr val="black"/>
                </a:solidFill>
                <a:ea typeface="Calibri"/>
              </a:rPr>
              <a:t>حروف </a:t>
            </a:r>
            <a:r>
              <a:rPr lang="ar-SA" sz="2400" dirty="0">
                <a:solidFill>
                  <a:prstClr val="black"/>
                </a:solidFill>
                <a:ea typeface="Calibri"/>
              </a:rPr>
              <a:t>جر </a:t>
            </a:r>
            <a:r>
              <a:rPr lang="ar-IQ" sz="2400" dirty="0" smtClean="0">
                <a:solidFill>
                  <a:prstClr val="black"/>
                </a:solidFill>
                <a:ea typeface="Calibri"/>
              </a:rPr>
              <a:t>حينما تد</a:t>
            </a:r>
            <a:r>
              <a:rPr lang="ar-SA" sz="2400" dirty="0" smtClean="0">
                <a:solidFill>
                  <a:prstClr val="black"/>
                </a:solidFill>
                <a:ea typeface="Calibri"/>
              </a:rPr>
              <a:t>خ</a:t>
            </a:r>
            <a:r>
              <a:rPr lang="ar-IQ" sz="2400" dirty="0" smtClean="0">
                <a:solidFill>
                  <a:prstClr val="black"/>
                </a:solidFill>
                <a:ea typeface="Calibri"/>
              </a:rPr>
              <a:t>ل</a:t>
            </a:r>
            <a:r>
              <a:rPr lang="ar-SA" sz="2400" dirty="0" smtClean="0">
                <a:solidFill>
                  <a:prstClr val="black"/>
                </a:solidFill>
                <a:ea typeface="Calibri"/>
              </a:rPr>
              <a:t> </a:t>
            </a:r>
            <a:r>
              <a:rPr lang="ar-SA" sz="2400" dirty="0">
                <a:solidFill>
                  <a:prstClr val="black"/>
                </a:solidFill>
                <a:ea typeface="Calibri"/>
              </a:rPr>
              <a:t>(ما)عليهما </a:t>
            </a:r>
            <a:r>
              <a:rPr lang="ar-IQ" sz="2400" dirty="0" smtClean="0">
                <a:solidFill>
                  <a:prstClr val="black"/>
                </a:solidFill>
                <a:ea typeface="Calibri"/>
              </a:rPr>
              <a:t>تكف</a:t>
            </a:r>
            <a:r>
              <a:rPr lang="ar-IQ" sz="2400" dirty="0">
                <a:solidFill>
                  <a:prstClr val="black"/>
                </a:solidFill>
                <a:ea typeface="Calibri"/>
              </a:rPr>
              <a:t> </a:t>
            </a:r>
            <a:r>
              <a:rPr lang="ar-IQ" sz="2400" dirty="0" smtClean="0">
                <a:solidFill>
                  <a:prstClr val="black"/>
                </a:solidFill>
                <a:ea typeface="Calibri"/>
              </a:rPr>
              <a:t>عن العمل ، ومن هنا </a:t>
            </a:r>
            <a:r>
              <a:rPr lang="ar-SA" sz="2400" dirty="0" smtClean="0">
                <a:solidFill>
                  <a:prstClr val="black"/>
                </a:solidFill>
                <a:ea typeface="Calibri"/>
              </a:rPr>
              <a:t> قاس(كما)على(ربما</a:t>
            </a:r>
            <a:r>
              <a:rPr lang="ar-SA" sz="2400" dirty="0">
                <a:solidFill>
                  <a:prstClr val="black"/>
                </a:solidFill>
                <a:ea typeface="Calibri"/>
              </a:rPr>
              <a:t>) في العمل.</a:t>
            </a:r>
            <a:endParaRPr lang="en-US" sz="2400" dirty="0">
              <a:solidFill>
                <a:prstClr val="black"/>
              </a:solidFill>
              <a:ea typeface="Calibri"/>
              <a:cs typeface="Arial"/>
            </a:endParaRPr>
          </a:p>
          <a:p>
            <a:pPr marL="0" lvl="0" indent="0" algn="just">
              <a:lnSpc>
                <a:spcPct val="107000"/>
              </a:lnSpc>
              <a:spcAft>
                <a:spcPts val="800"/>
              </a:spcAft>
              <a:buNone/>
            </a:pPr>
            <a:r>
              <a:rPr lang="ar-IQ" sz="2400" b="1" dirty="0" smtClean="0">
                <a:solidFill>
                  <a:prstClr val="black"/>
                </a:solidFill>
                <a:ea typeface="Calibri"/>
              </a:rPr>
              <a:t>سادساً: </a:t>
            </a:r>
            <a:r>
              <a:rPr lang="ar-SA" sz="2400" dirty="0" smtClean="0">
                <a:solidFill>
                  <a:prstClr val="black"/>
                </a:solidFill>
                <a:ea typeface="Calibri"/>
              </a:rPr>
              <a:t>است</a:t>
            </a:r>
            <a:r>
              <a:rPr lang="ar-IQ" sz="2400" dirty="0" smtClean="0">
                <a:solidFill>
                  <a:prstClr val="black"/>
                </a:solidFill>
                <a:ea typeface="Calibri"/>
              </a:rPr>
              <a:t>عمل </a:t>
            </a:r>
            <a:r>
              <a:rPr lang="ar-SA" sz="2400" dirty="0" smtClean="0">
                <a:solidFill>
                  <a:prstClr val="black"/>
                </a:solidFill>
                <a:ea typeface="Calibri"/>
              </a:rPr>
              <a:t>التأويل </a:t>
            </a:r>
            <a:r>
              <a:rPr lang="ar-SA" sz="2400" dirty="0">
                <a:solidFill>
                  <a:prstClr val="black"/>
                </a:solidFill>
                <a:ea typeface="Calibri"/>
              </a:rPr>
              <a:t>والتقدير كثيرا للفعل العامل للنصب في المدح </a:t>
            </a:r>
            <a:r>
              <a:rPr lang="ar-SA" sz="2400" dirty="0" smtClean="0">
                <a:solidFill>
                  <a:prstClr val="black"/>
                </a:solidFill>
                <a:ea typeface="Calibri"/>
              </a:rPr>
              <a:t>والذم</a:t>
            </a:r>
            <a:r>
              <a:rPr lang="ar-IQ" sz="2400" dirty="0" smtClean="0">
                <a:solidFill>
                  <a:prstClr val="black"/>
                </a:solidFill>
                <a:ea typeface="Calibri"/>
              </a:rPr>
              <a:t> ، ومن هنا خرج</a:t>
            </a:r>
            <a:r>
              <a:rPr lang="ar-SA" sz="2400" dirty="0" smtClean="0">
                <a:solidFill>
                  <a:prstClr val="black"/>
                </a:solidFill>
                <a:ea typeface="Calibri"/>
              </a:rPr>
              <a:t> </a:t>
            </a:r>
            <a:r>
              <a:rPr lang="ar-SA" sz="2400" dirty="0">
                <a:solidFill>
                  <a:prstClr val="black"/>
                </a:solidFill>
                <a:ea typeface="Calibri"/>
              </a:rPr>
              <a:t>بعض </a:t>
            </a:r>
            <a:r>
              <a:rPr lang="ar-SA" sz="2400" dirty="0" err="1">
                <a:solidFill>
                  <a:prstClr val="black"/>
                </a:solidFill>
                <a:ea typeface="Calibri"/>
              </a:rPr>
              <a:t>اﻷبيات</a:t>
            </a:r>
            <a:r>
              <a:rPr lang="ar-SA" sz="2400" dirty="0">
                <a:solidFill>
                  <a:prstClr val="black"/>
                </a:solidFill>
                <a:ea typeface="Calibri"/>
              </a:rPr>
              <a:t> وردها </a:t>
            </a:r>
            <a:r>
              <a:rPr lang="ar-IQ" sz="2400" dirty="0" smtClean="0">
                <a:solidFill>
                  <a:prstClr val="black"/>
                </a:solidFill>
                <a:ea typeface="Calibri"/>
              </a:rPr>
              <a:t>إ</a:t>
            </a:r>
            <a:r>
              <a:rPr lang="ar-SA" sz="2400" dirty="0" err="1" smtClean="0">
                <a:solidFill>
                  <a:prstClr val="black"/>
                </a:solidFill>
                <a:ea typeface="Calibri"/>
              </a:rPr>
              <a:t>لى</a:t>
            </a:r>
            <a:r>
              <a:rPr lang="ar-SA" sz="2400" dirty="0" smtClean="0">
                <a:solidFill>
                  <a:prstClr val="black"/>
                </a:solidFill>
                <a:ea typeface="Calibri"/>
              </a:rPr>
              <a:t> </a:t>
            </a:r>
            <a:r>
              <a:rPr lang="ar-SA" sz="2400" dirty="0">
                <a:solidFill>
                  <a:prstClr val="black"/>
                </a:solidFill>
                <a:ea typeface="Calibri"/>
              </a:rPr>
              <a:t>القاعدة الصحيحة عن طريق القياس والتأويل </a:t>
            </a:r>
            <a:r>
              <a:rPr lang="ar-IQ" sz="2400" dirty="0" smtClean="0">
                <a:solidFill>
                  <a:prstClr val="black"/>
                </a:solidFill>
                <a:ea typeface="Calibri"/>
              </a:rPr>
              <a:t>، </a:t>
            </a:r>
            <a:r>
              <a:rPr lang="ar-SA" sz="2400" dirty="0" smtClean="0">
                <a:solidFill>
                  <a:prstClr val="black"/>
                </a:solidFill>
                <a:ea typeface="Calibri"/>
              </a:rPr>
              <a:t>مثال </a:t>
            </a:r>
            <a:r>
              <a:rPr lang="ar-SA" sz="2400" dirty="0">
                <a:solidFill>
                  <a:prstClr val="black"/>
                </a:solidFill>
                <a:ea typeface="Calibri"/>
              </a:rPr>
              <a:t>ذلك عندما قال النابغة الذبياني</a:t>
            </a:r>
            <a:r>
              <a:rPr lang="ar-IQ" sz="2400" dirty="0">
                <a:solidFill>
                  <a:prstClr val="black"/>
                </a:solidFill>
                <a:ea typeface="Calibri"/>
              </a:rPr>
              <a:t>:</a:t>
            </a:r>
            <a:endParaRPr lang="en-US" sz="2400" dirty="0">
              <a:solidFill>
                <a:prstClr val="black"/>
              </a:solidFill>
              <a:ea typeface="Calibri"/>
              <a:cs typeface="Arial"/>
            </a:endParaRPr>
          </a:p>
          <a:p>
            <a:pPr lvl="0"/>
            <a:r>
              <a:rPr lang="ar-SA" sz="2400" b="1" dirty="0">
                <a:solidFill>
                  <a:prstClr val="black"/>
                </a:solidFill>
                <a:ea typeface="Calibri"/>
              </a:rPr>
              <a:t>كليني يا أميمة ناصب                وليل أقاسيه بطيء الكواكب </a:t>
            </a:r>
            <a:endParaRPr lang="ar-IQ" sz="2400" b="1" dirty="0">
              <a:solidFill>
                <a:prstClr val="black"/>
              </a:solidFill>
            </a:endParaRPr>
          </a:p>
          <a:p>
            <a:endParaRPr lang="ar-IQ" dirty="0"/>
          </a:p>
        </p:txBody>
      </p:sp>
    </p:spTree>
    <p:extLst>
      <p:ext uri="{BB962C8B-B14F-4D97-AF65-F5344CB8AC3E}">
        <p14:creationId xmlns:p14="http://schemas.microsoft.com/office/powerpoint/2010/main" val="331317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530619"/>
          </a:xfrm>
        </p:spPr>
        <p:txBody>
          <a:bodyPr>
            <a:normAutofit/>
          </a:bodyPr>
          <a:lstStyle/>
          <a:p>
            <a:pPr lvl="0" algn="just">
              <a:lnSpc>
                <a:spcPct val="107000"/>
              </a:lnSpc>
              <a:spcAft>
                <a:spcPts val="800"/>
              </a:spcAft>
            </a:pPr>
            <a:r>
              <a:rPr lang="ar-SA" sz="2400" dirty="0">
                <a:solidFill>
                  <a:prstClr val="black"/>
                </a:solidFill>
                <a:ea typeface="Calibri"/>
              </a:rPr>
              <a:t>فقاس هذا البيت على بيت </a:t>
            </a:r>
            <a:r>
              <a:rPr lang="ar-IQ" sz="2400" dirty="0" smtClean="0">
                <a:solidFill>
                  <a:prstClr val="black"/>
                </a:solidFill>
                <a:ea typeface="Calibri"/>
              </a:rPr>
              <a:t>آ</a:t>
            </a:r>
            <a:r>
              <a:rPr lang="ar-SA" sz="2400" dirty="0" smtClean="0">
                <a:solidFill>
                  <a:prstClr val="black"/>
                </a:solidFill>
                <a:ea typeface="Calibri"/>
              </a:rPr>
              <a:t>خر </a:t>
            </a:r>
            <a:r>
              <a:rPr lang="ar-SA" sz="2400" dirty="0">
                <a:solidFill>
                  <a:prstClr val="black"/>
                </a:solidFill>
                <a:ea typeface="Calibri"/>
              </a:rPr>
              <a:t>فيه منادى مكرر وهو (يا تيم </a:t>
            </a:r>
            <a:r>
              <a:rPr lang="ar-SA" sz="2400" dirty="0" err="1" smtClean="0">
                <a:solidFill>
                  <a:prstClr val="black"/>
                </a:solidFill>
                <a:ea typeface="Calibri"/>
              </a:rPr>
              <a:t>تيم</a:t>
            </a:r>
            <a:r>
              <a:rPr lang="ar-IQ" sz="2400" dirty="0" smtClean="0">
                <a:solidFill>
                  <a:prstClr val="black"/>
                </a:solidFill>
                <a:ea typeface="Calibri"/>
              </a:rPr>
              <a:t> </a:t>
            </a:r>
            <a:r>
              <a:rPr lang="ar-SA" sz="2400" dirty="0" smtClean="0">
                <a:solidFill>
                  <a:prstClr val="black"/>
                </a:solidFill>
                <a:ea typeface="Calibri"/>
              </a:rPr>
              <a:t>عدي</a:t>
            </a:r>
            <a:r>
              <a:rPr lang="ar-SA" sz="2400" dirty="0">
                <a:solidFill>
                  <a:prstClr val="black"/>
                </a:solidFill>
                <a:ea typeface="Calibri"/>
              </a:rPr>
              <a:t>) فصار عنده (تيم تيم) اسما واحدا لذلك قاس </a:t>
            </a:r>
            <a:r>
              <a:rPr lang="ar-SA" sz="2400" dirty="0" smtClean="0">
                <a:solidFill>
                  <a:prstClr val="black"/>
                </a:solidFill>
                <a:ea typeface="Calibri"/>
              </a:rPr>
              <a:t>(</a:t>
            </a:r>
            <a:r>
              <a:rPr lang="ar-IQ" sz="2400" dirty="0" smtClean="0">
                <a:solidFill>
                  <a:prstClr val="black"/>
                </a:solidFill>
                <a:ea typeface="Calibri"/>
              </a:rPr>
              <a:t>أم</a:t>
            </a:r>
            <a:r>
              <a:rPr lang="ar-SA" sz="2400" dirty="0" err="1" smtClean="0">
                <a:solidFill>
                  <a:prstClr val="black"/>
                </a:solidFill>
                <a:ea typeface="Calibri"/>
              </a:rPr>
              <a:t>يمة</a:t>
            </a:r>
            <a:r>
              <a:rPr lang="ar-SA" sz="2400" dirty="0" smtClean="0">
                <a:solidFill>
                  <a:prstClr val="black"/>
                </a:solidFill>
                <a:ea typeface="Calibri"/>
              </a:rPr>
              <a:t>)على </a:t>
            </a:r>
            <a:r>
              <a:rPr lang="ar-SA" sz="2400" dirty="0">
                <a:solidFill>
                  <a:prstClr val="black"/>
                </a:solidFill>
                <a:ea typeface="Calibri"/>
              </a:rPr>
              <a:t>(تيم تيم) لذا عد </a:t>
            </a:r>
            <a:r>
              <a:rPr lang="ar-SA" sz="2400" dirty="0" smtClean="0">
                <a:solidFill>
                  <a:prstClr val="black"/>
                </a:solidFill>
                <a:ea typeface="Calibri"/>
              </a:rPr>
              <a:t>(</a:t>
            </a:r>
            <a:r>
              <a:rPr lang="ar-IQ" sz="2400" dirty="0" smtClean="0">
                <a:solidFill>
                  <a:prstClr val="black"/>
                </a:solidFill>
                <a:ea typeface="Calibri"/>
              </a:rPr>
              <a:t>أ</a:t>
            </a:r>
            <a:r>
              <a:rPr lang="ar-SA" sz="2400" dirty="0" err="1" smtClean="0">
                <a:solidFill>
                  <a:prstClr val="black"/>
                </a:solidFill>
                <a:ea typeface="Calibri"/>
              </a:rPr>
              <a:t>ميمة</a:t>
            </a:r>
            <a:r>
              <a:rPr lang="ar-SA" sz="2400" dirty="0">
                <a:solidFill>
                  <a:prstClr val="black"/>
                </a:solidFill>
                <a:ea typeface="Calibri"/>
              </a:rPr>
              <a:t>) التي هي اسم واحد غير مرخم بمثابة اسمين (اميم +ـة) وقاسها على (تيم تيم) في حالة كونهما اسمين.</a:t>
            </a:r>
            <a:endParaRPr lang="en-US" sz="1800" dirty="0">
              <a:solidFill>
                <a:prstClr val="black"/>
              </a:solidFill>
              <a:ea typeface="Calibri"/>
              <a:cs typeface="Arial"/>
            </a:endParaRPr>
          </a:p>
          <a:p>
            <a:pPr marL="0" lvl="0" indent="0" algn="just">
              <a:lnSpc>
                <a:spcPct val="107000"/>
              </a:lnSpc>
              <a:spcAft>
                <a:spcPts val="800"/>
              </a:spcAft>
              <a:buNone/>
            </a:pPr>
            <a:r>
              <a:rPr lang="ar-IQ" sz="2400" b="1" dirty="0" smtClean="0">
                <a:solidFill>
                  <a:prstClr val="black"/>
                </a:solidFill>
                <a:ea typeface="Calibri"/>
              </a:rPr>
              <a:t>سابعاً: </a:t>
            </a:r>
            <a:r>
              <a:rPr lang="ar-SA" sz="2400" dirty="0" smtClean="0">
                <a:solidFill>
                  <a:prstClr val="black"/>
                </a:solidFill>
                <a:ea typeface="Calibri"/>
              </a:rPr>
              <a:t>اس</a:t>
            </a:r>
            <a:r>
              <a:rPr lang="ar-IQ" sz="2400" dirty="0" smtClean="0">
                <a:solidFill>
                  <a:prstClr val="black"/>
                </a:solidFill>
                <a:ea typeface="Calibri"/>
              </a:rPr>
              <a:t>تعمل </a:t>
            </a:r>
            <a:r>
              <a:rPr lang="ar-SA" sz="2400" dirty="0" smtClean="0">
                <a:solidFill>
                  <a:prstClr val="black"/>
                </a:solidFill>
                <a:ea typeface="Calibri"/>
              </a:rPr>
              <a:t>السماع </a:t>
            </a:r>
            <a:r>
              <a:rPr lang="ar-SA" sz="2400" dirty="0">
                <a:solidFill>
                  <a:prstClr val="black"/>
                </a:solidFill>
                <a:ea typeface="Calibri"/>
              </a:rPr>
              <a:t>واعتمد عليه </a:t>
            </a:r>
            <a:r>
              <a:rPr lang="ar-SA" sz="2400" dirty="0" smtClean="0">
                <a:solidFill>
                  <a:prstClr val="black"/>
                </a:solidFill>
                <a:ea typeface="Calibri"/>
              </a:rPr>
              <a:t>كثيرا</a:t>
            </a:r>
            <a:r>
              <a:rPr lang="ar-IQ" sz="2400" dirty="0" smtClean="0">
                <a:solidFill>
                  <a:prstClr val="black"/>
                </a:solidFill>
                <a:ea typeface="Calibri"/>
              </a:rPr>
              <a:t>ً ،</a:t>
            </a:r>
            <a:r>
              <a:rPr lang="ar-SA" sz="2400" dirty="0" smtClean="0">
                <a:solidFill>
                  <a:prstClr val="black"/>
                </a:solidFill>
                <a:ea typeface="Calibri"/>
              </a:rPr>
              <a:t> </a:t>
            </a:r>
            <a:r>
              <a:rPr lang="ar-SA" sz="2400" dirty="0">
                <a:solidFill>
                  <a:prstClr val="black"/>
                </a:solidFill>
                <a:ea typeface="Calibri"/>
              </a:rPr>
              <a:t>وهو </a:t>
            </a:r>
            <a:r>
              <a:rPr lang="ar-SA" sz="2400" dirty="0" err="1">
                <a:solidFill>
                  <a:prstClr val="black"/>
                </a:solidFill>
                <a:ea typeface="Calibri"/>
              </a:rPr>
              <a:t>اﻷصل</a:t>
            </a:r>
            <a:r>
              <a:rPr lang="ar-SA" sz="2400" dirty="0">
                <a:solidFill>
                  <a:prstClr val="black"/>
                </a:solidFill>
                <a:ea typeface="Calibri"/>
              </a:rPr>
              <a:t> الذي وضعت عليه الاقيسة وقعدت عليه القواعد بعد النظر الى كثرة المسموع واطراده وقلته </a:t>
            </a:r>
            <a:r>
              <a:rPr lang="ar-SA" sz="2400" dirty="0" smtClean="0">
                <a:solidFill>
                  <a:prstClr val="black"/>
                </a:solidFill>
                <a:ea typeface="Calibri"/>
              </a:rPr>
              <a:t>واست</a:t>
            </a:r>
            <a:r>
              <a:rPr lang="ar-IQ" sz="2400" dirty="0" smtClean="0">
                <a:solidFill>
                  <a:prstClr val="black"/>
                </a:solidFill>
                <a:ea typeface="Calibri"/>
              </a:rPr>
              <a:t>عمل</a:t>
            </a:r>
            <a:r>
              <a:rPr lang="ar-SA" sz="2400" dirty="0" smtClean="0">
                <a:solidFill>
                  <a:prstClr val="black"/>
                </a:solidFill>
                <a:ea typeface="Calibri"/>
              </a:rPr>
              <a:t> </a:t>
            </a:r>
            <a:r>
              <a:rPr lang="ar-SA" sz="2400" dirty="0">
                <a:solidFill>
                  <a:prstClr val="black"/>
                </a:solidFill>
                <a:ea typeface="Calibri"/>
              </a:rPr>
              <a:t>مصطلحات: مطرد. حسن. كثير. غالب. نادر. شاذ</a:t>
            </a:r>
            <a:r>
              <a:rPr lang="ar-IQ" sz="2400" dirty="0" smtClean="0">
                <a:solidFill>
                  <a:prstClr val="black"/>
                </a:solidFill>
                <a:ea typeface="Calibri"/>
              </a:rPr>
              <a:t>.</a:t>
            </a:r>
            <a:endParaRPr lang="en-US" sz="1800" dirty="0">
              <a:solidFill>
                <a:prstClr val="black"/>
              </a:solidFill>
              <a:ea typeface="Calibri"/>
              <a:cs typeface="Arial"/>
            </a:endParaRPr>
          </a:p>
          <a:p>
            <a:pPr lvl="0" algn="just">
              <a:lnSpc>
                <a:spcPct val="107000"/>
              </a:lnSpc>
              <a:spcAft>
                <a:spcPts val="800"/>
              </a:spcAft>
            </a:pPr>
            <a:r>
              <a:rPr lang="ar-SA" sz="2400" dirty="0">
                <a:solidFill>
                  <a:prstClr val="black"/>
                </a:solidFill>
                <a:ea typeface="Calibri"/>
              </a:rPr>
              <a:t>-اعتمد على القراءات ولم يطعن بها ولم يخطئ قراءة </a:t>
            </a:r>
            <a:r>
              <a:rPr lang="ar-IQ" sz="2400" dirty="0" smtClean="0">
                <a:solidFill>
                  <a:prstClr val="black"/>
                </a:solidFill>
                <a:ea typeface="Calibri"/>
              </a:rPr>
              <a:t>؛</a:t>
            </a:r>
            <a:r>
              <a:rPr lang="ar-SA" sz="2400" dirty="0" smtClean="0">
                <a:solidFill>
                  <a:prstClr val="black"/>
                </a:solidFill>
                <a:ea typeface="Calibri"/>
              </a:rPr>
              <a:t>و</a:t>
            </a:r>
            <a:r>
              <a:rPr lang="ar-IQ" sz="2400" dirty="0" smtClean="0">
                <a:solidFill>
                  <a:prstClr val="black"/>
                </a:solidFill>
                <a:ea typeface="Calibri"/>
              </a:rPr>
              <a:t>إن</a:t>
            </a:r>
            <a:r>
              <a:rPr lang="ar-SA" sz="2400" dirty="0" smtClean="0">
                <a:solidFill>
                  <a:prstClr val="black"/>
                </a:solidFill>
                <a:ea typeface="Calibri"/>
              </a:rPr>
              <a:t>ما </a:t>
            </a:r>
            <a:r>
              <a:rPr lang="ar-SA" sz="2400" dirty="0">
                <a:solidFill>
                  <a:prstClr val="black"/>
                </a:solidFill>
                <a:ea typeface="Calibri"/>
              </a:rPr>
              <a:t>يقيس عليها ما يضعه من عبارات </a:t>
            </a:r>
            <a:r>
              <a:rPr lang="ar-IQ" sz="2400" dirty="0" smtClean="0">
                <a:solidFill>
                  <a:prstClr val="black"/>
                </a:solidFill>
                <a:ea typeface="Calibri"/>
              </a:rPr>
              <a:t>،أ</a:t>
            </a:r>
            <a:r>
              <a:rPr lang="ar-SA" sz="2400" dirty="0" smtClean="0">
                <a:solidFill>
                  <a:prstClr val="black"/>
                </a:solidFill>
                <a:ea typeface="Calibri"/>
              </a:rPr>
              <a:t>و </a:t>
            </a:r>
            <a:r>
              <a:rPr lang="ar-SA" sz="2400" dirty="0">
                <a:solidFill>
                  <a:prstClr val="black"/>
                </a:solidFill>
                <a:ea typeface="Calibri"/>
              </a:rPr>
              <a:t>يقيسها على ما جاء </a:t>
            </a:r>
            <a:r>
              <a:rPr lang="ar-IQ" sz="2400" dirty="0">
                <a:solidFill>
                  <a:prstClr val="black"/>
                </a:solidFill>
                <a:ea typeface="Calibri"/>
              </a:rPr>
              <a:t>ب</a:t>
            </a:r>
            <a:r>
              <a:rPr lang="ar-SA" sz="2400" dirty="0" smtClean="0">
                <a:solidFill>
                  <a:prstClr val="black"/>
                </a:solidFill>
                <a:ea typeface="Calibri"/>
              </a:rPr>
              <a:t>كلام </a:t>
            </a:r>
            <a:r>
              <a:rPr lang="ar-SA" sz="2400" dirty="0">
                <a:solidFill>
                  <a:prstClr val="black"/>
                </a:solidFill>
                <a:ea typeface="Calibri"/>
              </a:rPr>
              <a:t>العرب الفصيح </a:t>
            </a:r>
            <a:r>
              <a:rPr lang="ar-IQ" sz="2400" dirty="0" smtClean="0">
                <a:solidFill>
                  <a:prstClr val="black"/>
                </a:solidFill>
                <a:ea typeface="Calibri"/>
              </a:rPr>
              <a:t>،</a:t>
            </a:r>
            <a:r>
              <a:rPr lang="ar-SA" sz="2400" dirty="0" smtClean="0">
                <a:solidFill>
                  <a:prstClr val="black"/>
                </a:solidFill>
                <a:ea typeface="Calibri"/>
              </a:rPr>
              <a:t>ونستدل </a:t>
            </a:r>
            <a:r>
              <a:rPr lang="ar-SA" sz="2400" dirty="0">
                <a:solidFill>
                  <a:prstClr val="black"/>
                </a:solidFill>
                <a:ea typeface="Calibri"/>
              </a:rPr>
              <a:t>على ذلك من قول سيبويه عندما </a:t>
            </a:r>
            <a:r>
              <a:rPr lang="ar-SA" sz="2400" dirty="0" smtClean="0">
                <a:solidFill>
                  <a:prstClr val="black"/>
                </a:solidFill>
                <a:ea typeface="Calibri"/>
              </a:rPr>
              <a:t>س</a:t>
            </a:r>
            <a:r>
              <a:rPr lang="ar-IQ" sz="2400" dirty="0" smtClean="0">
                <a:solidFill>
                  <a:prstClr val="black"/>
                </a:solidFill>
                <a:ea typeface="Calibri"/>
              </a:rPr>
              <a:t>أل</a:t>
            </a:r>
            <a:r>
              <a:rPr lang="ar-SA" sz="2400" dirty="0" smtClean="0">
                <a:solidFill>
                  <a:prstClr val="black"/>
                </a:solidFill>
                <a:ea typeface="Calibri"/>
              </a:rPr>
              <a:t> </a:t>
            </a:r>
            <a:r>
              <a:rPr lang="ar-SA" sz="2400" dirty="0">
                <a:solidFill>
                  <a:prstClr val="black"/>
                </a:solidFill>
                <a:ea typeface="Calibri"/>
              </a:rPr>
              <a:t>الخليل عن قوله عز وجل </a:t>
            </a:r>
            <a:r>
              <a:rPr lang="ar-IQ" sz="2400" dirty="0" smtClean="0">
                <a:solidFill>
                  <a:prstClr val="black"/>
                </a:solidFill>
                <a:ea typeface="Calibri"/>
              </a:rPr>
              <a:t>:</a:t>
            </a:r>
            <a:r>
              <a:rPr lang="ar-SA" sz="2400" dirty="0" smtClean="0">
                <a:solidFill>
                  <a:prstClr val="black"/>
                </a:solidFill>
                <a:ea typeface="Calibri"/>
              </a:rPr>
              <a:t>(</a:t>
            </a:r>
            <a:r>
              <a:rPr lang="ar-SA" sz="2400" dirty="0">
                <a:solidFill>
                  <a:prstClr val="black"/>
                </a:solidFill>
                <a:ea typeface="Calibri"/>
              </a:rPr>
              <a:t>وما يشعركم </a:t>
            </a:r>
            <a:r>
              <a:rPr lang="ar-IQ" sz="2400" dirty="0" smtClean="0">
                <a:solidFill>
                  <a:prstClr val="black"/>
                </a:solidFill>
                <a:ea typeface="Calibri"/>
              </a:rPr>
              <a:t>أن</a:t>
            </a:r>
            <a:r>
              <a:rPr lang="ar-SA" sz="2400" dirty="0" smtClean="0">
                <a:solidFill>
                  <a:prstClr val="black"/>
                </a:solidFill>
                <a:ea typeface="Calibri"/>
              </a:rPr>
              <a:t>ها </a:t>
            </a:r>
            <a:r>
              <a:rPr lang="ar-SA" sz="2400" dirty="0">
                <a:solidFill>
                  <a:prstClr val="black"/>
                </a:solidFill>
                <a:ea typeface="Calibri"/>
              </a:rPr>
              <a:t>إذا جاءت لا يؤمنون) ورأي الخليل هنا:(انها) بمنزلة (لعل) </a:t>
            </a:r>
            <a:r>
              <a:rPr lang="ar-IQ" sz="2400" dirty="0" smtClean="0">
                <a:solidFill>
                  <a:prstClr val="black"/>
                </a:solidFill>
                <a:ea typeface="Calibri"/>
              </a:rPr>
              <a:t>أ</a:t>
            </a:r>
            <a:r>
              <a:rPr lang="ar-SA" sz="2400" dirty="0" smtClean="0">
                <a:solidFill>
                  <a:prstClr val="black"/>
                </a:solidFill>
                <a:ea typeface="Calibri"/>
              </a:rPr>
              <a:t>ي </a:t>
            </a:r>
            <a:r>
              <a:rPr lang="ar-SA" sz="2400" dirty="0">
                <a:solidFill>
                  <a:prstClr val="black"/>
                </a:solidFill>
                <a:ea typeface="Calibri"/>
              </a:rPr>
              <a:t>تقدير الكلام </a:t>
            </a:r>
            <a:r>
              <a:rPr lang="ar-IQ" sz="2400" dirty="0" smtClean="0">
                <a:solidFill>
                  <a:prstClr val="black"/>
                </a:solidFill>
                <a:ea typeface="Calibri"/>
              </a:rPr>
              <a:t>:</a:t>
            </a:r>
            <a:r>
              <a:rPr lang="ar-SA" sz="2400" dirty="0" smtClean="0">
                <a:solidFill>
                  <a:prstClr val="black"/>
                </a:solidFill>
                <a:ea typeface="Calibri"/>
              </a:rPr>
              <a:t>(</a:t>
            </a:r>
            <a:r>
              <a:rPr lang="ar-SA" sz="2400" dirty="0">
                <a:solidFill>
                  <a:prstClr val="black"/>
                </a:solidFill>
                <a:ea typeface="Calibri"/>
              </a:rPr>
              <a:t>وما يشعركم لعل إذا جاءت لا يؤمنون).</a:t>
            </a:r>
            <a:endParaRPr lang="en-US" sz="18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733505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83</TotalTime>
  <Words>1045</Words>
  <Application>Microsoft Office PowerPoint</Application>
  <PresentationFormat>عرض على الشاشة (3:4)‏</PresentationFormat>
  <Paragraphs>27</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ملتقى</vt:lpstr>
      <vt:lpstr>المحاضرة الثامنة : منهج الخليل في دراسة الظواهر النحوية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37</cp:revision>
  <dcterms:created xsi:type="dcterms:W3CDTF">2018-12-10T21:11:15Z</dcterms:created>
  <dcterms:modified xsi:type="dcterms:W3CDTF">2021-01-29T11:25:46Z</dcterms:modified>
</cp:coreProperties>
</file>