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70" d="100"/>
          <a:sy n="70" d="100"/>
        </p:scale>
        <p:origin x="-138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عنوان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5" name="عنوان فرعي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1" name="عنصر نائب للتاريخ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t>04/07/1442</a:t>
            </a:fld>
            <a:endParaRPr lang="ar-SA"/>
          </a:p>
        </p:txBody>
      </p:sp>
      <p:sp>
        <p:nvSpPr>
          <p:cNvPr id="18" name="عنصر نائب للتذييل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t>04/07/1442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t>04/07/1442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t>04/07/1442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t>04/07/1442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t>04/07/1442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t>04/07/1442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t>04/07/1442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مستطيل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t>04/07/1442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  <p:sp>
        <p:nvSpPr>
          <p:cNvPr id="10" name="عنصر نائب للصورة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ar-SA" dirty="0" smtClean="0"/>
              <a:t>انقر فوق </a:t>
            </a:r>
            <a:r>
              <a:rPr kumimoji="0" lang="ar-SA" dirty="0" err="1" smtClean="0"/>
              <a:t>الأي</a:t>
            </a:r>
            <a:r>
              <a:rPr kumimoji="0" lang="ar-SA" dirty="0" smtClean="0"/>
              <a:t> :قونة </a:t>
            </a:r>
            <a:r>
              <a:rPr kumimoji="0" lang="ar-SA" dirty="0" smtClean="0"/>
              <a:t>لإضافة صورة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t>04/07/1442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t>04/07/1442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عنصر نائب للعنوان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1" name="عنصر نائب للنص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27" name="عنصر نائب للتاريخ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t>04/07/1442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16" name="عنصر نائب لرقم الشريحة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r" rtl="1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r" rtl="1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r" rtl="1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r" rtl="1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r" rtl="1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r" rtl="1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r" rtl="1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r" rtl="1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r" rtl="1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ar-IQ" b="1" dirty="0" smtClean="0">
                <a:ea typeface="Calibri"/>
                <a:cs typeface="Arial"/>
              </a:rPr>
              <a:t>المحاضرة التاسعة : </a:t>
            </a:r>
            <a:r>
              <a:rPr lang="ar-SA" b="1" dirty="0" smtClean="0">
                <a:ea typeface="Calibri"/>
                <a:cs typeface="Arial"/>
              </a:rPr>
              <a:t>خصائص </a:t>
            </a:r>
            <a:r>
              <a:rPr lang="ar-SA" b="1" dirty="0">
                <a:ea typeface="Calibri"/>
                <a:cs typeface="Arial"/>
              </a:rPr>
              <a:t>الدرس النحوي </a:t>
            </a:r>
            <a:r>
              <a:rPr lang="ar-SA" b="1" dirty="0" smtClean="0">
                <a:ea typeface="Calibri"/>
                <a:cs typeface="Arial"/>
              </a:rPr>
              <a:t> </a:t>
            </a:r>
            <a:r>
              <a:rPr lang="ar-IQ" dirty="0">
                <a:ea typeface="Calibri"/>
                <a:cs typeface="Arial"/>
              </a:rPr>
              <a:t>ل</a:t>
            </a:r>
            <a:r>
              <a:rPr lang="ar-SA" b="1" dirty="0" smtClean="0">
                <a:ea typeface="Calibri"/>
                <a:cs typeface="Arial"/>
              </a:rPr>
              <a:t>لمدرسة البصرية </a:t>
            </a:r>
            <a:r>
              <a:rPr lang="en-US" sz="3200" dirty="0">
                <a:ea typeface="Calibri"/>
                <a:cs typeface="Arial"/>
              </a:rPr>
              <a:t/>
            </a:r>
            <a:br>
              <a:rPr lang="en-US" sz="3200" dirty="0">
                <a:ea typeface="Calibri"/>
                <a:cs typeface="Arial"/>
              </a:rPr>
            </a:br>
            <a:endParaRPr lang="ar-IQ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3354442" y="3212976"/>
            <a:ext cx="5114778" cy="2232248"/>
          </a:xfrm>
        </p:spPr>
        <p:txBody>
          <a:bodyPr>
            <a:normAutofit/>
          </a:bodyPr>
          <a:lstStyle/>
          <a:p>
            <a:pPr lvl="0" algn="ctr">
              <a:spcBef>
                <a:spcPct val="20000"/>
              </a:spcBef>
              <a:buClr>
                <a:srgbClr val="873624"/>
              </a:buClr>
              <a:buSzTx/>
            </a:pPr>
            <a:r>
              <a:rPr lang="ar-IQ" sz="2000" dirty="0">
                <a:solidFill>
                  <a:prstClr val="white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  <a:latin typeface="Book Antiqua"/>
                <a:cs typeface="Times New Roman"/>
              </a:rPr>
              <a:t>الجامعة المستنصرية / كلية الآداب / قسم اللغة العربية </a:t>
            </a:r>
          </a:p>
          <a:p>
            <a:pPr lvl="0" algn="ctr">
              <a:spcBef>
                <a:spcPct val="20000"/>
              </a:spcBef>
              <a:buClr>
                <a:srgbClr val="873624"/>
              </a:buClr>
              <a:buSzTx/>
            </a:pPr>
            <a:r>
              <a:rPr lang="ar-IQ" sz="2000" dirty="0">
                <a:solidFill>
                  <a:prstClr val="white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  <a:latin typeface="Book Antiqua"/>
                <a:cs typeface="Times New Roman"/>
              </a:rPr>
              <a:t>المرحلة الرابعة </a:t>
            </a:r>
          </a:p>
          <a:p>
            <a:pPr lvl="0" algn="ctr">
              <a:spcBef>
                <a:spcPct val="20000"/>
              </a:spcBef>
              <a:buClr>
                <a:srgbClr val="873624"/>
              </a:buClr>
              <a:buSzTx/>
            </a:pPr>
            <a:r>
              <a:rPr lang="ar-IQ" sz="2000" dirty="0" smtClean="0">
                <a:solidFill>
                  <a:prstClr val="white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  <a:latin typeface="Book Antiqua"/>
                <a:cs typeface="Times New Roman"/>
              </a:rPr>
              <a:t>الدراسة </a:t>
            </a:r>
            <a:r>
              <a:rPr lang="ar-IQ" sz="2000" dirty="0">
                <a:solidFill>
                  <a:prstClr val="white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  <a:latin typeface="Book Antiqua"/>
                <a:cs typeface="Times New Roman"/>
              </a:rPr>
              <a:t>الصباحية </a:t>
            </a:r>
            <a:r>
              <a:rPr lang="ar-IQ" sz="2000" dirty="0" smtClean="0">
                <a:solidFill>
                  <a:prstClr val="white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  <a:latin typeface="Book Antiqua"/>
                <a:cs typeface="Times New Roman"/>
              </a:rPr>
              <a:t> </a:t>
            </a:r>
            <a:endParaRPr lang="ar-IQ" sz="2000" dirty="0">
              <a:solidFill>
                <a:prstClr val="white"/>
              </a:solidFill>
              <a:effectLst>
                <a:outerShdw blurRad="34925" dist="12700" dir="14400000" rotWithShape="0">
                  <a:prstClr val="black">
                    <a:alpha val="21000"/>
                  </a:prstClr>
                </a:outerShdw>
              </a:effectLst>
              <a:latin typeface="Book Antiqua"/>
              <a:cs typeface="Times New Roman"/>
            </a:endParaRPr>
          </a:p>
          <a:p>
            <a:pPr lvl="0" algn="ctr">
              <a:spcBef>
                <a:spcPct val="20000"/>
              </a:spcBef>
              <a:buClr>
                <a:srgbClr val="873624"/>
              </a:buClr>
              <a:buSzTx/>
            </a:pPr>
            <a:r>
              <a:rPr lang="ar-IQ" sz="2000" smtClean="0">
                <a:solidFill>
                  <a:prstClr val="white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  <a:latin typeface="Book Antiqua"/>
                <a:cs typeface="Times New Roman"/>
              </a:rPr>
              <a:t>أستاذ المادة </a:t>
            </a:r>
            <a:r>
              <a:rPr lang="ar-IQ" sz="2000" dirty="0">
                <a:solidFill>
                  <a:prstClr val="white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  <a:latin typeface="Book Antiqua"/>
                <a:cs typeface="Times New Roman"/>
              </a:rPr>
              <a:t>:</a:t>
            </a:r>
          </a:p>
          <a:p>
            <a:pPr lvl="0" algn="ctr">
              <a:spcBef>
                <a:spcPct val="20000"/>
              </a:spcBef>
              <a:buClr>
                <a:srgbClr val="873624"/>
              </a:buClr>
              <a:buSzTx/>
            </a:pPr>
            <a:r>
              <a:rPr lang="ar-IQ" sz="2000" dirty="0">
                <a:solidFill>
                  <a:prstClr val="white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  <a:latin typeface="Book Antiqua"/>
                <a:cs typeface="Times New Roman"/>
              </a:rPr>
              <a:t>أ</a:t>
            </a:r>
            <a:r>
              <a:rPr lang="ar-IQ" sz="2000" dirty="0" smtClean="0">
                <a:solidFill>
                  <a:prstClr val="white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  <a:latin typeface="Book Antiqua"/>
                <a:cs typeface="Times New Roman"/>
              </a:rPr>
              <a:t>. د </a:t>
            </a:r>
            <a:r>
              <a:rPr lang="ar-IQ" sz="2000" dirty="0">
                <a:solidFill>
                  <a:prstClr val="white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  <a:latin typeface="Book Antiqua"/>
                <a:cs typeface="Times New Roman"/>
              </a:rPr>
              <a:t>رياض عبود </a:t>
            </a:r>
            <a:r>
              <a:rPr lang="ar-IQ" sz="2000" dirty="0" err="1">
                <a:solidFill>
                  <a:prstClr val="white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  <a:latin typeface="Book Antiqua"/>
                <a:cs typeface="Times New Roman"/>
              </a:rPr>
              <a:t>إهوين</a:t>
            </a:r>
            <a:r>
              <a:rPr lang="ar-IQ" sz="2000" dirty="0">
                <a:solidFill>
                  <a:prstClr val="white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  <a:latin typeface="Book Antiqua"/>
                <a:cs typeface="Times New Roman"/>
              </a:rPr>
              <a:t>                  </a:t>
            </a:r>
            <a:r>
              <a:rPr lang="ar-IQ" sz="2000" dirty="0" smtClean="0">
                <a:solidFill>
                  <a:prstClr val="white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  <a:latin typeface="Book Antiqua"/>
                <a:cs typeface="Times New Roman"/>
              </a:rPr>
              <a:t> </a:t>
            </a:r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25492354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IQ" dirty="0" smtClean="0"/>
              <a:t>خصائص الدرس النحوي البصري 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ar-SA" sz="3800" b="1" dirty="0">
                <a:latin typeface="Arial" pitchFamily="34" charset="0"/>
                <a:ea typeface="Calibri"/>
                <a:cs typeface="Arial" pitchFamily="34" charset="0"/>
              </a:rPr>
              <a:t>س/ ماهي خصائص المذهب النحوي في البصرة؟</a:t>
            </a:r>
            <a:endParaRPr lang="en-US" b="1" dirty="0">
              <a:latin typeface="Arial" pitchFamily="34" charset="0"/>
              <a:ea typeface="Calibri"/>
              <a:cs typeface="Arial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ar-SA" sz="2900" b="1" dirty="0">
                <a:latin typeface="Arial" pitchFamily="34" charset="0"/>
                <a:ea typeface="Calibri"/>
                <a:cs typeface="Arial" pitchFamily="34" charset="0"/>
              </a:rPr>
              <a:t>الجواب: </a:t>
            </a:r>
            <a:endParaRPr lang="en-US" b="1" dirty="0">
              <a:latin typeface="Arial" pitchFamily="34" charset="0"/>
              <a:ea typeface="Calibri"/>
              <a:cs typeface="Arial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ar-SA" sz="2900" b="1" dirty="0">
                <a:latin typeface="Arial" pitchFamily="34" charset="0"/>
                <a:ea typeface="Calibri"/>
                <a:cs typeface="Arial" pitchFamily="34" charset="0"/>
              </a:rPr>
              <a:t>بدأ النحو </a:t>
            </a:r>
            <a:r>
              <a:rPr lang="ar-SA" sz="2900" b="1" dirty="0" smtClean="0">
                <a:latin typeface="Arial" pitchFamily="34" charset="0"/>
                <a:ea typeface="Calibri"/>
                <a:cs typeface="Arial" pitchFamily="34" charset="0"/>
              </a:rPr>
              <a:t>بدأي :ات </a:t>
            </a:r>
            <a:r>
              <a:rPr lang="ar-SA" sz="2900" b="1" dirty="0">
                <a:latin typeface="Arial" pitchFamily="34" charset="0"/>
                <a:ea typeface="Calibri"/>
                <a:cs typeface="Arial" pitchFamily="34" charset="0"/>
              </a:rPr>
              <a:t>بسيطة هدفها </a:t>
            </a:r>
            <a:r>
              <a:rPr lang="ar-SA" sz="2900" b="1" dirty="0" smtClean="0">
                <a:latin typeface="Arial" pitchFamily="34" charset="0"/>
                <a:ea typeface="Calibri"/>
                <a:cs typeface="Arial" pitchFamily="34" charset="0"/>
              </a:rPr>
              <a:t>حمأي :ة </a:t>
            </a:r>
            <a:r>
              <a:rPr lang="ar-SA" sz="2900" b="1" dirty="0">
                <a:latin typeface="Arial" pitchFamily="34" charset="0"/>
                <a:ea typeface="Calibri"/>
                <a:cs typeface="Arial" pitchFamily="34" charset="0"/>
              </a:rPr>
              <a:t>لغة القران الكريم من اللحن على </a:t>
            </a:r>
            <a:r>
              <a:rPr lang="ar-SA" sz="2900" b="1" dirty="0" smtClean="0">
                <a:latin typeface="Arial" pitchFamily="34" charset="0"/>
                <a:ea typeface="Calibri"/>
                <a:cs typeface="Arial" pitchFamily="34" charset="0"/>
              </a:rPr>
              <a:t>أي :دي أبي </a:t>
            </a:r>
            <a:r>
              <a:rPr lang="ar-SA" sz="2900" b="1" dirty="0" smtClean="0">
                <a:latin typeface="Arial" pitchFamily="34" charset="0"/>
                <a:ea typeface="Calibri"/>
                <a:cs typeface="Arial" pitchFamily="34" charset="0"/>
              </a:rPr>
              <a:t>ال</a:t>
            </a:r>
            <a:r>
              <a:rPr lang="ar-IQ" sz="2900" b="1" dirty="0" smtClean="0">
                <a:latin typeface="Arial" pitchFamily="34" charset="0"/>
                <a:ea typeface="Calibri"/>
                <a:cs typeface="Arial" pitchFamily="34" charset="0"/>
              </a:rPr>
              <a:t>أ</a:t>
            </a:r>
            <a:r>
              <a:rPr lang="ar-SA" sz="2900" b="1" dirty="0" smtClean="0">
                <a:latin typeface="Arial" pitchFamily="34" charset="0"/>
                <a:ea typeface="Calibri"/>
                <a:cs typeface="Arial" pitchFamily="34" charset="0"/>
              </a:rPr>
              <a:t>سود </a:t>
            </a:r>
            <a:r>
              <a:rPr lang="ar-SA" sz="2900" b="1" dirty="0">
                <a:latin typeface="Arial" pitchFamily="34" charset="0"/>
                <a:ea typeface="Calibri"/>
                <a:cs typeface="Arial" pitchFamily="34" charset="0"/>
              </a:rPr>
              <a:t>الدؤلي وزملائه الاخرين مثل عبد الرحمن بن هرمز وميمون </a:t>
            </a:r>
            <a:r>
              <a:rPr lang="ar-SA" sz="2900" b="1" dirty="0" smtClean="0">
                <a:latin typeface="Arial" pitchFamily="34" charset="0"/>
                <a:ea typeface="Calibri"/>
                <a:cs typeface="Arial" pitchFamily="34" charset="0"/>
              </a:rPr>
              <a:t>ال</a:t>
            </a:r>
            <a:r>
              <a:rPr lang="ar-IQ" sz="2900" b="1" dirty="0" smtClean="0">
                <a:latin typeface="Arial" pitchFamily="34" charset="0"/>
                <a:ea typeface="Calibri"/>
                <a:cs typeface="Arial" pitchFamily="34" charset="0"/>
              </a:rPr>
              <a:t>أ</a:t>
            </a:r>
            <a:r>
              <a:rPr lang="ar-SA" sz="2900" b="1" dirty="0" smtClean="0">
                <a:latin typeface="Arial" pitchFamily="34" charset="0"/>
                <a:ea typeface="Calibri"/>
                <a:cs typeface="Arial" pitchFamily="34" charset="0"/>
              </a:rPr>
              <a:t>قرن </a:t>
            </a:r>
            <a:r>
              <a:rPr lang="ar-SA" sz="2900" b="1" dirty="0">
                <a:latin typeface="Arial" pitchFamily="34" charset="0"/>
                <a:ea typeface="Calibri"/>
                <a:cs typeface="Arial" pitchFamily="34" charset="0"/>
              </a:rPr>
              <a:t>ونصر بن عاصم</a:t>
            </a:r>
            <a:r>
              <a:rPr lang="ar-SA" sz="2900" b="1" dirty="0" smtClean="0">
                <a:latin typeface="Arial" pitchFamily="34" charset="0"/>
                <a:ea typeface="Calibri"/>
                <a:cs typeface="Arial" pitchFamily="34" charset="0"/>
              </a:rPr>
              <a:t>...إلخ </a:t>
            </a:r>
            <a:r>
              <a:rPr lang="ar-SA" sz="2900" b="1" dirty="0">
                <a:latin typeface="Arial" pitchFamily="34" charset="0"/>
                <a:ea typeface="Calibri"/>
                <a:cs typeface="Arial" pitchFamily="34" charset="0"/>
              </a:rPr>
              <a:t>من النحاة الاخرين </a:t>
            </a:r>
            <a:r>
              <a:rPr lang="ar-SA" sz="2900" b="1" dirty="0" smtClean="0">
                <a:latin typeface="Arial" pitchFamily="34" charset="0"/>
                <a:ea typeface="Calibri"/>
                <a:cs typeface="Arial" pitchFamily="34" charset="0"/>
              </a:rPr>
              <a:t>وكان</a:t>
            </a:r>
            <a:r>
              <a:rPr lang="ar-IQ" sz="2900" b="1" dirty="0" smtClean="0">
                <a:latin typeface="Arial" pitchFamily="34" charset="0"/>
                <a:ea typeface="Calibri"/>
                <a:cs typeface="Arial" pitchFamily="34" charset="0"/>
              </a:rPr>
              <a:t> </a:t>
            </a:r>
            <a:r>
              <a:rPr lang="ar-SA" sz="2900" b="1" dirty="0" smtClean="0">
                <a:latin typeface="Arial" pitchFamily="34" charset="0"/>
                <a:ea typeface="Calibri"/>
                <a:cs typeface="Arial" pitchFamily="34" charset="0"/>
              </a:rPr>
              <a:t>نحوهم </a:t>
            </a:r>
            <a:r>
              <a:rPr lang="ar-SA" sz="2900" b="1" dirty="0">
                <a:latin typeface="Arial" pitchFamily="34" charset="0"/>
                <a:ea typeface="Calibri"/>
                <a:cs typeface="Arial" pitchFamily="34" charset="0"/>
              </a:rPr>
              <a:t>بسيطا تميز ببعض الآراء التي تمثل </a:t>
            </a:r>
            <a:r>
              <a:rPr lang="ar-SA" sz="2900" b="1" dirty="0" smtClean="0">
                <a:latin typeface="Arial" pitchFamily="34" charset="0"/>
                <a:ea typeface="Calibri"/>
                <a:cs typeface="Arial" pitchFamily="34" charset="0"/>
              </a:rPr>
              <a:t>بدأي :ة </a:t>
            </a:r>
            <a:r>
              <a:rPr lang="ar-SA" sz="2900" b="1" dirty="0">
                <a:latin typeface="Arial" pitchFamily="34" charset="0"/>
                <a:ea typeface="Calibri"/>
                <a:cs typeface="Arial" pitchFamily="34" charset="0"/>
              </a:rPr>
              <a:t>مراحل نشوء النحو ووصل النحو </a:t>
            </a:r>
            <a:r>
              <a:rPr lang="ar-IQ" sz="2900" b="1" dirty="0" smtClean="0">
                <a:latin typeface="Arial" pitchFamily="34" charset="0"/>
                <a:ea typeface="Calibri"/>
                <a:cs typeface="Arial" pitchFamily="34" charset="0"/>
              </a:rPr>
              <a:t>إلى</a:t>
            </a:r>
            <a:r>
              <a:rPr lang="ar-SA" sz="2900" b="1" dirty="0" smtClean="0">
                <a:latin typeface="Arial" pitchFamily="34" charset="0"/>
                <a:ea typeface="Calibri"/>
                <a:cs typeface="Arial" pitchFamily="34" charset="0"/>
              </a:rPr>
              <a:t> </a:t>
            </a:r>
            <a:r>
              <a:rPr lang="ar-SA" sz="2900" b="1" dirty="0">
                <a:latin typeface="Arial" pitchFamily="34" charset="0"/>
                <a:ea typeface="Calibri"/>
                <a:cs typeface="Arial" pitchFamily="34" charset="0"/>
              </a:rPr>
              <a:t>الحضرمي وعيسى بن عمر </a:t>
            </a:r>
            <a:r>
              <a:rPr lang="ar-SA" sz="2900" b="1" dirty="0" smtClean="0">
                <a:latin typeface="Arial" pitchFamily="34" charset="0"/>
                <a:ea typeface="Calibri"/>
                <a:cs typeface="Arial" pitchFamily="34" charset="0"/>
              </a:rPr>
              <a:t>و</a:t>
            </a:r>
            <a:r>
              <a:rPr lang="ar-IQ" sz="2900" b="1" dirty="0" smtClean="0">
                <a:latin typeface="Arial" pitchFamily="34" charset="0"/>
                <a:ea typeface="Calibri"/>
                <a:cs typeface="Arial" pitchFamily="34" charset="0"/>
              </a:rPr>
              <a:t>أبي</a:t>
            </a:r>
            <a:r>
              <a:rPr lang="ar-SA" sz="2900" b="1" dirty="0" smtClean="0">
                <a:latin typeface="Arial" pitchFamily="34" charset="0"/>
                <a:ea typeface="Calibri"/>
                <a:cs typeface="Arial" pitchFamily="34" charset="0"/>
              </a:rPr>
              <a:t> </a:t>
            </a:r>
            <a:r>
              <a:rPr lang="ar-SA" sz="2900" b="1" dirty="0">
                <a:latin typeface="Arial" pitchFamily="34" charset="0"/>
                <a:ea typeface="Calibri"/>
                <a:cs typeface="Arial" pitchFamily="34" charset="0"/>
              </a:rPr>
              <a:t>عمرو بن العلاء ويونس بن حبيب وسمعوا من العرب وقاسوا على المسموع وزادوا في العلل والعامل والافتراض حتى وصل النحو </a:t>
            </a:r>
            <a:r>
              <a:rPr lang="ar-SA" sz="2900" b="1" dirty="0" smtClean="0">
                <a:latin typeface="Arial" pitchFamily="34" charset="0"/>
                <a:ea typeface="Calibri"/>
                <a:cs typeface="Arial" pitchFamily="34" charset="0"/>
              </a:rPr>
              <a:t>إلى </a:t>
            </a:r>
            <a:r>
              <a:rPr lang="ar-SA" sz="2900" b="1" dirty="0" err="1" smtClean="0">
                <a:latin typeface="Arial" pitchFamily="34" charset="0"/>
                <a:ea typeface="Calibri"/>
                <a:cs typeface="Arial" pitchFamily="34" charset="0"/>
              </a:rPr>
              <a:t>إلخليل</a:t>
            </a:r>
            <a:r>
              <a:rPr lang="ar-SA" sz="2900" b="1" dirty="0" smtClean="0">
                <a:latin typeface="Arial" pitchFamily="34" charset="0"/>
                <a:ea typeface="Calibri"/>
                <a:cs typeface="Arial" pitchFamily="34" charset="0"/>
              </a:rPr>
              <a:t> </a:t>
            </a:r>
            <a:r>
              <a:rPr lang="ar-SA" sz="2900" b="1" dirty="0">
                <a:latin typeface="Arial" pitchFamily="34" charset="0"/>
                <a:ea typeface="Calibri"/>
                <a:cs typeface="Arial" pitchFamily="34" charset="0"/>
              </a:rPr>
              <a:t>الذي طور هذه المباحث المذكورة واثبتها ووضع </a:t>
            </a:r>
            <a:r>
              <a:rPr lang="ar-SA" sz="2900" b="1" dirty="0" smtClean="0">
                <a:latin typeface="Arial" pitchFamily="34" charset="0"/>
                <a:ea typeface="Calibri"/>
                <a:cs typeface="Arial" pitchFamily="34" charset="0"/>
              </a:rPr>
              <a:t>قوانين</a:t>
            </a:r>
            <a:r>
              <a:rPr lang="ar-IQ" sz="2900" b="1" dirty="0" smtClean="0">
                <a:latin typeface="Arial" pitchFamily="34" charset="0"/>
                <a:ea typeface="Calibri"/>
                <a:cs typeface="Arial" pitchFamily="34" charset="0"/>
              </a:rPr>
              <a:t> ل</a:t>
            </a:r>
            <a:r>
              <a:rPr lang="ar-SA" sz="2900" b="1" dirty="0" smtClean="0">
                <a:latin typeface="Arial" pitchFamily="34" charset="0"/>
                <a:ea typeface="Calibri"/>
                <a:cs typeface="Arial" pitchFamily="34" charset="0"/>
              </a:rPr>
              <a:t>ها </a:t>
            </a:r>
            <a:r>
              <a:rPr lang="ar-SA" sz="2900" b="1" dirty="0">
                <a:latin typeface="Arial" pitchFamily="34" charset="0"/>
                <a:ea typeface="Calibri"/>
                <a:cs typeface="Arial" pitchFamily="34" charset="0"/>
              </a:rPr>
              <a:t>وتوسع فيها لكي تكون </a:t>
            </a:r>
            <a:r>
              <a:rPr lang="ar-IQ" sz="2900" b="1" dirty="0" smtClean="0">
                <a:latin typeface="Arial" pitchFamily="34" charset="0"/>
                <a:ea typeface="Calibri"/>
                <a:cs typeface="Arial" pitchFamily="34" charset="0"/>
              </a:rPr>
              <a:t>أ</a:t>
            </a:r>
            <a:r>
              <a:rPr lang="ar-SA" sz="2900" b="1" dirty="0" smtClean="0">
                <a:latin typeface="Arial" pitchFamily="34" charset="0"/>
                <a:ea typeface="Calibri"/>
                <a:cs typeface="Arial" pitchFamily="34" charset="0"/>
              </a:rPr>
              <a:t>ساسا </a:t>
            </a:r>
            <a:r>
              <a:rPr lang="ar-SA" sz="2900" b="1" dirty="0">
                <a:latin typeface="Arial" pitchFamily="34" charset="0"/>
                <a:ea typeface="Calibri"/>
                <a:cs typeface="Arial" pitchFamily="34" charset="0"/>
              </a:rPr>
              <a:t>لكتاب سيبويه وعن طريق دراسة نحو هؤلاء العلماء نجد خصائصا تميز بها النحو البصري. وهي</a:t>
            </a:r>
            <a:r>
              <a:rPr lang="ar-IQ" sz="2900" b="1" dirty="0">
                <a:latin typeface="Arial" pitchFamily="34" charset="0"/>
                <a:ea typeface="Calibri"/>
                <a:cs typeface="Arial" pitchFamily="34" charset="0"/>
              </a:rPr>
              <a:t>:</a:t>
            </a:r>
            <a:endParaRPr lang="en-US" b="1" dirty="0">
              <a:latin typeface="Arial" pitchFamily="34" charset="0"/>
              <a:ea typeface="Calibri"/>
              <a:cs typeface="Arial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ar-SA" sz="2900" b="1" dirty="0">
                <a:latin typeface="Arial" pitchFamily="34" charset="0"/>
                <a:ea typeface="Calibri"/>
                <a:cs typeface="Arial" pitchFamily="34" charset="0"/>
              </a:rPr>
              <a:t>1-اعتمدوا على السماع: خرج </a:t>
            </a:r>
            <a:r>
              <a:rPr lang="ar-SA" sz="2900" b="1" dirty="0" smtClean="0">
                <a:latin typeface="Arial" pitchFamily="34" charset="0"/>
                <a:ea typeface="Calibri"/>
                <a:cs typeface="Arial" pitchFamily="34" charset="0"/>
              </a:rPr>
              <a:t>النحوي</a:t>
            </a:r>
            <a:r>
              <a:rPr lang="ar-IQ" sz="2900" b="1" dirty="0" err="1" smtClean="0">
                <a:latin typeface="Arial" pitchFamily="34" charset="0"/>
                <a:ea typeface="Calibri"/>
                <a:cs typeface="Arial" pitchFamily="34" charset="0"/>
              </a:rPr>
              <a:t>ون</a:t>
            </a:r>
            <a:r>
              <a:rPr lang="ar-SA" sz="2900" b="1" dirty="0" smtClean="0">
                <a:latin typeface="Arial" pitchFamily="34" charset="0"/>
                <a:ea typeface="Calibri"/>
                <a:cs typeface="Arial" pitchFamily="34" charset="0"/>
              </a:rPr>
              <a:t> </a:t>
            </a:r>
            <a:r>
              <a:rPr lang="ar-SA" sz="2900" b="1" dirty="0">
                <a:latin typeface="Arial" pitchFamily="34" charset="0"/>
                <a:ea typeface="Calibri"/>
                <a:cs typeface="Arial" pitchFamily="34" charset="0"/>
              </a:rPr>
              <a:t>العرب مثل عيسى بن عمر </a:t>
            </a:r>
            <a:r>
              <a:rPr lang="ar-SA" sz="2900" b="1" dirty="0" smtClean="0">
                <a:latin typeface="Arial" pitchFamily="34" charset="0"/>
                <a:ea typeface="Calibri"/>
                <a:cs typeface="Arial" pitchFamily="34" charset="0"/>
              </a:rPr>
              <a:t>وأبي </a:t>
            </a:r>
            <a:r>
              <a:rPr lang="ar-SA" sz="2900" b="1" dirty="0">
                <a:latin typeface="Arial" pitchFamily="34" charset="0"/>
                <a:ea typeface="Calibri"/>
                <a:cs typeface="Arial" pitchFamily="34" charset="0"/>
              </a:rPr>
              <a:t>عمرو بن العلاء </a:t>
            </a:r>
            <a:r>
              <a:rPr lang="ar-SA" sz="2900" b="1" dirty="0" err="1" smtClean="0">
                <a:latin typeface="Arial" pitchFamily="34" charset="0"/>
                <a:ea typeface="Calibri"/>
                <a:cs typeface="Arial" pitchFamily="34" charset="0"/>
              </a:rPr>
              <a:t>وإلخليل</a:t>
            </a:r>
            <a:r>
              <a:rPr lang="ar-SA" sz="2900" b="1" dirty="0" smtClean="0">
                <a:latin typeface="Arial" pitchFamily="34" charset="0"/>
                <a:ea typeface="Calibri"/>
                <a:cs typeface="Arial" pitchFamily="34" charset="0"/>
              </a:rPr>
              <a:t> إلى </a:t>
            </a:r>
            <a:r>
              <a:rPr lang="ar-SA" sz="2900" b="1" dirty="0">
                <a:latin typeface="Arial" pitchFamily="34" charset="0"/>
                <a:ea typeface="Calibri"/>
                <a:cs typeface="Arial" pitchFamily="34" charset="0"/>
              </a:rPr>
              <a:t>البادية لسماع لغة </a:t>
            </a:r>
            <a:r>
              <a:rPr lang="ar-SA" sz="2900" b="1" dirty="0" smtClean="0">
                <a:latin typeface="Arial" pitchFamily="34" charset="0"/>
                <a:ea typeface="Calibri"/>
                <a:cs typeface="Arial" pitchFamily="34" charset="0"/>
              </a:rPr>
              <a:t>ال</a:t>
            </a:r>
            <a:r>
              <a:rPr lang="ar-IQ" sz="2900" b="1" dirty="0" smtClean="0">
                <a:latin typeface="Arial" pitchFamily="34" charset="0"/>
                <a:ea typeface="Calibri"/>
                <a:cs typeface="Arial" pitchFamily="34" charset="0"/>
              </a:rPr>
              <a:t>أ</a:t>
            </a:r>
            <a:r>
              <a:rPr lang="ar-SA" sz="2900" b="1" dirty="0" smtClean="0">
                <a:latin typeface="Arial" pitchFamily="34" charset="0"/>
                <a:ea typeface="Calibri"/>
                <a:cs typeface="Arial" pitchFamily="34" charset="0"/>
              </a:rPr>
              <a:t>عراب </a:t>
            </a:r>
            <a:r>
              <a:rPr lang="ar-SA" sz="2900" b="1" dirty="0">
                <a:latin typeface="Arial" pitchFamily="34" charset="0"/>
                <a:ea typeface="Calibri"/>
                <a:cs typeface="Arial" pitchFamily="34" charset="0"/>
              </a:rPr>
              <a:t>الفصيحة من منشئها الصحيح في بوادي نجد وتهامة والحجاز وما جاور البصرة </a:t>
            </a:r>
            <a:r>
              <a:rPr lang="ar-SA" sz="2900" b="1" dirty="0" smtClean="0">
                <a:latin typeface="Arial" pitchFamily="34" charset="0"/>
                <a:ea typeface="Calibri"/>
                <a:cs typeface="Arial" pitchFamily="34" charset="0"/>
              </a:rPr>
              <a:t>و</a:t>
            </a:r>
            <a:r>
              <a:rPr lang="ar-IQ" sz="2900" b="1" dirty="0" smtClean="0">
                <a:latin typeface="Arial" pitchFamily="34" charset="0"/>
                <a:ea typeface="Calibri"/>
                <a:cs typeface="Arial" pitchFamily="34" charset="0"/>
              </a:rPr>
              <a:t>أخذ</a:t>
            </a:r>
            <a:r>
              <a:rPr lang="ar-SA" sz="2900" b="1" dirty="0" err="1" smtClean="0">
                <a:latin typeface="Arial" pitchFamily="34" charset="0"/>
                <a:ea typeface="Calibri"/>
                <a:cs typeface="Arial" pitchFamily="34" charset="0"/>
              </a:rPr>
              <a:t>وا</a:t>
            </a:r>
            <a:r>
              <a:rPr lang="ar-SA" sz="2900" b="1" dirty="0" smtClean="0">
                <a:latin typeface="Arial" pitchFamily="34" charset="0"/>
                <a:ea typeface="Calibri"/>
                <a:cs typeface="Arial" pitchFamily="34" charset="0"/>
              </a:rPr>
              <a:t> </a:t>
            </a:r>
            <a:r>
              <a:rPr lang="ar-SA" sz="2900" b="1" dirty="0">
                <a:latin typeface="Arial" pitchFamily="34" charset="0"/>
                <a:ea typeface="Calibri"/>
                <a:cs typeface="Arial" pitchFamily="34" charset="0"/>
              </a:rPr>
              <a:t>المسموع من الشعر والنثر وصنفوه </a:t>
            </a:r>
            <a:r>
              <a:rPr lang="ar-SA" sz="2900" b="1" dirty="0" smtClean="0">
                <a:latin typeface="Arial" pitchFamily="34" charset="0"/>
                <a:ea typeface="Calibri"/>
                <a:cs typeface="Arial" pitchFamily="34" charset="0"/>
              </a:rPr>
              <a:t>إلى </a:t>
            </a:r>
            <a:r>
              <a:rPr lang="ar-SA" sz="2900" b="1" dirty="0">
                <a:latin typeface="Arial" pitchFamily="34" charset="0"/>
                <a:ea typeface="Calibri"/>
                <a:cs typeface="Arial" pitchFamily="34" charset="0"/>
              </a:rPr>
              <a:t>فصيح وغير فصيح والفصيح منه ما هو مطرد شائع كثير </a:t>
            </a:r>
            <a:r>
              <a:rPr lang="ar-SA" sz="2900" b="1" dirty="0" smtClean="0">
                <a:latin typeface="Arial" pitchFamily="34" charset="0"/>
                <a:ea typeface="Calibri"/>
                <a:cs typeface="Arial" pitchFamily="34" charset="0"/>
              </a:rPr>
              <a:t>أي : </a:t>
            </a:r>
            <a:r>
              <a:rPr lang="ar-SA" sz="2900" b="1" dirty="0">
                <a:latin typeface="Arial" pitchFamily="34" charset="0"/>
                <a:ea typeface="Calibri"/>
                <a:cs typeface="Arial" pitchFamily="34" charset="0"/>
              </a:rPr>
              <a:t>تحديد السماع </a:t>
            </a:r>
            <a:r>
              <a:rPr lang="ar-SA" sz="2900" b="1" dirty="0" smtClean="0">
                <a:latin typeface="Arial" pitchFamily="34" charset="0"/>
                <a:ea typeface="Calibri"/>
                <a:cs typeface="Arial" pitchFamily="34" charset="0"/>
              </a:rPr>
              <a:t>بشرطين</a:t>
            </a:r>
            <a:r>
              <a:rPr lang="ar-IQ" sz="2900" b="1" dirty="0" smtClean="0">
                <a:latin typeface="Arial" pitchFamily="34" charset="0"/>
                <a:ea typeface="Calibri"/>
                <a:cs typeface="Arial" pitchFamily="34" charset="0"/>
              </a:rPr>
              <a:t> </a:t>
            </a:r>
            <a:r>
              <a:rPr lang="ar-SA" sz="2900" b="1" dirty="0" smtClean="0">
                <a:latin typeface="Arial" pitchFamily="34" charset="0"/>
                <a:ea typeface="Calibri"/>
                <a:cs typeface="Arial" pitchFamily="34" charset="0"/>
              </a:rPr>
              <a:t>هما</a:t>
            </a:r>
            <a:r>
              <a:rPr lang="ar-SA" sz="2900" b="1" dirty="0">
                <a:latin typeface="Arial" pitchFamily="34" charset="0"/>
                <a:ea typeface="Calibri"/>
                <a:cs typeface="Arial" pitchFamily="34" charset="0"/>
              </a:rPr>
              <a:t>: المكان: وهو الجزيرة العربية </a:t>
            </a:r>
            <a:r>
              <a:rPr lang="ar-SA" sz="2900" b="1" dirty="0" smtClean="0">
                <a:latin typeface="Arial" pitchFamily="34" charset="0"/>
                <a:ea typeface="Calibri"/>
                <a:cs typeface="Arial" pitchFamily="34" charset="0"/>
              </a:rPr>
              <a:t>و </a:t>
            </a:r>
            <a:r>
              <a:rPr lang="ar-SA" sz="2900" b="1" dirty="0" err="1">
                <a:latin typeface="Arial" pitchFamily="34" charset="0"/>
                <a:ea typeface="Calibri"/>
                <a:cs typeface="Arial" pitchFamily="34" charset="0"/>
              </a:rPr>
              <a:t>اﻷماكن</a:t>
            </a:r>
            <a:r>
              <a:rPr lang="ar-SA" sz="2900" b="1" dirty="0">
                <a:latin typeface="Arial" pitchFamily="34" charset="0"/>
                <a:ea typeface="Calibri"/>
                <a:cs typeface="Arial" pitchFamily="34" charset="0"/>
              </a:rPr>
              <a:t> المذكورة ومن قبائل محددة وهي تميم </a:t>
            </a:r>
            <a:r>
              <a:rPr lang="ar-SA" sz="2900" b="1" dirty="0" smtClean="0">
                <a:latin typeface="Arial" pitchFamily="34" charset="0"/>
                <a:ea typeface="Calibri"/>
                <a:cs typeface="Arial" pitchFamily="34" charset="0"/>
              </a:rPr>
              <a:t>و</a:t>
            </a:r>
            <a:r>
              <a:rPr lang="ar-IQ" sz="2900" b="1" dirty="0" smtClean="0">
                <a:latin typeface="Arial" pitchFamily="34" charset="0"/>
                <a:ea typeface="Calibri"/>
                <a:cs typeface="Arial" pitchFamily="34" charset="0"/>
              </a:rPr>
              <a:t>أ</a:t>
            </a:r>
            <a:r>
              <a:rPr lang="ar-SA" sz="2900" b="1" dirty="0" smtClean="0">
                <a:latin typeface="Arial" pitchFamily="34" charset="0"/>
                <a:ea typeface="Calibri"/>
                <a:cs typeface="Arial" pitchFamily="34" charset="0"/>
              </a:rPr>
              <a:t>سد </a:t>
            </a:r>
            <a:r>
              <a:rPr lang="ar-SA" sz="2900" b="1" dirty="0">
                <a:latin typeface="Arial" pitchFamily="34" charset="0"/>
                <a:ea typeface="Calibri"/>
                <a:cs typeface="Arial" pitchFamily="34" charset="0"/>
              </a:rPr>
              <a:t>وقيس وطيء </a:t>
            </a:r>
            <a:r>
              <a:rPr lang="ar-SA" sz="2900" b="1" dirty="0" smtClean="0">
                <a:latin typeface="Arial" pitchFamily="34" charset="0"/>
                <a:ea typeface="Calibri"/>
                <a:cs typeface="Arial" pitchFamily="34" charset="0"/>
              </a:rPr>
              <a:t>...</a:t>
            </a:r>
            <a:r>
              <a:rPr lang="ar-IQ" sz="2900" b="1" dirty="0" smtClean="0">
                <a:latin typeface="Arial" pitchFamily="34" charset="0"/>
                <a:ea typeface="Calibri"/>
                <a:cs typeface="Arial" pitchFamily="34" charset="0"/>
              </a:rPr>
              <a:t> </a:t>
            </a:r>
            <a:r>
              <a:rPr lang="ar-SA" sz="2900" b="1" dirty="0" smtClean="0">
                <a:latin typeface="Arial" pitchFamily="34" charset="0"/>
                <a:ea typeface="Calibri"/>
                <a:cs typeface="Arial" pitchFamily="34" charset="0"/>
              </a:rPr>
              <a:t>إلخ </a:t>
            </a:r>
            <a:r>
              <a:rPr lang="ar-SA" sz="2900" b="1" dirty="0">
                <a:latin typeface="Arial" pitchFamily="34" charset="0"/>
                <a:ea typeface="Calibri"/>
                <a:cs typeface="Arial" pitchFamily="34" charset="0"/>
              </a:rPr>
              <a:t>من القبائل الفصيحة والزمان: وهو </a:t>
            </a:r>
            <a:r>
              <a:rPr lang="ar-SA" sz="2900" b="1" dirty="0" smtClean="0">
                <a:latin typeface="Arial" pitchFamily="34" charset="0"/>
                <a:ea typeface="Calibri"/>
                <a:cs typeface="Arial" pitchFamily="34" charset="0"/>
              </a:rPr>
              <a:t>إلى نه</a:t>
            </a:r>
            <a:r>
              <a:rPr lang="ar-IQ" sz="2900" b="1" dirty="0" smtClean="0">
                <a:latin typeface="Arial" pitchFamily="34" charset="0"/>
                <a:ea typeface="Calibri"/>
                <a:cs typeface="Arial" pitchFamily="34" charset="0"/>
              </a:rPr>
              <a:t>اية</a:t>
            </a:r>
            <a:r>
              <a:rPr lang="ar-SA" sz="2900" b="1" dirty="0" smtClean="0">
                <a:latin typeface="Arial" pitchFamily="34" charset="0"/>
                <a:ea typeface="Calibri"/>
                <a:cs typeface="Arial" pitchFamily="34" charset="0"/>
              </a:rPr>
              <a:t> القرن </a:t>
            </a:r>
            <a:r>
              <a:rPr lang="ar-SA" sz="2900" b="1" dirty="0">
                <a:latin typeface="Arial" pitchFamily="34" charset="0"/>
                <a:ea typeface="Calibri"/>
                <a:cs typeface="Arial" pitchFamily="34" charset="0"/>
              </a:rPr>
              <a:t>الثاني الهجري في المدينة </a:t>
            </a:r>
            <a:r>
              <a:rPr lang="ar-SA" sz="2900" b="1" dirty="0" smtClean="0">
                <a:latin typeface="Arial" pitchFamily="34" charset="0"/>
                <a:ea typeface="Calibri"/>
                <a:cs typeface="Arial" pitchFamily="34" charset="0"/>
              </a:rPr>
              <a:t>وإلى نه</a:t>
            </a:r>
            <a:r>
              <a:rPr lang="ar-IQ" sz="2900" b="1" dirty="0" smtClean="0">
                <a:latin typeface="Arial" pitchFamily="34" charset="0"/>
                <a:ea typeface="Calibri"/>
                <a:cs typeface="Arial" pitchFamily="34" charset="0"/>
              </a:rPr>
              <a:t>اية</a:t>
            </a:r>
            <a:r>
              <a:rPr lang="ar-SA" sz="2900" b="1" dirty="0" smtClean="0">
                <a:latin typeface="Arial" pitchFamily="34" charset="0"/>
                <a:ea typeface="Calibri"/>
                <a:cs typeface="Arial" pitchFamily="34" charset="0"/>
              </a:rPr>
              <a:t> </a:t>
            </a:r>
            <a:r>
              <a:rPr lang="ar-SA" sz="2900" b="1" dirty="0">
                <a:latin typeface="Arial" pitchFamily="34" charset="0"/>
                <a:ea typeface="Calibri"/>
                <a:cs typeface="Arial" pitchFamily="34" charset="0"/>
              </a:rPr>
              <a:t>القرن الرابع الهجري في البادية</a:t>
            </a:r>
            <a:r>
              <a:rPr lang="ar-IQ" dirty="0">
                <a:ea typeface="Calibri"/>
              </a:rPr>
              <a:t>.</a:t>
            </a:r>
            <a:endParaRPr lang="en-US" sz="2400" dirty="0">
              <a:ea typeface="Calibri"/>
              <a:cs typeface="Arial"/>
            </a:endParaRPr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1032220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ar-SA" dirty="0">
                <a:ea typeface="Calibri"/>
              </a:rPr>
              <a:t>-</a:t>
            </a:r>
            <a:r>
              <a:rPr lang="ar-SA" dirty="0" smtClean="0">
                <a:latin typeface="Arial" pitchFamily="34" charset="0"/>
                <a:ea typeface="Calibri"/>
                <a:cs typeface="Arial" pitchFamily="34" charset="0"/>
              </a:rPr>
              <a:t>است</a:t>
            </a:r>
            <a:r>
              <a:rPr lang="ar-IQ" dirty="0" smtClean="0">
                <a:latin typeface="Arial" pitchFamily="34" charset="0"/>
                <a:ea typeface="Calibri"/>
                <a:cs typeface="Arial" pitchFamily="34" charset="0"/>
              </a:rPr>
              <a:t>عملوا</a:t>
            </a:r>
            <a:r>
              <a:rPr lang="ar-SA" dirty="0" smtClean="0">
                <a:latin typeface="Arial" pitchFamily="34" charset="0"/>
                <a:ea typeface="Calibri"/>
                <a:cs typeface="Arial" pitchFamily="34" charset="0"/>
              </a:rPr>
              <a:t> </a:t>
            </a:r>
            <a:r>
              <a:rPr lang="ar-SA" dirty="0">
                <a:latin typeface="Arial" pitchFamily="34" charset="0"/>
                <a:ea typeface="Calibri"/>
                <a:cs typeface="Arial" pitchFamily="34" charset="0"/>
              </a:rPr>
              <a:t>القياس: ووضعوا الاقيسة كما في </a:t>
            </a:r>
            <a:r>
              <a:rPr lang="ar-SA" dirty="0" err="1">
                <a:latin typeface="Arial" pitchFamily="34" charset="0"/>
                <a:ea typeface="Calibri"/>
                <a:cs typeface="Arial" pitchFamily="34" charset="0"/>
              </a:rPr>
              <a:t>اﻷمثلة</a:t>
            </a:r>
            <a:r>
              <a:rPr lang="ar-SA" dirty="0">
                <a:latin typeface="Arial" pitchFamily="34" charset="0"/>
                <a:ea typeface="Calibri"/>
                <a:cs typeface="Arial" pitchFamily="34" charset="0"/>
              </a:rPr>
              <a:t> والشواهد السابقة لدى العلماء وقاسوا على المطرد الشائع الكثير من كلام العرب المسموع وهو القران الكريم والشعر</a:t>
            </a:r>
            <a:r>
              <a:rPr lang="ar-SA" dirty="0" smtClean="0">
                <a:latin typeface="Arial" pitchFamily="34" charset="0"/>
                <a:ea typeface="Calibri"/>
                <a:cs typeface="Arial" pitchFamily="34" charset="0"/>
              </a:rPr>
              <a:t>.</a:t>
            </a:r>
            <a:r>
              <a:rPr lang="ar-IQ" dirty="0" smtClean="0">
                <a:latin typeface="Arial" pitchFamily="34" charset="0"/>
                <a:ea typeface="Calibri"/>
                <a:cs typeface="Arial" pitchFamily="34" charset="0"/>
              </a:rPr>
              <a:t> </a:t>
            </a:r>
            <a:r>
              <a:rPr lang="ar-SA" dirty="0" smtClean="0">
                <a:latin typeface="Arial" pitchFamily="34" charset="0"/>
                <a:ea typeface="Calibri"/>
                <a:cs typeface="Arial" pitchFamily="34" charset="0"/>
              </a:rPr>
              <a:t>إلخ وأخذ </a:t>
            </a:r>
            <a:r>
              <a:rPr lang="ar-SA" dirty="0">
                <a:latin typeface="Arial" pitchFamily="34" charset="0"/>
                <a:ea typeface="Calibri"/>
                <a:cs typeface="Arial" pitchFamily="34" charset="0"/>
              </a:rPr>
              <a:t>البصريون اللغة من الفصحاء واعتمدوا عليها في دراسة الغريب </a:t>
            </a:r>
            <a:r>
              <a:rPr lang="ar-SA" dirty="0" smtClean="0">
                <a:latin typeface="Arial" pitchFamily="34" charset="0"/>
                <a:ea typeface="Calibri"/>
                <a:cs typeface="Arial" pitchFamily="34" charset="0"/>
              </a:rPr>
              <a:t>وال</a:t>
            </a:r>
            <a:r>
              <a:rPr lang="ar-IQ" dirty="0" smtClean="0">
                <a:latin typeface="Arial" pitchFamily="34" charset="0"/>
                <a:ea typeface="Calibri"/>
                <a:cs typeface="Arial" pitchFamily="34" charset="0"/>
              </a:rPr>
              <a:t>إ</a:t>
            </a:r>
            <a:r>
              <a:rPr lang="ar-SA" dirty="0" smtClean="0">
                <a:latin typeface="Arial" pitchFamily="34" charset="0"/>
                <a:ea typeface="Calibri"/>
                <a:cs typeface="Arial" pitchFamily="34" charset="0"/>
              </a:rPr>
              <a:t>عراب </a:t>
            </a:r>
            <a:r>
              <a:rPr lang="ar-SA" dirty="0">
                <a:latin typeface="Arial" pitchFamily="34" charset="0"/>
                <a:ea typeface="Calibri"/>
                <a:cs typeface="Arial" pitchFamily="34" charset="0"/>
              </a:rPr>
              <a:t>والتصريف </a:t>
            </a:r>
            <a:r>
              <a:rPr lang="ar-SA" dirty="0" smtClean="0">
                <a:latin typeface="Arial" pitchFamily="34" charset="0"/>
                <a:ea typeface="Calibri"/>
                <a:cs typeface="Arial" pitchFamily="34" charset="0"/>
              </a:rPr>
              <a:t>وأمّا </a:t>
            </a:r>
            <a:r>
              <a:rPr lang="ar-SA" dirty="0">
                <a:latin typeface="Arial" pitchFamily="34" charset="0"/>
                <a:ea typeface="Calibri"/>
                <a:cs typeface="Arial" pitchFamily="34" charset="0"/>
              </a:rPr>
              <a:t>الشعر فاحتجوا بأشعار الطبقات الثلاث </a:t>
            </a:r>
            <a:r>
              <a:rPr lang="ar-IQ" dirty="0" smtClean="0">
                <a:latin typeface="Arial" pitchFamily="34" charset="0"/>
                <a:ea typeface="Calibri"/>
                <a:cs typeface="Arial" pitchFamily="34" charset="0"/>
              </a:rPr>
              <a:t>ب</a:t>
            </a:r>
            <a:r>
              <a:rPr lang="ar-SA" dirty="0" smtClean="0">
                <a:latin typeface="Arial" pitchFamily="34" charset="0"/>
                <a:ea typeface="Calibri"/>
                <a:cs typeface="Arial" pitchFamily="34" charset="0"/>
              </a:rPr>
              <a:t>حسب </a:t>
            </a:r>
            <a:r>
              <a:rPr lang="ar-SA" dirty="0">
                <a:latin typeface="Arial" pitchFamily="34" charset="0"/>
                <a:ea typeface="Calibri"/>
                <a:cs typeface="Arial" pitchFamily="34" charset="0"/>
              </a:rPr>
              <a:t>تقسيم ابن رشيق القيرواني في كتابه (العمدة) وهذه الطبقات هي: </a:t>
            </a:r>
            <a:r>
              <a:rPr lang="ar-SA" dirty="0" smtClean="0">
                <a:latin typeface="Arial" pitchFamily="34" charset="0"/>
                <a:ea typeface="Calibri"/>
                <a:cs typeface="Arial" pitchFamily="34" charset="0"/>
              </a:rPr>
              <a:t>ال</a:t>
            </a:r>
            <a:r>
              <a:rPr lang="ar-IQ" dirty="0" smtClean="0">
                <a:latin typeface="Arial" pitchFamily="34" charset="0"/>
                <a:ea typeface="Calibri"/>
                <a:cs typeface="Arial" pitchFamily="34" charset="0"/>
              </a:rPr>
              <a:t>أ</a:t>
            </a:r>
            <a:r>
              <a:rPr lang="ar-SA" dirty="0" smtClean="0">
                <a:latin typeface="Arial" pitchFamily="34" charset="0"/>
                <a:ea typeface="Calibri"/>
                <a:cs typeface="Arial" pitchFamily="34" charset="0"/>
              </a:rPr>
              <a:t>ولى </a:t>
            </a:r>
            <a:r>
              <a:rPr lang="ar-SA" dirty="0">
                <a:latin typeface="Arial" pitchFamily="34" charset="0"/>
                <a:ea typeface="Calibri"/>
                <a:cs typeface="Arial" pitchFamily="34" charset="0"/>
              </a:rPr>
              <a:t>طبقة الشعراء الجاهلين. والثانية: طبقة الشعراء المخضرمين الثالثة: طبقة الشعراء المتقدمين في الاسلام كجرير. والفرزدق. </a:t>
            </a:r>
            <a:r>
              <a:rPr lang="ar-IQ" dirty="0" smtClean="0">
                <a:latin typeface="Arial" pitchFamily="34" charset="0"/>
                <a:ea typeface="Calibri"/>
                <a:cs typeface="Arial" pitchFamily="34" charset="0"/>
              </a:rPr>
              <a:t>و</a:t>
            </a:r>
            <a:r>
              <a:rPr lang="ar-SA" dirty="0" smtClean="0">
                <a:latin typeface="Arial" pitchFamily="34" charset="0"/>
                <a:ea typeface="Calibri"/>
                <a:cs typeface="Arial" pitchFamily="34" charset="0"/>
              </a:rPr>
              <a:t>الاخطل </a:t>
            </a:r>
            <a:r>
              <a:rPr lang="ar-SA" dirty="0">
                <a:latin typeface="Arial" pitchFamily="34" charset="0"/>
                <a:ea typeface="Calibri"/>
                <a:cs typeface="Arial" pitchFamily="34" charset="0"/>
              </a:rPr>
              <a:t>ومن عاصرهم. ووقفت الاحتجاج عند البصريين عند الشاعر ابن هرمة ووضع البصريون اقيستهم على شعر هذه الطبقات الثلاث.</a:t>
            </a:r>
            <a:endParaRPr lang="en-US" sz="2400" dirty="0">
              <a:latin typeface="Arial" pitchFamily="34" charset="0"/>
              <a:ea typeface="Calibri"/>
              <a:cs typeface="Arial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ar-SA" dirty="0">
                <a:latin typeface="Arial" pitchFamily="34" charset="0"/>
                <a:ea typeface="Calibri"/>
                <a:cs typeface="Arial" pitchFamily="34" charset="0"/>
              </a:rPr>
              <a:t>3-وقفوا من </a:t>
            </a:r>
            <a:r>
              <a:rPr lang="ar-SA" dirty="0" smtClean="0">
                <a:latin typeface="Arial" pitchFamily="34" charset="0"/>
                <a:ea typeface="Calibri"/>
                <a:cs typeface="Arial" pitchFamily="34" charset="0"/>
              </a:rPr>
              <a:t>القر</a:t>
            </a:r>
            <a:r>
              <a:rPr lang="ar-IQ" dirty="0" smtClean="0">
                <a:latin typeface="Arial" pitchFamily="34" charset="0"/>
                <a:ea typeface="Calibri"/>
                <a:cs typeface="Arial" pitchFamily="34" charset="0"/>
              </a:rPr>
              <a:t>آ</a:t>
            </a:r>
            <a:r>
              <a:rPr lang="ar-SA" dirty="0" smtClean="0">
                <a:latin typeface="Arial" pitchFamily="34" charset="0"/>
                <a:ea typeface="Calibri"/>
                <a:cs typeface="Arial" pitchFamily="34" charset="0"/>
              </a:rPr>
              <a:t>ن </a:t>
            </a:r>
            <a:r>
              <a:rPr lang="ar-SA" dirty="0">
                <a:latin typeface="Arial" pitchFamily="34" charset="0"/>
                <a:ea typeface="Calibri"/>
                <a:cs typeface="Arial" pitchFamily="34" charset="0"/>
              </a:rPr>
              <a:t>الكريم وقراءاته موقفا مدافعا عما يرد في الكتاب العظيم فقاسوا على </a:t>
            </a:r>
            <a:r>
              <a:rPr lang="ar-SA" dirty="0" smtClean="0">
                <a:latin typeface="Arial" pitchFamily="34" charset="0"/>
                <a:ea typeface="Calibri"/>
                <a:cs typeface="Arial" pitchFamily="34" charset="0"/>
              </a:rPr>
              <a:t>أي</a:t>
            </a:r>
            <a:r>
              <a:rPr lang="ar-IQ" dirty="0" smtClean="0">
                <a:latin typeface="Arial" pitchFamily="34" charset="0"/>
                <a:ea typeface="Calibri"/>
                <a:cs typeface="Arial" pitchFamily="34" charset="0"/>
              </a:rPr>
              <a:t>ا</a:t>
            </a:r>
            <a:r>
              <a:rPr lang="ar-SA" dirty="0" smtClean="0">
                <a:latin typeface="Arial" pitchFamily="34" charset="0"/>
                <a:ea typeface="Calibri"/>
                <a:cs typeface="Arial" pitchFamily="34" charset="0"/>
              </a:rPr>
              <a:t>ته </a:t>
            </a:r>
            <a:r>
              <a:rPr lang="ar-SA" dirty="0">
                <a:latin typeface="Arial" pitchFamily="34" charset="0"/>
                <a:ea typeface="Calibri"/>
                <a:cs typeface="Arial" pitchFamily="34" charset="0"/>
              </a:rPr>
              <a:t>ما أجازوا من القواعد واجازوا ما جاء في قراءاته المتواترة ولم يصدر عنهم طعن في قراءة او تخطئة القراء شاذة كانت قراءته ام غير شاذة كما قسمها ابو بكر بن مجاهد.</a:t>
            </a:r>
            <a:endParaRPr lang="en-US" sz="2400" dirty="0">
              <a:latin typeface="Arial" pitchFamily="34" charset="0"/>
              <a:ea typeface="Calibri"/>
              <a:cs typeface="Arial" pitchFamily="34" charset="0"/>
            </a:endParaRPr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17240227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ar-SA" sz="5600" b="1" dirty="0">
                <a:latin typeface="Arial" pitchFamily="34" charset="0"/>
                <a:ea typeface="Calibri"/>
                <a:cs typeface="Arial" pitchFamily="34" charset="0"/>
              </a:rPr>
              <a:t>س: ما موقف النحاة من </a:t>
            </a:r>
            <a:r>
              <a:rPr lang="ar-SA" sz="5600" b="1" dirty="0" smtClean="0">
                <a:latin typeface="Arial" pitchFamily="34" charset="0"/>
                <a:ea typeface="Calibri"/>
                <a:cs typeface="Arial" pitchFamily="34" charset="0"/>
              </a:rPr>
              <a:t>القراءات</a:t>
            </a:r>
            <a:r>
              <a:rPr lang="ar-IQ" sz="5600" b="1" dirty="0" smtClean="0">
                <a:latin typeface="Arial" pitchFamily="34" charset="0"/>
                <a:ea typeface="Calibri"/>
                <a:cs typeface="Arial" pitchFamily="34" charset="0"/>
              </a:rPr>
              <a:t> </a:t>
            </a:r>
            <a:r>
              <a:rPr lang="ar-SA" sz="5600" b="1" dirty="0" smtClean="0">
                <a:latin typeface="Arial" pitchFamily="34" charset="0"/>
                <a:ea typeface="Calibri"/>
                <a:cs typeface="Arial" pitchFamily="34" charset="0"/>
              </a:rPr>
              <a:t>؟</a:t>
            </a:r>
            <a:endParaRPr lang="en-US" sz="3600" b="1" dirty="0">
              <a:latin typeface="Arial" pitchFamily="34" charset="0"/>
              <a:ea typeface="Calibri"/>
              <a:cs typeface="Arial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ar-SA" sz="5600" b="1" dirty="0">
                <a:latin typeface="Arial" pitchFamily="34" charset="0"/>
                <a:ea typeface="Calibri"/>
                <a:cs typeface="Arial" pitchFamily="34" charset="0"/>
              </a:rPr>
              <a:t>ج</a:t>
            </a:r>
            <a:r>
              <a:rPr lang="ar-SA" sz="3600" b="1" dirty="0">
                <a:latin typeface="Arial" pitchFamily="34" charset="0"/>
                <a:ea typeface="Calibri"/>
                <a:cs typeface="Arial" pitchFamily="34" charset="0"/>
              </a:rPr>
              <a:t>: </a:t>
            </a:r>
            <a:r>
              <a:rPr lang="ar-SA" sz="5600" b="1" dirty="0">
                <a:latin typeface="Arial" pitchFamily="34" charset="0"/>
                <a:ea typeface="Calibri"/>
                <a:cs typeface="Arial" pitchFamily="34" charset="0"/>
              </a:rPr>
              <a:t>لم يخطئ البصريون القراءات مثل سيبويه </a:t>
            </a:r>
            <a:r>
              <a:rPr lang="ar-SA" sz="5600" b="1" dirty="0" err="1" smtClean="0">
                <a:latin typeface="Arial" pitchFamily="34" charset="0"/>
                <a:ea typeface="Calibri"/>
                <a:cs typeface="Arial" pitchFamily="34" charset="0"/>
              </a:rPr>
              <a:t>وإلخليل</a:t>
            </a:r>
            <a:r>
              <a:rPr lang="ar-SA" sz="5600" b="1" dirty="0" smtClean="0">
                <a:latin typeface="Arial" pitchFamily="34" charset="0"/>
                <a:ea typeface="Calibri"/>
                <a:cs typeface="Arial" pitchFamily="34" charset="0"/>
              </a:rPr>
              <a:t> </a:t>
            </a:r>
            <a:r>
              <a:rPr lang="ar-SA" sz="5600" b="1" dirty="0">
                <a:latin typeface="Arial" pitchFamily="34" charset="0"/>
                <a:ea typeface="Calibri"/>
                <a:cs typeface="Arial" pitchFamily="34" charset="0"/>
              </a:rPr>
              <a:t>وقلة هم الذين خطأوا القراءات مثل المبرد في بعض القراءات وليس كلها وليس في كتاب سيبويه طعن للقراءات لا هو ولا شيخة </a:t>
            </a:r>
            <a:r>
              <a:rPr lang="ar-SA" sz="5600" b="1" dirty="0" err="1" smtClean="0">
                <a:latin typeface="Arial" pitchFamily="34" charset="0"/>
                <a:ea typeface="Calibri"/>
                <a:cs typeface="Arial" pitchFamily="34" charset="0"/>
              </a:rPr>
              <a:t>إلخليل</a:t>
            </a:r>
            <a:r>
              <a:rPr lang="ar-SA" sz="5600" b="1" dirty="0" smtClean="0">
                <a:latin typeface="Arial" pitchFamily="34" charset="0"/>
                <a:ea typeface="Calibri"/>
                <a:cs typeface="Arial" pitchFamily="34" charset="0"/>
              </a:rPr>
              <a:t> </a:t>
            </a:r>
            <a:r>
              <a:rPr lang="ar-SA" sz="5600" b="1" dirty="0">
                <a:latin typeface="Arial" pitchFamily="34" charset="0"/>
                <a:ea typeface="Calibri"/>
                <a:cs typeface="Arial" pitchFamily="34" charset="0"/>
              </a:rPr>
              <a:t>ولا معظم </a:t>
            </a:r>
            <a:r>
              <a:rPr lang="ar-SA" sz="5600" b="1" dirty="0" smtClean="0">
                <a:latin typeface="Arial" pitchFamily="34" charset="0"/>
                <a:ea typeface="Calibri"/>
                <a:cs typeface="Arial" pitchFamily="34" charset="0"/>
              </a:rPr>
              <a:t>البصريين </a:t>
            </a:r>
            <a:r>
              <a:rPr lang="ar-SA" sz="5600" b="1" dirty="0">
                <a:latin typeface="Arial" pitchFamily="34" charset="0"/>
                <a:ea typeface="Calibri"/>
                <a:cs typeface="Arial" pitchFamily="34" charset="0"/>
              </a:rPr>
              <a:t>المتقدمين </a:t>
            </a:r>
            <a:r>
              <a:rPr lang="ar-IQ" sz="5600" b="1" dirty="0" smtClean="0">
                <a:latin typeface="Arial" pitchFamily="34" charset="0"/>
                <a:ea typeface="Calibri"/>
                <a:cs typeface="Arial" pitchFamily="34" charset="0"/>
              </a:rPr>
              <a:t>؛ </a:t>
            </a:r>
            <a:r>
              <a:rPr lang="ar-SA" sz="5600" b="1" dirty="0" smtClean="0">
                <a:latin typeface="Arial" pitchFamily="34" charset="0"/>
                <a:ea typeface="Calibri"/>
                <a:cs typeface="Arial" pitchFamily="34" charset="0"/>
              </a:rPr>
              <a:t>وأمّا </a:t>
            </a:r>
            <a:r>
              <a:rPr lang="ar-SA" sz="5600" b="1" dirty="0">
                <a:latin typeface="Arial" pitchFamily="34" charset="0"/>
                <a:ea typeface="Calibri"/>
                <a:cs typeface="Arial" pitchFamily="34" charset="0"/>
              </a:rPr>
              <a:t>الكوفيون فهم </a:t>
            </a:r>
            <a:r>
              <a:rPr lang="ar-IQ" sz="5600" b="1" dirty="0" smtClean="0">
                <a:latin typeface="Arial" pitchFamily="34" charset="0"/>
                <a:ea typeface="Calibri"/>
                <a:cs typeface="Arial" pitchFamily="34" charset="0"/>
              </a:rPr>
              <a:t>أو</a:t>
            </a:r>
            <a:r>
              <a:rPr lang="ar-SA" sz="5600" b="1" dirty="0" smtClean="0">
                <a:latin typeface="Arial" pitchFamily="34" charset="0"/>
                <a:ea typeface="Calibri"/>
                <a:cs typeface="Arial" pitchFamily="34" charset="0"/>
              </a:rPr>
              <a:t>ل </a:t>
            </a:r>
            <a:r>
              <a:rPr lang="ar-SA" sz="5600" b="1" dirty="0">
                <a:latin typeface="Arial" pitchFamily="34" charset="0"/>
                <a:ea typeface="Calibri"/>
                <a:cs typeface="Arial" pitchFamily="34" charset="0"/>
              </a:rPr>
              <a:t>من خطأ القراءات وعلى رأسهم الكسائي والفراء في كتابه (معاني القران) الذي يمثل معظم اراء الكوفيين وتبع بعض النحويين الكوفيين مثل المبرد والمازني وابن جني الذين اقتدوا بالكسائي والفراء.</a:t>
            </a:r>
            <a:endParaRPr lang="en-US" sz="5600" b="1" dirty="0">
              <a:latin typeface="Arial" pitchFamily="34" charset="0"/>
              <a:ea typeface="Calibri"/>
              <a:cs typeface="Arial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ar-SA" sz="5600" b="1" dirty="0">
                <a:latin typeface="Arial" pitchFamily="34" charset="0"/>
                <a:ea typeface="Calibri"/>
                <a:cs typeface="Arial" pitchFamily="34" charset="0"/>
              </a:rPr>
              <a:t>س: </a:t>
            </a:r>
            <a:r>
              <a:rPr lang="ar-SA" sz="5600" b="1" dirty="0" err="1">
                <a:latin typeface="Arial" pitchFamily="34" charset="0"/>
                <a:ea typeface="Calibri"/>
                <a:cs typeface="Arial" pitchFamily="34" charset="0"/>
              </a:rPr>
              <a:t>ماموقف</a:t>
            </a:r>
            <a:r>
              <a:rPr lang="ar-SA" sz="5600" b="1" dirty="0">
                <a:latin typeface="Arial" pitchFamily="34" charset="0"/>
                <a:ea typeface="Calibri"/>
                <a:cs typeface="Arial" pitchFamily="34" charset="0"/>
              </a:rPr>
              <a:t> النحاة من الاحتجاج بالحديث الشريف؟</a:t>
            </a:r>
            <a:endParaRPr lang="en-US" sz="5600" b="1" dirty="0">
              <a:latin typeface="Arial" pitchFamily="34" charset="0"/>
              <a:ea typeface="Calibri"/>
              <a:cs typeface="Arial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ar-SA" sz="5600" b="1" dirty="0">
                <a:latin typeface="Arial" pitchFamily="34" charset="0"/>
                <a:ea typeface="Calibri"/>
                <a:cs typeface="Arial" pitchFamily="34" charset="0"/>
              </a:rPr>
              <a:t>ج:لم يرد في كتب النحاة الاوائل من بصريين وكوفيين الاستشهاد بالحديث الشريف ولم يعتمدوا عليه في استنباط او اثبات </a:t>
            </a:r>
            <a:r>
              <a:rPr lang="ar-SA" sz="5600" b="1" dirty="0" smtClean="0">
                <a:latin typeface="Arial" pitchFamily="34" charset="0"/>
                <a:ea typeface="Calibri"/>
                <a:cs typeface="Arial" pitchFamily="34" charset="0"/>
              </a:rPr>
              <a:t>أي : </a:t>
            </a:r>
            <a:r>
              <a:rPr lang="ar-SA" sz="5600" b="1" dirty="0">
                <a:latin typeface="Arial" pitchFamily="34" charset="0"/>
                <a:ea typeface="Calibri"/>
                <a:cs typeface="Arial" pitchFamily="34" charset="0"/>
              </a:rPr>
              <a:t>ظاهرة يؤخذ بها ويقاس عليها مما خالف منه قاعدة في كتاب او اثبات ظاهرة وكان ابو الحسن الصائغ (ت690هـ)هو </a:t>
            </a:r>
            <a:r>
              <a:rPr lang="ar-IQ" sz="5600" b="1" dirty="0" smtClean="0">
                <a:latin typeface="Arial" pitchFamily="34" charset="0"/>
                <a:ea typeface="Calibri"/>
                <a:cs typeface="Arial" pitchFamily="34" charset="0"/>
              </a:rPr>
              <a:t>أ</a:t>
            </a:r>
            <a:r>
              <a:rPr lang="ar-SA" sz="5600" b="1" dirty="0" smtClean="0">
                <a:latin typeface="Arial" pitchFamily="34" charset="0"/>
                <a:ea typeface="Calibri"/>
                <a:cs typeface="Arial" pitchFamily="34" charset="0"/>
              </a:rPr>
              <a:t>ول </a:t>
            </a:r>
            <a:r>
              <a:rPr lang="ar-SA" sz="5600" b="1" dirty="0">
                <a:latin typeface="Arial" pitchFamily="34" charset="0"/>
                <a:ea typeface="Calibri"/>
                <a:cs typeface="Arial" pitchFamily="34" charset="0"/>
              </a:rPr>
              <a:t>من نبه على ان ابن </a:t>
            </a:r>
            <a:r>
              <a:rPr lang="ar-SA" sz="5600" b="1" dirty="0" err="1" smtClean="0">
                <a:latin typeface="Arial" pitchFamily="34" charset="0"/>
                <a:ea typeface="Calibri"/>
                <a:cs typeface="Arial" pitchFamily="34" charset="0"/>
              </a:rPr>
              <a:t>إلخروف</a:t>
            </a:r>
            <a:r>
              <a:rPr lang="ar-SA" sz="5600" b="1" dirty="0" smtClean="0">
                <a:latin typeface="Arial" pitchFamily="34" charset="0"/>
                <a:ea typeface="Calibri"/>
                <a:cs typeface="Arial" pitchFamily="34" charset="0"/>
              </a:rPr>
              <a:t> </a:t>
            </a:r>
            <a:r>
              <a:rPr lang="ar-SA" sz="5600" b="1" dirty="0">
                <a:latin typeface="Arial" pitchFamily="34" charset="0"/>
                <a:ea typeface="Calibri"/>
                <a:cs typeface="Arial" pitchFamily="34" charset="0"/>
              </a:rPr>
              <a:t>قد احتج بالحديث وخالف بذلك سنة النحاة السابقين ثم جاء ابو حيان ولاحظ مبالغة ابن مالك في اعتماده على بناء الاقيسة والقواعد فرد عليه وعلل هذا الرد بان الحديث </a:t>
            </a:r>
            <a:r>
              <a:rPr lang="ar-SA" sz="5600" b="1" dirty="0" smtClean="0">
                <a:latin typeface="Arial" pitchFamily="34" charset="0"/>
                <a:ea typeface="Calibri"/>
                <a:cs typeface="Arial" pitchFamily="34" charset="0"/>
              </a:rPr>
              <a:t>روي </a:t>
            </a:r>
            <a:r>
              <a:rPr lang="ar-SA" sz="5600" b="1" dirty="0">
                <a:latin typeface="Arial" pitchFamily="34" charset="0"/>
                <a:ea typeface="Calibri"/>
                <a:cs typeface="Arial" pitchFamily="34" charset="0"/>
              </a:rPr>
              <a:t>بالمعنى وليس </a:t>
            </a:r>
            <a:r>
              <a:rPr lang="ar-SA" sz="5600" b="1" dirty="0" smtClean="0">
                <a:latin typeface="Arial" pitchFamily="34" charset="0"/>
                <a:ea typeface="Calibri"/>
                <a:cs typeface="Arial" pitchFamily="34" charset="0"/>
              </a:rPr>
              <a:t>باللفظ</a:t>
            </a:r>
            <a:r>
              <a:rPr lang="ar-IQ" sz="5600" b="1" dirty="0" smtClean="0">
                <a:latin typeface="Arial" pitchFamily="34" charset="0"/>
                <a:ea typeface="Calibri"/>
                <a:cs typeface="Arial" pitchFamily="34" charset="0"/>
              </a:rPr>
              <a:t> </a:t>
            </a:r>
            <a:r>
              <a:rPr lang="ar-SA" sz="5600" b="1" dirty="0" smtClean="0">
                <a:latin typeface="Arial" pitchFamily="34" charset="0"/>
                <a:ea typeface="Calibri"/>
                <a:cs typeface="Arial" pitchFamily="34" charset="0"/>
              </a:rPr>
              <a:t>ان </a:t>
            </a:r>
            <a:r>
              <a:rPr lang="ar-SA" sz="5600" b="1" dirty="0">
                <a:latin typeface="Arial" pitchFamily="34" charset="0"/>
                <a:ea typeface="Calibri"/>
                <a:cs typeface="Arial" pitchFamily="34" charset="0"/>
              </a:rPr>
              <a:t>اكثر رواته من </a:t>
            </a:r>
            <a:r>
              <a:rPr lang="ar-SA" sz="5600" b="1" dirty="0" smtClean="0">
                <a:latin typeface="Arial" pitchFamily="34" charset="0"/>
                <a:ea typeface="Calibri"/>
                <a:cs typeface="Arial" pitchFamily="34" charset="0"/>
              </a:rPr>
              <a:t>ال</a:t>
            </a:r>
            <a:r>
              <a:rPr lang="ar-IQ" sz="5600" b="1" dirty="0" smtClean="0">
                <a:latin typeface="Arial" pitchFamily="34" charset="0"/>
                <a:ea typeface="Calibri"/>
                <a:cs typeface="Arial" pitchFamily="34" charset="0"/>
              </a:rPr>
              <a:t>أ</a:t>
            </a:r>
            <a:r>
              <a:rPr lang="ar-SA" sz="5600" b="1" dirty="0" smtClean="0">
                <a:latin typeface="Arial" pitchFamily="34" charset="0"/>
                <a:ea typeface="Calibri"/>
                <a:cs typeface="Arial" pitchFamily="34" charset="0"/>
              </a:rPr>
              <a:t>عاجم </a:t>
            </a:r>
            <a:r>
              <a:rPr lang="ar-SA" sz="5600" b="1" dirty="0">
                <a:latin typeface="Arial" pitchFamily="34" charset="0"/>
                <a:ea typeface="Calibri"/>
                <a:cs typeface="Arial" pitchFamily="34" charset="0"/>
              </a:rPr>
              <a:t>من غير العرب وما يزال الباحثون مختلفين في الاسباب التي دعت </a:t>
            </a:r>
            <a:r>
              <a:rPr lang="ar-SA" sz="5600" b="1" dirty="0" smtClean="0">
                <a:latin typeface="Arial" pitchFamily="34" charset="0"/>
                <a:ea typeface="Calibri"/>
                <a:cs typeface="Arial" pitchFamily="34" charset="0"/>
              </a:rPr>
              <a:t>إلى  </a:t>
            </a:r>
            <a:r>
              <a:rPr lang="ar-SA" sz="5600" b="1" dirty="0">
                <a:latin typeface="Arial" pitchFamily="34" charset="0"/>
                <a:ea typeface="Calibri"/>
                <a:cs typeface="Arial" pitchFamily="34" charset="0"/>
              </a:rPr>
              <a:t>ابعاد الحديث عن مجال الاحتجاج وكل منهم يعلل بعلة يراها ويقترح </a:t>
            </a:r>
            <a:r>
              <a:rPr lang="ar-SA" sz="5600" b="1" dirty="0" smtClean="0">
                <a:latin typeface="Arial" pitchFamily="34" charset="0"/>
                <a:ea typeface="Calibri"/>
                <a:cs typeface="Arial" pitchFamily="34" charset="0"/>
              </a:rPr>
              <a:t>رأيا </a:t>
            </a:r>
            <a:r>
              <a:rPr lang="ar-SA" sz="5600" b="1" dirty="0">
                <a:latin typeface="Arial" pitchFamily="34" charset="0"/>
                <a:ea typeface="Calibri"/>
                <a:cs typeface="Arial" pitchFamily="34" charset="0"/>
              </a:rPr>
              <a:t>يعرضه ويدافع عنه وللاطلاع اكثر (يراجع كتاب)(موقف النحاة من الاحتجاج بالحديث الشريف) للدكتور خديجة الحديثي.</a:t>
            </a:r>
            <a:endParaRPr lang="en-US" sz="5600" b="1" dirty="0">
              <a:latin typeface="Arial" pitchFamily="34" charset="0"/>
              <a:ea typeface="Calibri"/>
              <a:cs typeface="Arial" pitchFamily="34" charset="0"/>
            </a:endParaRP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400" dirty="0">
                <a:ea typeface="Calibri"/>
                <a:cs typeface="Arial"/>
              </a:rPr>
              <a:t> </a:t>
            </a:r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11675073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algn="just">
              <a:lnSpc>
                <a:spcPct val="107000"/>
              </a:lnSpc>
              <a:spcAft>
                <a:spcPts val="800"/>
              </a:spcAft>
              <a:buClr>
                <a:srgbClr val="B13F9A"/>
              </a:buClr>
            </a:pPr>
            <a:r>
              <a:rPr lang="ar-SA" sz="1800" b="1" dirty="0">
                <a:solidFill>
                  <a:prstClr val="black"/>
                </a:solidFill>
                <a:latin typeface="Arial" pitchFamily="34" charset="0"/>
                <a:ea typeface="Calibri"/>
                <a:cs typeface="Arial" pitchFamily="34" charset="0"/>
              </a:rPr>
              <a:t>وعد البصريون السماع هو </a:t>
            </a:r>
            <a:r>
              <a:rPr lang="ar-SA" sz="1800" b="1" dirty="0" err="1">
                <a:solidFill>
                  <a:prstClr val="black"/>
                </a:solidFill>
                <a:latin typeface="Arial" pitchFamily="34" charset="0"/>
                <a:ea typeface="Calibri"/>
                <a:cs typeface="Arial" pitchFamily="34" charset="0"/>
              </a:rPr>
              <a:t>اﻷصل</a:t>
            </a:r>
            <a:r>
              <a:rPr lang="ar-SA" sz="1800" b="1" dirty="0">
                <a:solidFill>
                  <a:prstClr val="black"/>
                </a:solidFill>
                <a:latin typeface="Arial" pitchFamily="34" charset="0"/>
                <a:ea typeface="Calibri"/>
                <a:cs typeface="Arial" pitchFamily="34" charset="0"/>
              </a:rPr>
              <a:t> الأول الذي تعتمد عليه كل الاصول و</a:t>
            </a:r>
            <a:r>
              <a:rPr lang="ar-IQ" sz="1800" b="1" dirty="0">
                <a:solidFill>
                  <a:prstClr val="black"/>
                </a:solidFill>
                <a:latin typeface="Arial" pitchFamily="34" charset="0"/>
                <a:ea typeface="Calibri"/>
                <a:cs typeface="Arial" pitchFamily="34" charset="0"/>
              </a:rPr>
              <a:t>أ</a:t>
            </a:r>
            <a:r>
              <a:rPr lang="ar-SA" sz="1800" b="1" dirty="0">
                <a:solidFill>
                  <a:prstClr val="black"/>
                </a:solidFill>
                <a:latin typeface="Arial" pitchFamily="34" charset="0"/>
                <a:ea typeface="Calibri"/>
                <a:cs typeface="Arial" pitchFamily="34" charset="0"/>
              </a:rPr>
              <a:t>ولها القياس وإذا تعارض السماع والقياس فالرجوع </a:t>
            </a:r>
            <a:r>
              <a:rPr lang="ar-IQ" sz="1800" b="1" dirty="0" smtClean="0">
                <a:solidFill>
                  <a:prstClr val="black"/>
                </a:solidFill>
                <a:latin typeface="Arial" pitchFamily="34" charset="0"/>
                <a:ea typeface="Calibri"/>
                <a:cs typeface="Arial" pitchFamily="34" charset="0"/>
              </a:rPr>
              <a:t>إلى ال</a:t>
            </a:r>
            <a:r>
              <a:rPr lang="ar-SA" sz="1800" b="1" dirty="0" smtClean="0">
                <a:solidFill>
                  <a:prstClr val="black"/>
                </a:solidFill>
                <a:latin typeface="Arial" pitchFamily="34" charset="0"/>
                <a:ea typeface="Calibri"/>
                <a:cs typeface="Arial" pitchFamily="34" charset="0"/>
              </a:rPr>
              <a:t>سماع </a:t>
            </a:r>
            <a:r>
              <a:rPr lang="ar-IQ" sz="1800" b="1" dirty="0">
                <a:solidFill>
                  <a:prstClr val="black"/>
                </a:solidFill>
                <a:latin typeface="Arial" pitchFamily="34" charset="0"/>
                <a:ea typeface="Calibri"/>
                <a:cs typeface="Arial" pitchFamily="34" charset="0"/>
              </a:rPr>
              <a:t>أ</a:t>
            </a:r>
            <a:r>
              <a:rPr lang="ar-SA" sz="1800" b="1" dirty="0" smtClean="0">
                <a:solidFill>
                  <a:prstClr val="black"/>
                </a:solidFill>
                <a:latin typeface="Arial" pitchFamily="34" charset="0"/>
                <a:ea typeface="Calibri"/>
                <a:cs typeface="Arial" pitchFamily="34" charset="0"/>
              </a:rPr>
              <a:t>ولى</a:t>
            </a:r>
            <a:r>
              <a:rPr lang="ar-SA" sz="1800" b="1" dirty="0">
                <a:solidFill>
                  <a:prstClr val="black"/>
                </a:solidFill>
                <a:latin typeface="Arial" pitchFamily="34" charset="0"/>
                <a:ea typeface="Calibri"/>
                <a:cs typeface="Arial" pitchFamily="34" charset="0"/>
              </a:rPr>
              <a:t>.</a:t>
            </a:r>
            <a:endParaRPr lang="en-US" sz="1800" b="1" dirty="0">
              <a:solidFill>
                <a:prstClr val="black"/>
              </a:solidFill>
              <a:latin typeface="Arial" pitchFamily="34" charset="0"/>
              <a:ea typeface="Calibri"/>
              <a:cs typeface="Arial" pitchFamily="34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  <a:buClr>
                <a:srgbClr val="B13F9A"/>
              </a:buClr>
            </a:pPr>
            <a:r>
              <a:rPr lang="ar-SA" sz="1800" b="1" dirty="0">
                <a:solidFill>
                  <a:prstClr val="black"/>
                </a:solidFill>
                <a:latin typeface="Arial" pitchFamily="34" charset="0"/>
                <a:ea typeface="Calibri"/>
                <a:cs typeface="Arial" pitchFamily="34" charset="0"/>
              </a:rPr>
              <a:t>- ل</a:t>
            </a:r>
            <a:r>
              <a:rPr lang="ar-IQ" sz="1800" b="1" dirty="0">
                <a:solidFill>
                  <a:prstClr val="black"/>
                </a:solidFill>
                <a:latin typeface="Arial" pitchFamily="34" charset="0"/>
                <a:ea typeface="Calibri"/>
                <a:cs typeface="Arial" pitchFamily="34" charset="0"/>
              </a:rPr>
              <a:t>ج</a:t>
            </a:r>
            <a:r>
              <a:rPr lang="ar-SA" sz="1800" b="1" dirty="0" err="1">
                <a:solidFill>
                  <a:prstClr val="black"/>
                </a:solidFill>
                <a:latin typeface="Arial" pitchFamily="34" charset="0"/>
                <a:ea typeface="Calibri"/>
                <a:cs typeface="Arial" pitchFamily="34" charset="0"/>
              </a:rPr>
              <a:t>ؤا</a:t>
            </a:r>
            <a:r>
              <a:rPr lang="ar-SA" sz="1800" b="1" dirty="0">
                <a:solidFill>
                  <a:prstClr val="black"/>
                </a:solidFill>
                <a:latin typeface="Arial" pitchFamily="34" charset="0"/>
                <a:ea typeface="Calibri"/>
                <a:cs typeface="Arial" pitchFamily="34" charset="0"/>
              </a:rPr>
              <a:t> </a:t>
            </a:r>
            <a:r>
              <a:rPr lang="ar-SA" sz="1800" b="1" dirty="0" smtClean="0">
                <a:solidFill>
                  <a:prstClr val="black"/>
                </a:solidFill>
                <a:latin typeface="Arial" pitchFamily="34" charset="0"/>
                <a:ea typeface="Calibri"/>
                <a:cs typeface="Arial" pitchFamily="34" charset="0"/>
              </a:rPr>
              <a:t>إلى </a:t>
            </a:r>
            <a:r>
              <a:rPr lang="ar-SA" sz="1800" b="1" dirty="0">
                <a:solidFill>
                  <a:prstClr val="black"/>
                </a:solidFill>
                <a:latin typeface="Arial" pitchFamily="34" charset="0"/>
                <a:ea typeface="Calibri"/>
                <a:cs typeface="Arial" pitchFamily="34" charset="0"/>
              </a:rPr>
              <a:t>التفسير والتأويل والتقدير والافتراض والتعليل لإثبات صحة القواعد النحوية </a:t>
            </a:r>
            <a:r>
              <a:rPr lang="ar-SA" sz="1800" b="1" dirty="0" err="1" smtClean="0">
                <a:solidFill>
                  <a:prstClr val="black"/>
                </a:solidFill>
                <a:latin typeface="Arial" pitchFamily="34" charset="0"/>
                <a:ea typeface="Calibri"/>
                <a:cs typeface="Arial" pitchFamily="34" charset="0"/>
              </a:rPr>
              <a:t>إلخارج</a:t>
            </a:r>
            <a:r>
              <a:rPr lang="ar-IQ" sz="1800" b="1" dirty="0" smtClean="0">
                <a:solidFill>
                  <a:prstClr val="black"/>
                </a:solidFill>
                <a:latin typeface="Arial" pitchFamily="34" charset="0"/>
                <a:ea typeface="Calibri"/>
                <a:cs typeface="Arial" pitchFamily="34" charset="0"/>
              </a:rPr>
              <a:t>ة</a:t>
            </a:r>
            <a:r>
              <a:rPr lang="ar-SA" sz="1800" b="1" dirty="0" smtClean="0">
                <a:solidFill>
                  <a:prstClr val="black"/>
                </a:solidFill>
                <a:latin typeface="Arial" pitchFamily="34" charset="0"/>
                <a:ea typeface="Calibri"/>
                <a:cs typeface="Arial" pitchFamily="34" charset="0"/>
              </a:rPr>
              <a:t> </a:t>
            </a:r>
            <a:r>
              <a:rPr lang="ar-SA" sz="1800" b="1" dirty="0">
                <a:solidFill>
                  <a:prstClr val="black"/>
                </a:solidFill>
                <a:latin typeface="Arial" pitchFamily="34" charset="0"/>
                <a:ea typeface="Calibri"/>
                <a:cs typeface="Arial" pitchFamily="34" charset="0"/>
              </a:rPr>
              <a:t>عن القياس واخترعوا العلل لإثبات هذه الإحكام والمحافظة على رسوخ هذه القواعد كما في تسمية </a:t>
            </a:r>
            <a:r>
              <a:rPr lang="ar-SA" sz="1800" b="1" dirty="0" smtClean="0">
                <a:solidFill>
                  <a:prstClr val="black"/>
                </a:solidFill>
                <a:latin typeface="Arial" pitchFamily="34" charset="0"/>
                <a:ea typeface="Calibri"/>
                <a:cs typeface="Arial" pitchFamily="34" charset="0"/>
              </a:rPr>
              <a:t>الزجاج</a:t>
            </a:r>
            <a:r>
              <a:rPr lang="ar-IQ" sz="1800" b="1" dirty="0" smtClean="0">
                <a:solidFill>
                  <a:prstClr val="black"/>
                </a:solidFill>
                <a:latin typeface="Arial" pitchFamily="34" charset="0"/>
                <a:ea typeface="Calibri"/>
                <a:cs typeface="Arial" pitchFamily="34" charset="0"/>
              </a:rPr>
              <a:t>ي </a:t>
            </a:r>
            <a:r>
              <a:rPr lang="ar-SA" sz="1800" b="1" dirty="0" smtClean="0">
                <a:solidFill>
                  <a:prstClr val="black"/>
                </a:solidFill>
                <a:latin typeface="Arial" pitchFamily="34" charset="0"/>
                <a:ea typeface="Calibri"/>
                <a:cs typeface="Arial" pitchFamily="34" charset="0"/>
              </a:rPr>
              <a:t>للعلة </a:t>
            </a:r>
            <a:r>
              <a:rPr lang="ar-SA" sz="1800" b="1" dirty="0">
                <a:solidFill>
                  <a:prstClr val="black"/>
                </a:solidFill>
                <a:latin typeface="Arial" pitchFamily="34" charset="0"/>
                <a:ea typeface="Calibri"/>
                <a:cs typeface="Arial" pitchFamily="34" charset="0"/>
              </a:rPr>
              <a:t>التعليمية (العلة </a:t>
            </a:r>
            <a:r>
              <a:rPr lang="ar-SA" sz="1800" b="1" dirty="0" smtClean="0">
                <a:solidFill>
                  <a:prstClr val="black"/>
                </a:solidFill>
                <a:latin typeface="Arial" pitchFamily="34" charset="0"/>
                <a:ea typeface="Calibri"/>
                <a:cs typeface="Arial" pitchFamily="34" charset="0"/>
              </a:rPr>
              <a:t>ال</a:t>
            </a:r>
            <a:r>
              <a:rPr lang="ar-IQ" sz="1800" b="1" smtClean="0">
                <a:solidFill>
                  <a:prstClr val="black"/>
                </a:solidFill>
                <a:latin typeface="Arial" pitchFamily="34" charset="0"/>
                <a:ea typeface="Calibri"/>
                <a:cs typeface="Arial" pitchFamily="34" charset="0"/>
              </a:rPr>
              <a:t>أ</a:t>
            </a:r>
            <a:r>
              <a:rPr lang="ar-SA" sz="1800" b="1" smtClean="0">
                <a:solidFill>
                  <a:prstClr val="black"/>
                </a:solidFill>
                <a:latin typeface="Arial" pitchFamily="34" charset="0"/>
                <a:ea typeface="Calibri"/>
                <a:cs typeface="Arial" pitchFamily="34" charset="0"/>
              </a:rPr>
              <a:t>ولى</a:t>
            </a:r>
            <a:r>
              <a:rPr lang="ar-SA" sz="1800" dirty="0">
                <a:solidFill>
                  <a:prstClr val="black"/>
                </a:solidFill>
                <a:latin typeface="Arial" pitchFamily="34" charset="0"/>
                <a:ea typeface="Calibri"/>
                <a:cs typeface="Arial" pitchFamily="34" charset="0"/>
              </a:rPr>
              <a:t>)</a:t>
            </a:r>
            <a:r>
              <a:rPr lang="ar-IQ" sz="1800" dirty="0" smtClean="0">
                <a:solidFill>
                  <a:prstClr val="black"/>
                </a:solidFill>
                <a:latin typeface="Arial" pitchFamily="34" charset="0"/>
                <a:ea typeface="Calibri"/>
                <a:cs typeface="Arial" pitchFamily="34" charset="0"/>
              </a:rPr>
              <a:t>.</a:t>
            </a:r>
            <a:endParaRPr lang="en-US" sz="1800" dirty="0">
              <a:solidFill>
                <a:prstClr val="black"/>
              </a:solidFill>
              <a:latin typeface="Arial" pitchFamily="34" charset="0"/>
              <a:ea typeface="Calibri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917302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وافر">
  <a:themeElements>
    <a:clrScheme name="وافر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وافر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وافر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60</TotalTime>
  <Words>724</Words>
  <Application>Microsoft Office PowerPoint</Application>
  <PresentationFormat>عرض على الشاشة (3:4)‏</PresentationFormat>
  <Paragraphs>20</Paragraphs>
  <Slides>5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6" baseType="lpstr">
      <vt:lpstr>وافر</vt:lpstr>
      <vt:lpstr>المحاضرة التاسعة : خصائص الدرس النحوي  للمدرسة البصرية  </vt:lpstr>
      <vt:lpstr>خصائص الدرس النحوي البصري 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المحاضرةالسادسة عشرة :خصائص الدرس النحوي عند علماء المدرسة البصرية:</dc:title>
  <dc:creator>riyadh</dc:creator>
  <cp:lastModifiedBy>riyadh</cp:lastModifiedBy>
  <cp:revision>22</cp:revision>
  <dcterms:created xsi:type="dcterms:W3CDTF">2018-12-10T11:06:21Z</dcterms:created>
  <dcterms:modified xsi:type="dcterms:W3CDTF">2021-02-15T13:03:16Z</dcterms:modified>
</cp:coreProperties>
</file>