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90" d="100"/>
          <a:sy n="90" d="100"/>
        </p:scale>
        <p:origin x="-8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29/10/1441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0" indent="-274320" algn="r" defTabSz="914400" rtl="1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371600" y="1124744"/>
            <a:ext cx="6400800" cy="2029936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IQ" b="1" dirty="0" smtClean="0">
                <a:ea typeface="Calibri"/>
              </a:rPr>
              <a:t>محاضرة بعنوان :تطور </a:t>
            </a:r>
            <a:r>
              <a:rPr lang="ar-IQ" b="1" dirty="0">
                <a:ea typeface="Calibri"/>
              </a:rPr>
              <a:t>الدراسات النحوية في الكوفة. </a:t>
            </a:r>
            <a:r>
              <a:rPr lang="en-US" b="1" dirty="0">
                <a:ea typeface="Calibri"/>
              </a:rPr>
              <a:t/>
            </a:r>
            <a:br>
              <a:rPr lang="en-US" b="1" dirty="0">
                <a:ea typeface="Calibri"/>
              </a:rPr>
            </a:br>
            <a:endParaRPr lang="ar-IQ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1584176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buClr>
                <a:srgbClr val="94C600"/>
              </a:buClr>
              <a:buSzPct val="76000"/>
            </a:pPr>
            <a:r>
              <a:rPr lang="ar-IQ" sz="1600" b="1" i="0" dirty="0" smtClean="0">
                <a:solidFill>
                  <a:srgbClr val="000000"/>
                </a:solidFill>
                <a:latin typeface="Century Gothic"/>
                <a:cs typeface="Tahoma"/>
              </a:rPr>
              <a:t>الجامعة المستنصرية / كلية الآداب / قسم اللغة العربية </a:t>
            </a:r>
          </a:p>
          <a:p>
            <a:pPr lvl="0">
              <a:lnSpc>
                <a:spcPct val="100000"/>
              </a:lnSpc>
              <a:buClr>
                <a:srgbClr val="94C600"/>
              </a:buClr>
              <a:buSzPct val="76000"/>
            </a:pPr>
            <a:r>
              <a:rPr lang="ar-IQ" sz="1600" b="1" i="0" dirty="0" smtClean="0">
                <a:solidFill>
                  <a:srgbClr val="000000"/>
                </a:solidFill>
                <a:latin typeface="Century Gothic"/>
                <a:cs typeface="Tahoma"/>
              </a:rPr>
              <a:t>المرحلة الرابعة </a:t>
            </a:r>
          </a:p>
          <a:p>
            <a:pPr lvl="0">
              <a:lnSpc>
                <a:spcPct val="100000"/>
              </a:lnSpc>
              <a:buClr>
                <a:srgbClr val="94C600"/>
              </a:buClr>
              <a:buSzPct val="76000"/>
            </a:pPr>
            <a:r>
              <a:rPr lang="ar-IQ" sz="1600" b="1" i="0" dirty="0" smtClean="0">
                <a:solidFill>
                  <a:srgbClr val="000000"/>
                </a:solidFill>
                <a:latin typeface="Century Gothic"/>
                <a:cs typeface="Tahoma"/>
              </a:rPr>
              <a:t>الدراسة الصباحية </a:t>
            </a:r>
          </a:p>
          <a:p>
            <a:pPr lvl="0">
              <a:lnSpc>
                <a:spcPct val="100000"/>
              </a:lnSpc>
              <a:buClr>
                <a:srgbClr val="94C600"/>
              </a:buClr>
              <a:buSzPct val="76000"/>
            </a:pPr>
            <a:r>
              <a:rPr lang="ar-IQ" sz="1600" b="1" i="0" dirty="0" smtClean="0">
                <a:solidFill>
                  <a:srgbClr val="000000"/>
                </a:solidFill>
                <a:latin typeface="Century Gothic"/>
                <a:cs typeface="Tahoma"/>
              </a:rPr>
              <a:t>أستاذ المادة :</a:t>
            </a:r>
          </a:p>
          <a:p>
            <a:pPr lvl="0">
              <a:lnSpc>
                <a:spcPct val="100000"/>
              </a:lnSpc>
              <a:buClr>
                <a:srgbClr val="94C600"/>
              </a:buClr>
              <a:buSzPct val="76000"/>
            </a:pPr>
            <a:r>
              <a:rPr lang="ar-IQ" sz="1600" b="1" i="0" dirty="0" smtClean="0">
                <a:solidFill>
                  <a:srgbClr val="000000"/>
                </a:solidFill>
                <a:latin typeface="Century Gothic"/>
                <a:cs typeface="Tahoma"/>
              </a:rPr>
              <a:t>أ. د رياض عبود </a:t>
            </a:r>
            <a:r>
              <a:rPr lang="ar-IQ" sz="1600" b="1" i="0" dirty="0" err="1" smtClean="0">
                <a:solidFill>
                  <a:srgbClr val="000000"/>
                </a:solidFill>
                <a:latin typeface="Century Gothic"/>
                <a:cs typeface="Tahoma"/>
              </a:rPr>
              <a:t>إهوين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1502134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IQ" sz="1600" b="1" dirty="0">
                <a:ea typeface="Calibri"/>
              </a:rPr>
              <a:t> </a:t>
            </a:r>
            <a:r>
              <a:rPr lang="ar-IQ" sz="1600" b="1" dirty="0">
                <a:ea typeface="Calibri"/>
                <a:cs typeface="+mj-cs"/>
              </a:rPr>
              <a:t>س/ </a:t>
            </a:r>
            <a:r>
              <a:rPr lang="ar-IQ" sz="1600" b="1" dirty="0" smtClean="0">
                <a:ea typeface="Calibri"/>
                <a:cs typeface="+mj-cs"/>
              </a:rPr>
              <a:t>ما </a:t>
            </a:r>
            <a:r>
              <a:rPr lang="ar-IQ" sz="1600" b="1" dirty="0">
                <a:ea typeface="Calibri"/>
                <a:cs typeface="+mj-cs"/>
              </a:rPr>
              <a:t>مراحل تطور النحو الكوفي؟</a:t>
            </a:r>
            <a:endParaRPr lang="en-US" sz="1600" b="1" dirty="0">
              <a:ea typeface="Calibri"/>
              <a:cs typeface="+mj-cs"/>
            </a:endParaRPr>
          </a:p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1600" b="1" dirty="0" smtClean="0">
                <a:ea typeface="Calibri"/>
                <a:cs typeface="+mj-cs"/>
              </a:rPr>
              <a:t>الجواب</a:t>
            </a:r>
            <a:r>
              <a:rPr lang="ar-IQ" sz="1600" b="1" dirty="0">
                <a:ea typeface="Calibri"/>
                <a:cs typeface="+mj-cs"/>
              </a:rPr>
              <a:t>:</a:t>
            </a:r>
            <a:endParaRPr lang="en-US" sz="1600" b="1" dirty="0">
              <a:ea typeface="Calibri"/>
              <a:cs typeface="+mj-cs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ar-IQ" sz="1600" b="1" dirty="0">
                <a:ea typeface="Calibri"/>
                <a:cs typeface="+mj-cs"/>
              </a:rPr>
              <a:t> 1. كان الكسائي قد تنبه على أن النحو الموجود </a:t>
            </a:r>
            <a:r>
              <a:rPr lang="ar-IQ" sz="1600" b="1" dirty="0" smtClean="0">
                <a:ea typeface="Calibri"/>
                <a:cs typeface="+mj-cs"/>
              </a:rPr>
              <a:t>عند </a:t>
            </a:r>
            <a:r>
              <a:rPr lang="ar-IQ" sz="1600" b="1" dirty="0">
                <a:ea typeface="Calibri"/>
                <a:cs typeface="+mj-cs"/>
              </a:rPr>
              <a:t>الكوفيين والذين تعلموه من المعلمين ومؤدبي أولاد الأمراء لا يساوي ما هو موجود عند البصريين، لذلك رحل الكسائي </a:t>
            </a:r>
            <a:r>
              <a:rPr lang="ar-IQ" sz="1600" b="1" dirty="0" smtClean="0">
                <a:ea typeface="Calibri"/>
                <a:cs typeface="+mj-cs"/>
              </a:rPr>
              <a:t>إلى </a:t>
            </a:r>
            <a:r>
              <a:rPr lang="ar-IQ" sz="1600" b="1" dirty="0">
                <a:ea typeface="Calibri"/>
                <a:cs typeface="+mj-cs"/>
              </a:rPr>
              <a:t>البصرة ليكمل الحلقة المفقودة من النحو الكوفي ويدرس تحت يدي الخليل ويونس، وكذلك فعلها الفراء أيضا ً وأخذ من شيوخ البصرة وبخاصة يونس، وكان للكسائي منهجان، </a:t>
            </a:r>
            <a:endParaRPr lang="en-US" sz="1600" b="1" dirty="0">
              <a:ea typeface="Calibri"/>
              <a:cs typeface="+mj-cs"/>
            </a:endParaRPr>
          </a:p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1600" b="1" dirty="0">
                <a:ea typeface="Calibri"/>
                <a:cs typeface="+mj-cs"/>
              </a:rPr>
              <a:t>أولهما: السماع أو النقل وهو الذي نشأ عليه، والثاني: القياس: وهو منهج عقلي يحاول اخضاع المسموع </a:t>
            </a:r>
            <a:r>
              <a:rPr lang="ar-IQ" sz="1600" b="1" dirty="0" smtClean="0">
                <a:ea typeface="Calibri"/>
                <a:cs typeface="+mj-cs"/>
              </a:rPr>
              <a:t>لأحكامه المنطقية والعقلية </a:t>
            </a:r>
            <a:r>
              <a:rPr lang="ar-IQ" sz="1600" b="1" dirty="0">
                <a:ea typeface="Calibri"/>
                <a:cs typeface="+mj-cs"/>
              </a:rPr>
              <a:t>وهو منهج العلماء في النحو، حتى قال الكسائي: </a:t>
            </a:r>
            <a:endParaRPr lang="en-US" sz="1600" b="1" dirty="0">
              <a:ea typeface="Calibri"/>
              <a:cs typeface="+mj-cs"/>
            </a:endParaRPr>
          </a:p>
          <a:p>
            <a:pPr marL="0" indent="0" algn="ctr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1600" b="1" dirty="0" smtClean="0">
                <a:ea typeface="Calibri"/>
                <a:cs typeface="+mj-cs"/>
              </a:rPr>
              <a:t>إنّما </a:t>
            </a:r>
            <a:r>
              <a:rPr lang="ar-IQ" sz="1600" b="1" dirty="0">
                <a:ea typeface="Calibri"/>
                <a:cs typeface="+mj-cs"/>
              </a:rPr>
              <a:t>النحو قياس يتبع           وفيه كل علم ينفع</a:t>
            </a:r>
            <a:endParaRPr lang="en-US" sz="1600" b="1" dirty="0">
              <a:ea typeface="Calibri"/>
              <a:cs typeface="+mj-cs"/>
            </a:endParaRPr>
          </a:p>
          <a:p>
            <a:r>
              <a:rPr lang="ar-IQ" sz="1600" b="1" dirty="0">
                <a:ea typeface="Calibri"/>
                <a:cs typeface="+mj-cs"/>
              </a:rPr>
              <a:t>وقال نحاة البصرة: أن الكسائي أخذ من نحاة البصرة منهجهم، لكنه خالفهم فيه ففي السماع تجاوز مناطق السماع، وسمع من أعراب </a:t>
            </a:r>
            <a:r>
              <a:rPr lang="ar-IQ" sz="1600" b="1" dirty="0" err="1">
                <a:ea typeface="Calibri"/>
                <a:cs typeface="+mj-cs"/>
              </a:rPr>
              <a:t>الحطيمة</a:t>
            </a:r>
            <a:r>
              <a:rPr lang="ar-IQ" sz="1600" b="1" dirty="0">
                <a:ea typeface="Calibri"/>
                <a:cs typeface="+mj-cs"/>
              </a:rPr>
              <a:t> وهم اقوام خارج الجزيرة العربية وليس لهم حظ من الفصاحة مثل أهل الجزيرة. </a:t>
            </a:r>
            <a:endParaRPr lang="ar-IQ" sz="1600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0792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371600" y="1268760"/>
            <a:ext cx="6400800" cy="4217641"/>
          </a:xfrm>
        </p:spPr>
        <p:txBody>
          <a:bodyPr>
            <a:normAutofit lnSpcReduction="10000"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1600" dirty="0" smtClean="0">
                <a:ea typeface="Calibri"/>
              </a:rPr>
              <a:t>2ـ القياس </a:t>
            </a:r>
            <a:r>
              <a:rPr lang="ar-IQ" sz="1600" dirty="0">
                <a:ea typeface="Calibri"/>
              </a:rPr>
              <a:t>: لقد وضع البصريون أقيستهم على السموع الكثير أو المطرد الشائع ، وأحكموا هذه القواعد بعد تفكير </a:t>
            </a:r>
            <a:r>
              <a:rPr lang="ar-IQ" sz="1600" dirty="0" smtClean="0">
                <a:ea typeface="Calibri"/>
              </a:rPr>
              <a:t>وإطلاع </a:t>
            </a:r>
            <a:r>
              <a:rPr lang="ar-IQ" sz="1600" dirty="0">
                <a:ea typeface="Calibri"/>
              </a:rPr>
              <a:t>وتدبر وليس </a:t>
            </a:r>
            <a:r>
              <a:rPr lang="ar-IQ" sz="1600" dirty="0" err="1">
                <a:ea typeface="Calibri"/>
              </a:rPr>
              <a:t>أرتجالا</a:t>
            </a:r>
            <a:r>
              <a:rPr lang="ar-IQ" sz="1600" dirty="0">
                <a:ea typeface="Calibri"/>
              </a:rPr>
              <a:t> ولا </a:t>
            </a:r>
            <a:r>
              <a:rPr lang="ar-IQ" sz="1600" dirty="0" smtClean="0">
                <a:ea typeface="Calibri"/>
              </a:rPr>
              <a:t>اعتباطا </a:t>
            </a:r>
            <a:r>
              <a:rPr lang="ar-IQ" sz="1600" dirty="0">
                <a:ea typeface="Calibri"/>
              </a:rPr>
              <a:t>، ولم </a:t>
            </a:r>
            <a:r>
              <a:rPr lang="ar-IQ" sz="1600" dirty="0" smtClean="0">
                <a:ea typeface="Calibri"/>
              </a:rPr>
              <a:t>يجوزا </a:t>
            </a:r>
            <a:r>
              <a:rPr lang="ar-IQ" sz="1600" dirty="0">
                <a:ea typeface="Calibri"/>
              </a:rPr>
              <a:t>غيرها ، أو ا</a:t>
            </a:r>
            <a:r>
              <a:rPr lang="ar-IQ" sz="1600" dirty="0" smtClean="0">
                <a:ea typeface="Calibri"/>
              </a:rPr>
              <a:t>لاستدراك </a:t>
            </a:r>
            <a:r>
              <a:rPr lang="ar-IQ" sz="1600" dirty="0">
                <a:ea typeface="Calibri"/>
              </a:rPr>
              <a:t>عليها بما يحدث من أصول قليلة </a:t>
            </a:r>
            <a:r>
              <a:rPr lang="ar-IQ" sz="1600" dirty="0" smtClean="0">
                <a:ea typeface="Calibri"/>
              </a:rPr>
              <a:t>واردة </a:t>
            </a:r>
            <a:r>
              <a:rPr lang="ar-IQ" sz="1600" dirty="0">
                <a:ea typeface="Calibri"/>
              </a:rPr>
              <a:t>عن الفصحاء أو كثيرة مأخوذة عن غيرهم وأحترم </a:t>
            </a:r>
            <a:r>
              <a:rPr lang="ar-IQ" sz="1600" dirty="0" err="1">
                <a:ea typeface="Calibri"/>
              </a:rPr>
              <a:t>البصرون</a:t>
            </a:r>
            <a:r>
              <a:rPr lang="ar-IQ" sz="1600" dirty="0">
                <a:ea typeface="Calibri"/>
              </a:rPr>
              <a:t> أقيستهم التي وضعوها ، لكن الكوفيين كسروا هذه الأقيسة بسبب </a:t>
            </a:r>
            <a:r>
              <a:rPr lang="ar-IQ" sz="1600" dirty="0" smtClean="0">
                <a:ea typeface="Calibri"/>
              </a:rPr>
              <a:t>اعتمادهم </a:t>
            </a:r>
            <a:r>
              <a:rPr lang="ar-IQ" sz="1600" dirty="0">
                <a:ea typeface="Calibri"/>
              </a:rPr>
              <a:t>على سماع النادر والشاذ وتوسعهم فيه ، </a:t>
            </a:r>
            <a:r>
              <a:rPr lang="ar-IQ" sz="1600" dirty="0" smtClean="0">
                <a:ea typeface="Calibri"/>
              </a:rPr>
              <a:t>فقد توسع </a:t>
            </a:r>
            <a:r>
              <a:rPr lang="ar-IQ" sz="1600" dirty="0">
                <a:ea typeface="Calibri"/>
              </a:rPr>
              <a:t>الكسائي بالقياس </a:t>
            </a:r>
            <a:r>
              <a:rPr lang="ar-IQ" sz="1600" dirty="0" smtClean="0">
                <a:ea typeface="Calibri"/>
              </a:rPr>
              <a:t>فاستعمل </a:t>
            </a:r>
            <a:r>
              <a:rPr lang="ar-IQ" sz="1600" dirty="0">
                <a:ea typeface="Calibri"/>
              </a:rPr>
              <a:t>قياس المشابهة والمخالف والمعاكس </a:t>
            </a:r>
            <a:r>
              <a:rPr lang="ar-IQ" sz="1600" dirty="0" smtClean="0">
                <a:ea typeface="Calibri"/>
              </a:rPr>
              <a:t>،أما </a:t>
            </a:r>
            <a:r>
              <a:rPr lang="ar-IQ" sz="1600" dirty="0">
                <a:ea typeface="Calibri"/>
              </a:rPr>
              <a:t>الفراء فقد خالف الكسائي ولم يتبعه في القياس على الشاهد النادر ، بل كان يقيس على الكثير من الشواهد التي تأكد قائلها </a:t>
            </a:r>
            <a:r>
              <a:rPr lang="ar-IQ" sz="1600" dirty="0" smtClean="0">
                <a:ea typeface="Calibri"/>
              </a:rPr>
              <a:t>وفصاحة وثقة </a:t>
            </a:r>
            <a:r>
              <a:rPr lang="ar-IQ" sz="1600" dirty="0">
                <a:ea typeface="Calibri"/>
              </a:rPr>
              <a:t>الرواية ، ولم يقس على كل </a:t>
            </a:r>
            <a:r>
              <a:rPr lang="ar-IQ" sz="1600" dirty="0" smtClean="0">
                <a:ea typeface="Calibri"/>
              </a:rPr>
              <a:t>ما ورد </a:t>
            </a:r>
            <a:r>
              <a:rPr lang="ar-IQ" sz="1600" dirty="0">
                <a:ea typeface="Calibri"/>
              </a:rPr>
              <a:t>في اللغة المسموعة واعترف بوجود </a:t>
            </a:r>
            <a:r>
              <a:rPr lang="ar-IQ" sz="1600" dirty="0" smtClean="0">
                <a:ea typeface="Calibri"/>
              </a:rPr>
              <a:t>النادر والشاذ والوهم </a:t>
            </a:r>
            <a:r>
              <a:rPr lang="ar-IQ" sz="1600" dirty="0">
                <a:ea typeface="Calibri"/>
              </a:rPr>
              <a:t>، وأختلف الفراء مع الكسائي بأمور كثيرة . </a:t>
            </a:r>
            <a:endParaRPr lang="en-US" sz="1200" dirty="0">
              <a:ea typeface="Calibri"/>
              <a:cs typeface="Arial"/>
            </a:endParaRPr>
          </a:p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1600" dirty="0">
                <a:ea typeface="Calibri"/>
              </a:rPr>
              <a:t>3-الأخذ </a:t>
            </a:r>
            <a:r>
              <a:rPr lang="ar-IQ" sz="1600" dirty="0" smtClean="0">
                <a:ea typeface="Calibri"/>
              </a:rPr>
              <a:t>بالقراءات </a:t>
            </a:r>
            <a:r>
              <a:rPr lang="ar-IQ" sz="1600" dirty="0">
                <a:ea typeface="Calibri"/>
              </a:rPr>
              <a:t>الشاذة والقياس عليها، </a:t>
            </a:r>
            <a:r>
              <a:rPr lang="ar-IQ" sz="1600" dirty="0" smtClean="0">
                <a:ea typeface="Calibri"/>
              </a:rPr>
              <a:t>وإجازة </a:t>
            </a:r>
            <a:r>
              <a:rPr lang="ar-IQ" sz="1600" dirty="0">
                <a:ea typeface="Calibri"/>
              </a:rPr>
              <a:t>القياس عليها </a:t>
            </a:r>
            <a:r>
              <a:rPr lang="ar-IQ" sz="1600" dirty="0" smtClean="0">
                <a:ea typeface="Calibri"/>
              </a:rPr>
              <a:t>تطبيقا </a:t>
            </a:r>
            <a:r>
              <a:rPr lang="ar-IQ" sz="1600" dirty="0">
                <a:ea typeface="Calibri"/>
              </a:rPr>
              <a:t>لما وضعوه من قاعدة القياس، وهذه </a:t>
            </a:r>
            <a:r>
              <a:rPr lang="ar-IQ" sz="1600" dirty="0" smtClean="0">
                <a:ea typeface="Calibri"/>
              </a:rPr>
              <a:t>القراءات </a:t>
            </a:r>
            <a:r>
              <a:rPr lang="ar-IQ" sz="1600" dirty="0">
                <a:ea typeface="Calibri"/>
              </a:rPr>
              <a:t>أ</a:t>
            </a:r>
            <a:r>
              <a:rPr lang="ar-IQ" sz="1600" dirty="0" smtClean="0">
                <a:ea typeface="Calibri"/>
              </a:rPr>
              <a:t>هون بالإجازة </a:t>
            </a:r>
            <a:r>
              <a:rPr lang="ar-IQ" sz="1600" dirty="0">
                <a:ea typeface="Calibri"/>
              </a:rPr>
              <a:t>من الشواهد القليلة التي أجاز الكسائي القياس عليها، </a:t>
            </a:r>
            <a:r>
              <a:rPr lang="ar-IQ" sz="1600" dirty="0" smtClean="0">
                <a:ea typeface="Calibri"/>
              </a:rPr>
              <a:t>وفي هذا الصدد يقول </a:t>
            </a:r>
            <a:r>
              <a:rPr lang="ar-IQ" sz="1600" dirty="0">
                <a:ea typeface="Calibri"/>
              </a:rPr>
              <a:t>د. شوقي ضيف: </a:t>
            </a:r>
            <a:r>
              <a:rPr lang="ar-IQ" sz="1600" dirty="0" smtClean="0">
                <a:ea typeface="Calibri"/>
              </a:rPr>
              <a:t>إن </a:t>
            </a:r>
            <a:r>
              <a:rPr lang="ar-IQ" sz="1600" dirty="0">
                <a:ea typeface="Calibri"/>
              </a:rPr>
              <a:t>الكوفة توسعت في السماع والرواية في القياس حتى جعلت البصرة أصح منها قياسا، وهذا هو السر في استمرار النحو البصري لثباتة على قواعد معينة </a:t>
            </a:r>
            <a:r>
              <a:rPr lang="ar-IQ" sz="1600" dirty="0" smtClean="0">
                <a:ea typeface="Calibri"/>
              </a:rPr>
              <a:t>أو </a:t>
            </a:r>
            <a:r>
              <a:rPr lang="ar-IQ" sz="1600" dirty="0">
                <a:ea typeface="Calibri"/>
              </a:rPr>
              <a:t>محددة.</a:t>
            </a:r>
            <a:endParaRPr lang="en-US" sz="1200" dirty="0">
              <a:ea typeface="Calibri"/>
              <a:cs typeface="Arial"/>
            </a:endParaRPr>
          </a:p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1600" dirty="0">
                <a:ea typeface="Calibri"/>
              </a:rPr>
              <a:t>4-تطور النحو الكوفي تتطورا </a:t>
            </a:r>
            <a:r>
              <a:rPr lang="ar-IQ" sz="1600" dirty="0" smtClean="0">
                <a:ea typeface="Calibri"/>
              </a:rPr>
              <a:t>آخر </a:t>
            </a:r>
            <a:r>
              <a:rPr lang="ar-IQ" sz="1600" dirty="0">
                <a:ea typeface="Calibri"/>
              </a:rPr>
              <a:t>وهو وضع مصطلحات خاصة بهم لمسائل النحو وفروعه، وهذه المصطلحات أقرب الى روح اللغة </a:t>
            </a:r>
            <a:r>
              <a:rPr lang="ar-IQ" sz="1600" dirty="0" smtClean="0">
                <a:ea typeface="Calibri"/>
              </a:rPr>
              <a:t>في تسميتها </a:t>
            </a:r>
            <a:r>
              <a:rPr lang="ar-IQ" sz="1600" dirty="0">
                <a:ea typeface="Calibri"/>
              </a:rPr>
              <a:t>من تسمية البصريين، وهذا يدل على تعمقهم في اللغة أكثر من النحو، </a:t>
            </a:r>
            <a:r>
              <a:rPr lang="ar-IQ" sz="1600" dirty="0" smtClean="0">
                <a:ea typeface="Calibri"/>
              </a:rPr>
              <a:t>واليكم  </a:t>
            </a:r>
            <a:r>
              <a:rPr lang="ar-IQ" sz="1600" dirty="0">
                <a:ea typeface="Calibri"/>
              </a:rPr>
              <a:t>أسماء المصطلحات البصرية وما يقابلها من مصطلحات كوفية. </a:t>
            </a:r>
            <a:endParaRPr lang="en-US" sz="1200" dirty="0">
              <a:ea typeface="Calibri"/>
              <a:cs typeface="Arial"/>
            </a:endParaRPr>
          </a:p>
          <a:p>
            <a:endParaRPr lang="ar-IQ" sz="1600" dirty="0"/>
          </a:p>
        </p:txBody>
      </p:sp>
    </p:spTree>
    <p:extLst>
      <p:ext uri="{BB962C8B-B14F-4D97-AF65-F5344CB8AC3E}">
        <p14:creationId xmlns:p14="http://schemas.microsoft.com/office/powerpoint/2010/main" val="2924547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</p:nvPr>
        </p:nvGraphicFramePr>
        <p:xfrm>
          <a:off x="1791335" y="2040477"/>
          <a:ext cx="5561330" cy="3645408"/>
        </p:xfrm>
        <a:graphic>
          <a:graphicData uri="http://schemas.openxmlformats.org/drawingml/2006/table">
            <a:tbl>
              <a:tblPr firstRow="1" firstCol="1" bandRow="1"/>
              <a:tblGrid>
                <a:gridCol w="1390015"/>
                <a:gridCol w="1390015"/>
                <a:gridCol w="1390650"/>
                <a:gridCol w="1390650"/>
              </a:tblGrid>
              <a:tr h="24384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 b="1">
                          <a:effectLst/>
                          <a:latin typeface="Calibri"/>
                          <a:ea typeface="Calibri"/>
                          <a:cs typeface="Arial"/>
                        </a:rPr>
                        <a:t>المصطلح الكوفي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 b="1">
                          <a:effectLst/>
                          <a:latin typeface="Calibri"/>
                          <a:ea typeface="Calibri"/>
                          <a:cs typeface="Arial"/>
                        </a:rPr>
                        <a:t>المصطلح البصري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 b="1">
                          <a:effectLst/>
                          <a:latin typeface="Calibri"/>
                          <a:ea typeface="Calibri"/>
                          <a:cs typeface="Arial"/>
                        </a:rPr>
                        <a:t>المصطلح الكوفي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 b="1">
                          <a:effectLst/>
                          <a:latin typeface="Calibri"/>
                          <a:ea typeface="Calibri"/>
                          <a:cs typeface="Arial"/>
                        </a:rPr>
                        <a:t>المصطلح البصري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واو الخلاف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عامل نصب المفعول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تبين او تفسير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التميز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235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او واو الصرف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معه (واو المعية)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نعت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الصفة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0" indent="-44450"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مستقبل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مضارع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عامل الصرف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عامل نصب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نسق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العطف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أو الخلاف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الفعل المضارع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ما يجري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الصروف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تقدير (أن) قبل الفعل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ما لايجري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غير المصروف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الفعل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ترجمه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البدل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الخفض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الجر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التقريب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الأشارة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مكني أو كناية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الضمير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المتبوع بأسم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العماد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 dirty="0">
                          <a:effectLst/>
                          <a:latin typeface="Calibri"/>
                          <a:ea typeface="Calibri"/>
                          <a:cs typeface="Arial"/>
                        </a:rPr>
                        <a:t>ضمير الفصل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957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1665960"/>
              </p:ext>
            </p:extLst>
          </p:nvPr>
        </p:nvGraphicFramePr>
        <p:xfrm>
          <a:off x="1831975" y="2461101"/>
          <a:ext cx="5480050" cy="2804160"/>
        </p:xfrm>
        <a:graphic>
          <a:graphicData uri="http://schemas.openxmlformats.org/drawingml/2006/table">
            <a:tbl>
              <a:tblPr firstRow="1" firstCol="1" bandRow="1"/>
              <a:tblGrid>
                <a:gridCol w="1369695"/>
                <a:gridCol w="1369695"/>
                <a:gridCol w="1370330"/>
                <a:gridCol w="1370330"/>
              </a:tblGrid>
              <a:tr h="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 dirty="0">
                          <a:effectLst/>
                          <a:latin typeface="Calibri"/>
                          <a:ea typeface="Calibri"/>
                          <a:cs typeface="Arial"/>
                        </a:rPr>
                        <a:t>ويقصدون تقريب أسم الاشارة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معرفة بعد نكرة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المجهول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 dirty="0">
                          <a:effectLst/>
                          <a:latin typeface="Calibri"/>
                          <a:ea typeface="Calibri"/>
                          <a:cs typeface="Arial"/>
                        </a:rPr>
                        <a:t>ضمير </a:t>
                      </a:r>
                      <a:r>
                        <a:rPr lang="ar-IQ" sz="16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الشأن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من عمل كان رفع الأول ونصب الثاني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منصوبة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حروف الصفات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حروف الجر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(هذا بعلي شيخا) أي (كان بعلي شيخا) للتقريب تقريب هذا من عمل كان.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Arial"/>
                          <a:ea typeface="Calibri"/>
                          <a:cs typeface="Arial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>
                          <a:effectLst/>
                          <a:latin typeface="Calibri"/>
                          <a:ea typeface="Calibri"/>
                          <a:cs typeface="Arial"/>
                        </a:rPr>
                        <a:t>قطع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IQ" sz="1600" dirty="0">
                          <a:effectLst/>
                          <a:latin typeface="Calibri"/>
                          <a:ea typeface="Calibri"/>
                          <a:cs typeface="Arial"/>
                        </a:rPr>
                        <a:t>الحال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536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371600" y="1268760"/>
            <a:ext cx="6400800" cy="4217641"/>
          </a:xfrm>
        </p:spPr>
        <p:txBody>
          <a:bodyPr>
            <a:normAutofit fontScale="85000" lnSpcReduction="10000"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1800" dirty="0" smtClean="0">
                <a:ea typeface="Calibri"/>
              </a:rPr>
              <a:t>6.تركوا </a:t>
            </a:r>
            <a:r>
              <a:rPr lang="ar-IQ" sz="1800" dirty="0">
                <a:ea typeface="Calibri"/>
              </a:rPr>
              <a:t>التأويل البعيد الذي </a:t>
            </a:r>
            <a:r>
              <a:rPr lang="ar-IQ" sz="1800" dirty="0" smtClean="0">
                <a:ea typeface="Calibri"/>
              </a:rPr>
              <a:t>استعمله البصريون </a:t>
            </a:r>
            <a:r>
              <a:rPr lang="ar-IQ" sz="1800" dirty="0">
                <a:ea typeface="Calibri"/>
              </a:rPr>
              <a:t>الذين وضعوا أقيستهم على قواعد محكمة وعندما </a:t>
            </a:r>
            <a:r>
              <a:rPr lang="ar-IQ" sz="1800" dirty="0" smtClean="0">
                <a:ea typeface="Calibri"/>
              </a:rPr>
              <a:t>تتعارض الشواهد القرآنية </a:t>
            </a:r>
            <a:r>
              <a:rPr lang="ar-IQ" sz="1800" dirty="0">
                <a:ea typeface="Calibri"/>
              </a:rPr>
              <a:t>أو </a:t>
            </a:r>
            <a:r>
              <a:rPr lang="ar-IQ" sz="1800" dirty="0" smtClean="0">
                <a:ea typeface="Calibri"/>
              </a:rPr>
              <a:t>الشعرية مع </a:t>
            </a:r>
            <a:r>
              <a:rPr lang="ar-IQ" sz="1800" dirty="0">
                <a:ea typeface="Calibri"/>
              </a:rPr>
              <a:t>قواعدهم </a:t>
            </a:r>
            <a:r>
              <a:rPr lang="ar-IQ" sz="1800" dirty="0" smtClean="0">
                <a:ea typeface="Calibri"/>
              </a:rPr>
              <a:t> فتنقضها  يذهبون </a:t>
            </a:r>
            <a:r>
              <a:rPr lang="ar-IQ" sz="1800" dirty="0">
                <a:ea typeface="Calibri"/>
              </a:rPr>
              <a:t>الى التأويل البعيد لأثبات صحة القاعدة، وأما الكوفيون فلم </a:t>
            </a:r>
            <a:r>
              <a:rPr lang="ar-IQ" sz="1800" dirty="0" smtClean="0">
                <a:ea typeface="Calibri"/>
              </a:rPr>
              <a:t>يلجؤوا  إلى التأويل </a:t>
            </a:r>
            <a:r>
              <a:rPr lang="ar-IQ" sz="1800" dirty="0">
                <a:ea typeface="Calibri"/>
              </a:rPr>
              <a:t>البعيد لأنهم لم يضطروا الى </a:t>
            </a:r>
            <a:r>
              <a:rPr lang="ar-IQ" sz="1800" dirty="0" smtClean="0">
                <a:ea typeface="Calibri"/>
              </a:rPr>
              <a:t>هدم </a:t>
            </a:r>
            <a:r>
              <a:rPr lang="ar-IQ" sz="1800" dirty="0">
                <a:ea typeface="Calibri"/>
              </a:rPr>
              <a:t>القاعدة بسبب </a:t>
            </a:r>
            <a:r>
              <a:rPr lang="ar-IQ" sz="1800" dirty="0" smtClean="0">
                <a:ea typeface="Calibri"/>
              </a:rPr>
              <a:t>اعتمادهم </a:t>
            </a:r>
            <a:r>
              <a:rPr lang="ar-IQ" sz="1800" dirty="0">
                <a:ea typeface="Calibri"/>
              </a:rPr>
              <a:t>على القليل والنادر إذا لم يوجد الكثير </a:t>
            </a:r>
            <a:r>
              <a:rPr lang="ar-IQ" sz="1800" dirty="0" smtClean="0">
                <a:ea typeface="Calibri"/>
              </a:rPr>
              <a:t>وإن </a:t>
            </a:r>
            <a:r>
              <a:rPr lang="ar-IQ" sz="1800" dirty="0">
                <a:ea typeface="Calibri"/>
              </a:rPr>
              <a:t>وجد الكثير فهم يحتجون بالقليل. </a:t>
            </a:r>
            <a:endParaRPr lang="en-US" sz="1400" dirty="0">
              <a:ea typeface="Calibri"/>
              <a:cs typeface="Arial"/>
            </a:endParaRPr>
          </a:p>
          <a:p>
            <a:r>
              <a:rPr lang="ar-IQ" sz="1800" dirty="0" smtClean="0">
                <a:ea typeface="Calibri"/>
              </a:rPr>
              <a:t>7- </a:t>
            </a:r>
            <a:r>
              <a:rPr lang="ar-IQ" sz="1800" dirty="0">
                <a:ea typeface="Calibri"/>
              </a:rPr>
              <a:t>تطور النحو الكوفي </a:t>
            </a:r>
            <a:r>
              <a:rPr lang="ar-IQ" sz="1800" dirty="0" smtClean="0">
                <a:ea typeface="Calibri"/>
              </a:rPr>
              <a:t>تطورا </a:t>
            </a:r>
            <a:r>
              <a:rPr lang="ar-IQ" sz="1800" dirty="0">
                <a:ea typeface="Calibri"/>
              </a:rPr>
              <a:t>آخر بأمور أخرى ، </a:t>
            </a:r>
            <a:r>
              <a:rPr lang="ar-IQ" sz="1800" dirty="0" smtClean="0">
                <a:ea typeface="Calibri"/>
              </a:rPr>
              <a:t>منها </a:t>
            </a:r>
            <a:r>
              <a:rPr lang="ar-IQ" sz="1800" dirty="0">
                <a:ea typeface="Calibri"/>
              </a:rPr>
              <a:t>ظهور </a:t>
            </a:r>
            <a:r>
              <a:rPr lang="ar-IQ" sz="1800" dirty="0" smtClean="0">
                <a:ea typeface="Calibri"/>
              </a:rPr>
              <a:t>تصنيفات جديدة  لأقسام الكلام  فالثابت عند البصريين أن أقسام الكلام ثلاثة هي :الاسم ، والفعل ، والحرف ،أما </a:t>
            </a:r>
            <a:r>
              <a:rPr lang="ar-IQ" sz="1800" dirty="0">
                <a:ea typeface="Calibri"/>
              </a:rPr>
              <a:t>الكوفيون فعندهم </a:t>
            </a:r>
            <a:r>
              <a:rPr lang="ar-IQ" sz="1800" dirty="0" smtClean="0">
                <a:ea typeface="Calibri"/>
              </a:rPr>
              <a:t> أقسام الكلام ثلاثة أيضا هي: </a:t>
            </a:r>
            <a:r>
              <a:rPr lang="ar-IQ" sz="1800" dirty="0">
                <a:ea typeface="Calibri"/>
              </a:rPr>
              <a:t>أسم </a:t>
            </a:r>
            <a:r>
              <a:rPr lang="ar-IQ" sz="1800" dirty="0" smtClean="0">
                <a:ea typeface="Calibri"/>
              </a:rPr>
              <a:t>،وفعل ،وأداة ، ثم قسم البصريون الفعل إلى: </a:t>
            </a:r>
            <a:r>
              <a:rPr lang="ar-IQ" sz="1800" dirty="0">
                <a:ea typeface="Calibri"/>
              </a:rPr>
              <a:t>ماض ، </a:t>
            </a:r>
            <a:r>
              <a:rPr lang="ar-IQ" sz="1800" dirty="0" smtClean="0">
                <a:ea typeface="Calibri"/>
              </a:rPr>
              <a:t>ومضارع </a:t>
            </a:r>
            <a:r>
              <a:rPr lang="ar-IQ" sz="1800" dirty="0">
                <a:ea typeface="Calibri"/>
              </a:rPr>
              <a:t>، </a:t>
            </a:r>
            <a:r>
              <a:rPr lang="ar-IQ" sz="1800" dirty="0" smtClean="0">
                <a:ea typeface="Calibri"/>
              </a:rPr>
              <a:t>وأمر ، في حين قسم الكوفيون الفعل إلى </a:t>
            </a:r>
            <a:r>
              <a:rPr lang="ar-IQ" sz="1800" dirty="0">
                <a:ea typeface="Calibri"/>
              </a:rPr>
              <a:t>: ماض ، </a:t>
            </a:r>
            <a:r>
              <a:rPr lang="ar-IQ" sz="1800" dirty="0" smtClean="0">
                <a:ea typeface="Calibri"/>
              </a:rPr>
              <a:t>ومستقبل </a:t>
            </a:r>
            <a:r>
              <a:rPr lang="ar-IQ" sz="1800" dirty="0">
                <a:ea typeface="Calibri"/>
              </a:rPr>
              <a:t>، </a:t>
            </a:r>
            <a:r>
              <a:rPr lang="ar-IQ" sz="1800" dirty="0" smtClean="0">
                <a:ea typeface="Calibri"/>
              </a:rPr>
              <a:t>ودائم </a:t>
            </a:r>
            <a:r>
              <a:rPr lang="ar-IQ" sz="1800" dirty="0">
                <a:ea typeface="Calibri"/>
              </a:rPr>
              <a:t>، </a:t>
            </a:r>
            <a:r>
              <a:rPr lang="ar-IQ" sz="1800" dirty="0" smtClean="0">
                <a:ea typeface="Calibri"/>
              </a:rPr>
              <a:t>ويقصد الكوفيون بالدائم </a:t>
            </a:r>
            <a:r>
              <a:rPr lang="ar-IQ" sz="1800" dirty="0">
                <a:ea typeface="Calibri"/>
              </a:rPr>
              <a:t>أسم الفاعل </a:t>
            </a:r>
            <a:r>
              <a:rPr lang="ar-IQ" sz="1800" dirty="0" smtClean="0">
                <a:ea typeface="Calibri"/>
              </a:rPr>
              <a:t>، أما المستقبل فيشمل عندهم الفعل المضارع  والأمر؛ لأن أصل  فعل الأمر عند الكوفيين هو فعل مضارع  معرب مسبوق بـ ( لام الأمر ) أما صيغة الأمر عند البصريين ،فهو فعل  قائم بذاته  ويعربونه مبنيا على السكون </a:t>
            </a:r>
            <a:r>
              <a:rPr lang="ar-IQ" sz="1800" dirty="0">
                <a:ea typeface="Calibri"/>
              </a:rPr>
              <a:t>، مثال </a:t>
            </a:r>
            <a:r>
              <a:rPr lang="ar-IQ" sz="1800" dirty="0" smtClean="0">
                <a:ea typeface="Calibri"/>
              </a:rPr>
              <a:t>ذلك </a:t>
            </a:r>
            <a:r>
              <a:rPr lang="ar-IQ" sz="1800" dirty="0">
                <a:ea typeface="Calibri"/>
              </a:rPr>
              <a:t>قراءة حفص </a:t>
            </a:r>
            <a:r>
              <a:rPr lang="ar-IQ" sz="1800" dirty="0" smtClean="0">
                <a:ea typeface="Calibri"/>
              </a:rPr>
              <a:t> لقوله تعالى (فليفرحوا </a:t>
            </a:r>
            <a:r>
              <a:rPr lang="ar-IQ" sz="1800" dirty="0">
                <a:ea typeface="Calibri"/>
              </a:rPr>
              <a:t>) عند الكوفيين فعل </a:t>
            </a:r>
            <a:r>
              <a:rPr lang="ar-IQ" sz="1800" dirty="0" smtClean="0">
                <a:ea typeface="Calibri"/>
              </a:rPr>
              <a:t>معرب </a:t>
            </a:r>
            <a:r>
              <a:rPr lang="ar-IQ" sz="1800" dirty="0" err="1" smtClean="0">
                <a:ea typeface="Calibri"/>
              </a:rPr>
              <a:t>وهومضارع</a:t>
            </a:r>
            <a:r>
              <a:rPr lang="ar-IQ" sz="1800" dirty="0" smtClean="0">
                <a:ea typeface="Calibri"/>
              </a:rPr>
              <a:t> </a:t>
            </a:r>
            <a:r>
              <a:rPr lang="ar-IQ" sz="1800" dirty="0">
                <a:ea typeface="Calibri"/>
              </a:rPr>
              <a:t>مجزوم بلام </a:t>
            </a:r>
            <a:r>
              <a:rPr lang="ar-IQ" sz="1800" dirty="0" smtClean="0">
                <a:ea typeface="Calibri"/>
              </a:rPr>
              <a:t>الأمر حذفت منه اللام لكثرة الاستعمال، وحرف المضارعة  التاء منعا لالتباسه بالمرفوع فأصل (افرحوا ) لتفرحوا وعند </a:t>
            </a:r>
            <a:r>
              <a:rPr lang="ar-IQ" sz="1800" dirty="0">
                <a:ea typeface="Calibri"/>
              </a:rPr>
              <a:t>البصريين فعل </a:t>
            </a:r>
            <a:r>
              <a:rPr lang="ar-IQ" sz="1800" dirty="0" err="1">
                <a:ea typeface="Calibri"/>
              </a:rPr>
              <a:t>أ</a:t>
            </a:r>
            <a:r>
              <a:rPr lang="ar-IQ" sz="1800" dirty="0" err="1" smtClean="0">
                <a:ea typeface="Calibri"/>
              </a:rPr>
              <a:t>مرجزم</a:t>
            </a:r>
            <a:r>
              <a:rPr lang="ar-IQ" sz="1800" dirty="0" smtClean="0">
                <a:ea typeface="Calibri"/>
              </a:rPr>
              <a:t> </a:t>
            </a:r>
            <a:r>
              <a:rPr lang="ar-IQ" sz="1800" dirty="0">
                <a:ea typeface="Calibri"/>
              </a:rPr>
              <a:t>بلام الأمر </a:t>
            </a:r>
            <a:endParaRPr lang="ar-IQ" sz="1800" dirty="0"/>
          </a:p>
        </p:txBody>
      </p:sp>
    </p:spTree>
    <p:extLst>
      <p:ext uri="{BB962C8B-B14F-4D97-AF65-F5344CB8AC3E}">
        <p14:creationId xmlns:p14="http://schemas.microsoft.com/office/powerpoint/2010/main" val="3393467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371600" y="1268760"/>
            <a:ext cx="6400800" cy="4217641"/>
          </a:xfrm>
        </p:spPr>
        <p:txBody>
          <a:bodyPr>
            <a:normAutofit lnSpcReduction="10000"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endParaRPr lang="en-US" sz="1200" dirty="0">
              <a:ea typeface="Calibri"/>
              <a:cs typeface="Arial"/>
            </a:endParaRPr>
          </a:p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1600" dirty="0" smtClean="0">
                <a:ea typeface="Calibri"/>
              </a:rPr>
              <a:t>وتقسيم الكلام بحسب رؤية  </a:t>
            </a:r>
            <a:r>
              <a:rPr lang="ar-IQ" sz="1600" dirty="0">
                <a:ea typeface="Calibri"/>
              </a:rPr>
              <a:t>الكوفيين عقدت النحو ولم </a:t>
            </a:r>
            <a:r>
              <a:rPr lang="ar-IQ" sz="1600" dirty="0" smtClean="0">
                <a:ea typeface="Calibri"/>
              </a:rPr>
              <a:t>تيسره </a:t>
            </a:r>
            <a:r>
              <a:rPr lang="ar-IQ" sz="1600" dirty="0">
                <a:ea typeface="Calibri"/>
              </a:rPr>
              <a:t>لأنها بعيدة في التأويل والتقدير في </a:t>
            </a:r>
            <a:r>
              <a:rPr lang="ar-IQ" sz="1600" dirty="0" smtClean="0">
                <a:ea typeface="Calibri"/>
              </a:rPr>
              <a:t>المحذوفات .</a:t>
            </a:r>
            <a:r>
              <a:rPr lang="ar-IQ" sz="1600" b="1" dirty="0">
                <a:ea typeface="Calibri"/>
              </a:rPr>
              <a:t> </a:t>
            </a:r>
            <a:endParaRPr lang="ar-IQ" sz="1600" b="1" dirty="0" smtClean="0">
              <a:ea typeface="Calibri"/>
            </a:endParaRPr>
          </a:p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1600" b="1" dirty="0" smtClean="0">
                <a:ea typeface="Calibri"/>
                <a:cs typeface="Arial"/>
              </a:rPr>
              <a:t>سؤال : هل اعتمد الكوفيون في دراساتهم النحوية على العامل ؟</a:t>
            </a:r>
            <a:endParaRPr lang="en-US" sz="1200" dirty="0">
              <a:ea typeface="Calibri"/>
              <a:cs typeface="Arial"/>
            </a:endParaRPr>
          </a:p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ar-IQ" sz="1600" b="1" dirty="0">
                <a:ea typeface="Calibri"/>
              </a:rPr>
              <a:t>الجواب: لم</a:t>
            </a:r>
            <a:r>
              <a:rPr lang="ar-IQ" sz="1600" dirty="0">
                <a:ea typeface="Calibri"/>
              </a:rPr>
              <a:t> يعتمد الكوفيون على العامل النحوي كثيرا بل كانت لديهم تعليلات صوتية لغوية، وعلى عكسهم البصريون فقد اعتمدوا العامل النحوي كثيرا وحكموه في كل قواعدهم بل </a:t>
            </a:r>
            <a:r>
              <a:rPr lang="ar-IQ" sz="1600" dirty="0" smtClean="0">
                <a:ea typeface="Calibri"/>
              </a:rPr>
              <a:t> </a:t>
            </a:r>
            <a:r>
              <a:rPr lang="ar-IQ" sz="1600" dirty="0">
                <a:ea typeface="Calibri"/>
              </a:rPr>
              <a:t>فكل عامل </a:t>
            </a:r>
            <a:r>
              <a:rPr lang="ar-IQ" sz="1600" dirty="0" smtClean="0">
                <a:ea typeface="Calibri"/>
              </a:rPr>
              <a:t>لا بد له من معمول ظاهر في الكلام أو مقدر  </a:t>
            </a:r>
            <a:r>
              <a:rPr lang="ar-IQ" sz="1600" dirty="0">
                <a:ea typeface="Calibri"/>
              </a:rPr>
              <a:t>وكل فاعل له فعل والعكس صحيح، وحتى لو أعتمد الكوفيون على العوامل فأنهم يعتمدون العوامل المعنوية أكثر من اللفظية </a:t>
            </a:r>
            <a:r>
              <a:rPr lang="ar-IQ" sz="1600" dirty="0" smtClean="0">
                <a:ea typeface="Calibri"/>
              </a:rPr>
              <a:t> ومن ذلك عامل الخلاف أو الصرف ولهم </a:t>
            </a:r>
            <a:r>
              <a:rPr lang="ar-IQ" sz="1600" dirty="0">
                <a:ea typeface="Calibri"/>
              </a:rPr>
              <a:t>خلافات في العامل مع البصريين </a:t>
            </a:r>
            <a:r>
              <a:rPr lang="ar-IQ" sz="1600" dirty="0" smtClean="0">
                <a:ea typeface="Calibri"/>
              </a:rPr>
              <a:t>كما في موضوع الاشتغال </a:t>
            </a:r>
            <a:r>
              <a:rPr lang="ar-IQ" sz="1600" dirty="0">
                <a:ea typeface="Calibri"/>
              </a:rPr>
              <a:t>والتنازع (راجع </a:t>
            </a:r>
            <a:r>
              <a:rPr lang="ar-IQ" sz="1600" dirty="0" smtClean="0">
                <a:ea typeface="Calibri"/>
              </a:rPr>
              <a:t>نظرية </a:t>
            </a:r>
            <a:r>
              <a:rPr lang="ar-IQ" sz="1600" dirty="0">
                <a:ea typeface="Calibri"/>
              </a:rPr>
              <a:t>العامل) </a:t>
            </a:r>
            <a:r>
              <a:rPr lang="ar-IQ" sz="1600" dirty="0" smtClean="0">
                <a:ea typeface="Calibri"/>
              </a:rPr>
              <a:t> </a:t>
            </a:r>
            <a:endParaRPr lang="en-US" sz="1200" dirty="0"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1600" dirty="0" smtClean="0">
                <a:ea typeface="Calibri"/>
              </a:rPr>
              <a:t>وكذلك </a:t>
            </a:r>
            <a:r>
              <a:rPr lang="ar-IQ" sz="1600" dirty="0">
                <a:ea typeface="Calibri"/>
              </a:rPr>
              <a:t>التقدير (تقدير العوامل) كما في </a:t>
            </a:r>
            <a:r>
              <a:rPr lang="ar-IQ" sz="1600" dirty="0" smtClean="0">
                <a:ea typeface="Calibri"/>
              </a:rPr>
              <a:t>الآية </a:t>
            </a:r>
            <a:r>
              <a:rPr lang="ar-IQ" sz="1600" dirty="0">
                <a:ea typeface="Calibri"/>
              </a:rPr>
              <a:t>الكريمة (</a:t>
            </a:r>
            <a:r>
              <a:rPr lang="ar-IQ" sz="1600" dirty="0" smtClean="0">
                <a:ea typeface="Calibri"/>
              </a:rPr>
              <a:t>وإن أحدٌ </a:t>
            </a:r>
            <a:r>
              <a:rPr lang="ar-IQ" sz="1600" dirty="0">
                <a:ea typeface="Calibri"/>
              </a:rPr>
              <a:t>من </a:t>
            </a:r>
            <a:r>
              <a:rPr lang="ar-IQ" sz="1600" dirty="0" smtClean="0">
                <a:ea typeface="Calibri"/>
              </a:rPr>
              <a:t>المشركين </a:t>
            </a:r>
            <a:r>
              <a:rPr lang="ar-IQ" sz="1600" dirty="0">
                <a:ea typeface="Calibri"/>
              </a:rPr>
              <a:t>أستجارك </a:t>
            </a:r>
            <a:r>
              <a:rPr lang="ar-IQ" sz="1600" dirty="0" smtClean="0">
                <a:ea typeface="Calibri"/>
              </a:rPr>
              <a:t>فأجره</a:t>
            </a:r>
            <a:r>
              <a:rPr lang="ar-IQ" sz="1600" dirty="0">
                <a:ea typeface="Calibri"/>
              </a:rPr>
              <a:t>) ففي هذه </a:t>
            </a:r>
            <a:r>
              <a:rPr lang="ar-IQ" sz="1600" dirty="0" smtClean="0">
                <a:ea typeface="Calibri"/>
              </a:rPr>
              <a:t>الآية </a:t>
            </a:r>
            <a:r>
              <a:rPr lang="ar-IQ" sz="1600" dirty="0">
                <a:ea typeface="Calibri"/>
              </a:rPr>
              <a:t>لم يقدر </a:t>
            </a:r>
            <a:r>
              <a:rPr lang="ar-IQ" sz="1600" dirty="0" smtClean="0">
                <a:ea typeface="Calibri"/>
              </a:rPr>
              <a:t>الكوفيون </a:t>
            </a:r>
            <a:r>
              <a:rPr lang="ar-IQ" sz="1600" dirty="0">
                <a:ea typeface="Calibri"/>
              </a:rPr>
              <a:t>عاملا </a:t>
            </a:r>
            <a:r>
              <a:rPr lang="ar-IQ" sz="1600" dirty="0" smtClean="0">
                <a:ea typeface="Calibri"/>
              </a:rPr>
              <a:t>ل </a:t>
            </a:r>
            <a:r>
              <a:rPr lang="ar-IQ" sz="1600" dirty="0">
                <a:ea typeface="Calibri"/>
              </a:rPr>
              <a:t>(أحد) </a:t>
            </a:r>
            <a:r>
              <a:rPr lang="ar-IQ" sz="1600" dirty="0" smtClean="0">
                <a:ea typeface="Calibri"/>
              </a:rPr>
              <a:t> وإنما </a:t>
            </a:r>
            <a:r>
              <a:rPr lang="ar-IQ" sz="1600" dirty="0">
                <a:ea typeface="Calibri"/>
              </a:rPr>
              <a:t>قالوا </a:t>
            </a:r>
            <a:r>
              <a:rPr lang="ar-IQ" sz="1600" dirty="0" smtClean="0">
                <a:ea typeface="Calibri"/>
              </a:rPr>
              <a:t>إنّ (إن</a:t>
            </a:r>
            <a:r>
              <a:rPr lang="ar-IQ" sz="1600" dirty="0">
                <a:ea typeface="Calibri"/>
              </a:rPr>
              <a:t>) هي العامل في رفع (أحد) بينما قال البصريون العامل في (أحد </a:t>
            </a:r>
            <a:r>
              <a:rPr lang="ar-IQ" sz="1600" dirty="0" smtClean="0">
                <a:ea typeface="Calibri"/>
              </a:rPr>
              <a:t>) فعل مقدر يفسره الفعل المذكور  </a:t>
            </a:r>
            <a:r>
              <a:rPr lang="ar-IQ" sz="1600" dirty="0">
                <a:ea typeface="Calibri"/>
              </a:rPr>
              <a:t>تقديره </a:t>
            </a:r>
            <a:r>
              <a:rPr lang="ar-IQ" sz="1600" dirty="0" smtClean="0">
                <a:ea typeface="Calibri"/>
              </a:rPr>
              <a:t>وإن </a:t>
            </a:r>
            <a:r>
              <a:rPr lang="ar-IQ" sz="1600" dirty="0">
                <a:ea typeface="Calibri"/>
              </a:rPr>
              <a:t>أستجارك أحد من </a:t>
            </a:r>
            <a:r>
              <a:rPr lang="ar-IQ" sz="1600" dirty="0" smtClean="0">
                <a:ea typeface="Calibri"/>
              </a:rPr>
              <a:t>المشركين أستجارك فأجره .</a:t>
            </a:r>
            <a:endParaRPr lang="en-US" sz="1200" dirty="0">
              <a:ea typeface="Calibri"/>
              <a:cs typeface="Arial"/>
            </a:endParaRPr>
          </a:p>
          <a:p>
            <a:endParaRPr lang="ar-IQ" sz="1600" dirty="0"/>
          </a:p>
        </p:txBody>
      </p:sp>
    </p:spTree>
    <p:extLst>
      <p:ext uri="{BB962C8B-B14F-4D97-AF65-F5344CB8AC3E}">
        <p14:creationId xmlns:p14="http://schemas.microsoft.com/office/powerpoint/2010/main" val="2495138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فن الخياطه الرفيعة">
  <a:themeElements>
    <a:clrScheme name="فن الخياطه الرفيعة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ربطة عنق سوداء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فن الخياطه الرفيعة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289</TotalTime>
  <Words>761</Words>
  <Application>Microsoft Office PowerPoint</Application>
  <PresentationFormat>عرض على الشاشة (3:4)‏</PresentationFormat>
  <Paragraphs>78</Paragraphs>
  <Slides>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8" baseType="lpstr">
      <vt:lpstr>فن الخياطه الرفيعة</vt:lpstr>
      <vt:lpstr>محاضرة بعنوان :تطور الدراسات النحوية في الكوفة.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المحاضرة الثالثة والعشرون :تطور الدراسات النحوية في الكوفة.  </dc:title>
  <dc:creator>riyadh</dc:creator>
  <cp:lastModifiedBy>riyadh</cp:lastModifiedBy>
  <cp:revision>38</cp:revision>
  <dcterms:created xsi:type="dcterms:W3CDTF">2018-12-10T08:47:28Z</dcterms:created>
  <dcterms:modified xsi:type="dcterms:W3CDTF">2020-06-20T19:20:49Z</dcterms:modified>
</cp:coreProperties>
</file>