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B8ABB09-4A1D-463E-8065-109CC2B7EFAA}" type="datetimeFigureOut">
              <a:rPr lang="ar-SA" smtClean="0"/>
              <a:t>19/07/1442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SA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11560" y="533400"/>
            <a:ext cx="7860708" cy="2868168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r-IQ" b="1" dirty="0">
                <a:ea typeface="Calibri"/>
                <a:cs typeface="Arial"/>
              </a:rPr>
              <a:t> </a:t>
            </a:r>
            <a:r>
              <a:rPr lang="ar-IQ" sz="5400" b="1" dirty="0" smtClean="0">
                <a:ea typeface="Calibri"/>
                <a:cs typeface="Arial"/>
              </a:rPr>
              <a:t>محاضرة بعنوان : </a:t>
            </a:r>
            <a:r>
              <a:rPr lang="ar-IQ" sz="5400" dirty="0" smtClean="0">
                <a:ea typeface="Calibri"/>
                <a:cs typeface="Arial"/>
              </a:rPr>
              <a:t>مصادر</a:t>
            </a:r>
            <a:r>
              <a:rPr lang="ar-IQ" sz="5400" b="1" dirty="0" smtClean="0">
                <a:ea typeface="Calibri"/>
                <a:cs typeface="Arial"/>
              </a:rPr>
              <a:t> </a:t>
            </a:r>
            <a:r>
              <a:rPr lang="ar-IQ" sz="5400" b="1" dirty="0">
                <a:ea typeface="Calibri"/>
                <a:cs typeface="Arial"/>
              </a:rPr>
              <a:t>المذهب النحوي في </a:t>
            </a:r>
            <a:r>
              <a:rPr lang="ar-IQ" sz="5400" b="1" dirty="0" smtClean="0">
                <a:ea typeface="Calibri"/>
                <a:cs typeface="Arial"/>
              </a:rPr>
              <a:t>الكوفة </a:t>
            </a:r>
            <a:r>
              <a:rPr lang="ar-IQ" sz="5400" dirty="0" smtClean="0">
                <a:ea typeface="Calibri"/>
                <a:cs typeface="Arial"/>
              </a:rPr>
              <a:t>ومميزاته</a:t>
            </a:r>
            <a:r>
              <a:rPr lang="en-US" sz="3600" dirty="0">
                <a:ea typeface="Calibri"/>
                <a:cs typeface="Arial"/>
              </a:rPr>
              <a:t/>
            </a:r>
            <a:br>
              <a:rPr lang="en-US" sz="3600" dirty="0"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3539864"/>
            <a:ext cx="7713644" cy="2625440"/>
          </a:xfrm>
        </p:spPr>
        <p:txBody>
          <a:bodyPr>
            <a:noAutofit/>
          </a:bodyPr>
          <a:lstStyle/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2000" b="1" dirty="0">
                <a:solidFill>
                  <a:srgbClr val="000000"/>
                </a:solidFill>
                <a:latin typeface="Century Gothic"/>
              </a:rPr>
              <a:t>الجامعة المستنصرية / كلية الآداب / قسم اللغة العربية 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2000" b="1" dirty="0">
                <a:solidFill>
                  <a:srgbClr val="000000"/>
                </a:solidFill>
                <a:latin typeface="Century Gothic"/>
              </a:rPr>
              <a:t>المرحلة الرابعة 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2000" b="1" dirty="0">
                <a:solidFill>
                  <a:srgbClr val="000000"/>
                </a:solidFill>
                <a:latin typeface="Century Gothic"/>
              </a:rPr>
              <a:t>الدراستان </a:t>
            </a:r>
            <a:r>
              <a:rPr lang="ar-IQ" sz="2000" b="1">
                <a:solidFill>
                  <a:srgbClr val="000000"/>
                </a:solidFill>
                <a:latin typeface="Century Gothic"/>
              </a:rPr>
              <a:t>الصباحية </a:t>
            </a:r>
            <a:endParaRPr lang="ar-IQ" sz="2000" b="1" smtClean="0">
              <a:solidFill>
                <a:srgbClr val="000000"/>
              </a:solidFill>
              <a:latin typeface="Century Gothic"/>
            </a:endParaRP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2000" b="1" smtClean="0">
                <a:solidFill>
                  <a:srgbClr val="000000"/>
                </a:solidFill>
                <a:latin typeface="Century Gothic"/>
              </a:rPr>
              <a:t>أستاذ </a:t>
            </a:r>
            <a:r>
              <a:rPr lang="ar-IQ" sz="2000" b="1" dirty="0">
                <a:solidFill>
                  <a:srgbClr val="000000"/>
                </a:solidFill>
                <a:latin typeface="Century Gothic"/>
              </a:rPr>
              <a:t>المادة :</a:t>
            </a:r>
          </a:p>
          <a:p>
            <a:pPr lvl="0" algn="ctr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ar-IQ" sz="2000" b="1" dirty="0">
                <a:solidFill>
                  <a:srgbClr val="000000"/>
                </a:solidFill>
                <a:latin typeface="Century Gothic"/>
              </a:rPr>
              <a:t>أ. د رياض عبود </a:t>
            </a:r>
            <a:r>
              <a:rPr lang="ar-IQ" sz="2000" b="1" dirty="0" err="1">
                <a:solidFill>
                  <a:srgbClr val="000000"/>
                </a:solidFill>
                <a:latin typeface="Century Gothic"/>
              </a:rPr>
              <a:t>إهوين</a:t>
            </a:r>
            <a:endParaRPr lang="ar-IQ" sz="2000" dirty="0">
              <a:solidFill>
                <a:srgbClr val="424242"/>
              </a:solidFill>
              <a:latin typeface="Century Gothic"/>
            </a:endParaRPr>
          </a:p>
          <a:p>
            <a:endParaRPr lang="ar-IQ" sz="2000" dirty="0"/>
          </a:p>
        </p:txBody>
      </p:sp>
    </p:spTree>
    <p:extLst>
      <p:ext uri="{BB962C8B-B14F-4D97-AF65-F5344CB8AC3E}">
        <p14:creationId xmlns:p14="http://schemas.microsoft.com/office/powerpoint/2010/main" val="333693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260648"/>
            <a:ext cx="7715200" cy="6195088"/>
          </a:xfrm>
        </p:spPr>
        <p:txBody>
          <a:bodyPr>
            <a:normAutofit fontScale="92500" lnSpcReduction="20000"/>
          </a:bodyPr>
          <a:lstStyle/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أخذ الكوفيون النحو من البصريين ، وبخاصة الكسائي والفراء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حينما رحلا الى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البصرة للأخذ من الخليل ويونس بن حبيب ، أو بالاتصال مع الأخفش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الأوسط (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سعيد بن مسعدة ) الذي رحل الى بغداد للأخذ </a:t>
            </a:r>
            <a:r>
              <a:rPr lang="ar-IQ" dirty="0" err="1" smtClean="0">
                <a:latin typeface="Arial" pitchFamily="34" charset="0"/>
                <a:ea typeface="Calibri"/>
                <a:cs typeface="Arial" pitchFamily="34" charset="0"/>
              </a:rPr>
              <a:t>بثأرسيبوية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من الكسائي بعد مناظرة (المسألة </a:t>
            </a:r>
            <a:r>
              <a:rPr lang="ar-IQ" dirty="0" err="1" smtClean="0">
                <a:latin typeface="Arial" pitchFamily="34" charset="0"/>
                <a:ea typeface="Calibri"/>
                <a:cs typeface="Arial" pitchFamily="34" charset="0"/>
              </a:rPr>
              <a:t>الزنبوربية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)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التي انتصر فيها الكسائي فاستماله الكسائي واجرى له راتبا وجعله مؤدبا لأولاده وهكذا  استفاد الكسائي  والفراء  من الاخفش  في الحصول على نسخة من كتاب سيبويه فضلا عن طلبهما ليدرسهما كتاب </a:t>
            </a:r>
            <a:r>
              <a:rPr lang="ar-IQ" dirty="0" err="1">
                <a:latin typeface="Arial" pitchFamily="34" charset="0"/>
                <a:ea typeface="Calibri"/>
                <a:cs typeface="Arial" pitchFamily="34" charset="0"/>
              </a:rPr>
              <a:t>سيبوية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سراً الذي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تكون بعد جهود كبيرة للبصريين جاءت كاملة الى الكوفيين عن طريق الكتاب الذي جاء نتيجة جمع اللغة ودراستها واستنباط  الظواهر المؤدية الى تحديد اصول يسير عليها البصريون بنوها على مادة </a:t>
            </a:r>
            <a:r>
              <a:rPr lang="ar-IQ" dirty="0" err="1">
                <a:latin typeface="Arial" pitchFamily="34" charset="0"/>
                <a:ea typeface="Calibri"/>
                <a:cs typeface="Arial" pitchFamily="34" charset="0"/>
              </a:rPr>
              <a:t>مهيئة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وهي: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  1. النحو البصري: بمراحل </a:t>
            </a:r>
            <a:r>
              <a:rPr lang="ar-IQ" dirty="0" err="1">
                <a:latin typeface="Arial" pitchFamily="34" charset="0"/>
                <a:ea typeface="Calibri"/>
                <a:cs typeface="Arial" pitchFamily="34" charset="0"/>
              </a:rPr>
              <a:t>نشوءه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من الحضرمي حتى كتاب سيبويه الذي درسه الكوفيون، وكان الفراء ينام وكتاب سيبويه تحت وسادته.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  2. لغات الأعراب الفصيحة التي اعتمد عليها البصريون في وضع قواعدهم، اعتمد عليها الكوفيون أيضا ً.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Low"/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3. مادة لغوية مكونة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من ما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سمعه البصريون وأضاف عليه الكوفيون الكثير من اعراب الحطمية (الاعراب غير الفصحاء) وبخاصة الكسائي الذي توسع في مكان الرواية والسماع</a:t>
            </a:r>
            <a:r>
              <a:rPr lang="ar-IQ" dirty="0">
                <a:ea typeface="Calibri"/>
              </a:rPr>
              <a:t>.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11028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8640"/>
            <a:ext cx="7643192" cy="6267096"/>
          </a:xfrm>
        </p:spPr>
        <p:txBody>
          <a:bodyPr>
            <a:normAutofit fontScale="85000" lnSpcReduction="20000"/>
          </a:bodyPr>
          <a:lstStyle/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. الشعر العربي الذي حدده البصريون بشعر الطبقات الثلاثة وهي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: طبقة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الجاهليين وطبقة المخضرمين والطبقة الاسلامية، جرير والفرزدق </a:t>
            </a:r>
            <a:r>
              <a:rPr lang="ar-IQ" dirty="0" err="1" smtClean="0">
                <a:latin typeface="Arial" pitchFamily="34" charset="0"/>
                <a:ea typeface="Calibri"/>
                <a:cs typeface="Arial" pitchFamily="34" charset="0"/>
              </a:rPr>
              <a:t>والأخطل,و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هي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الطبقات التي اعتمدها الكوفيون لكن اضافوا عليها شعر الشعراء المعاصرين ،وشعراء الأمراء والخلفاء.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5. الاحتجاج بجميع أنواع القراءات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المتواترة والشاذة وهذا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يؤكد منهجهم القائم على التوسع في الرواية.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  وأول من خطّأ القراءات هم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الكوفيون وبخاصة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الكسائي والفراء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وتابعهم من البصريين المبرد ؛أما سيبويه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والخليل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فلم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يخطئا القراءات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؛ على ان البصريين قد خطّأوا بعض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القراءات الشاذة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فقط التي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خطأها أبو بكر بن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مجاهد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صاحب كتاب (القراءات السبع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). 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     وزعم بعض القدماء أن شيوخ البصريين خطأوا القراءات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كلها المتواترة والشاذة ودار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هذا الحديث بعد اشتداد الخصومة بين الكوفيين والبصريين، وقد يكون هذا الأمر نوعا من الاتهام ليس إلا.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Low"/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     ومن المحدثين الذين ادعوا أن سيبويه طعن في القراءات أو دسّ فيها خفية ً د. أحمد مكي الانصاري في كتابيه (سيبويه والقراءات)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و(أبو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زكريا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الفراء ومذهبه في النحو )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واتبع </a:t>
            </a:r>
            <a:r>
              <a:rPr lang="ar-IQ" dirty="0" err="1">
                <a:latin typeface="Arial" pitchFamily="34" charset="0"/>
                <a:ea typeface="Calibri"/>
                <a:cs typeface="Arial" pitchFamily="34" charset="0"/>
              </a:rPr>
              <a:t>د.مهدي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المخزومي الانصاري اتهام سيبويه والبصريين بالتهجم على القراءات واستشهد بتخطئة البصريين لنافع وحمزة وابن عامر في قراءاته لقوله تعالى: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7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32656"/>
            <a:ext cx="7815064" cy="6267096"/>
          </a:xfrm>
        </p:spPr>
        <p:txBody>
          <a:bodyPr>
            <a:normAutofit/>
          </a:bodyPr>
          <a:lstStyle/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IQ" dirty="0">
                <a:ea typeface="Calibri"/>
              </a:rPr>
              <a:t>(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وكذلك زين لكثير من المشركين قتل أولادهم شركائهم) بنصب أولادهم على  أنه مفعول وفصل بين المضاف (قتل) والمضاف اليه (شركائهم) وبهذا رموا ابن عامر بالجهل لأنه </a:t>
            </a:r>
            <a:r>
              <a:rPr lang="ar-IQ" dirty="0" err="1">
                <a:latin typeface="Arial" pitchFamily="34" charset="0"/>
                <a:ea typeface="Calibri"/>
                <a:cs typeface="Arial" pitchFamily="34" charset="0"/>
              </a:rPr>
              <a:t>لايجوز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الفصل بين المضاف والمضاف إليه ؛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إلا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في ضرورة الشعر، والقرآن ليس فيه ضرورة أي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لا يجوز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الفصل بين المتضايفين إلا بالظرف والجار والمجرور، ولهذا خطأ الفراء قراءة ابن عامر وقال الصحيح (زين) وجر كلمة (أولادهم) مضافة إلى قتل وتكون كلمة (شركائهم) بدلا ً أو صفة من أولادهم ، واحتج البصريون وبخاصة الاخفش الذي أراد أن يثبت ما قرأه ابن عامر فاحتج بقول الشاعر : 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Low">
              <a:lnSpc>
                <a:spcPct val="107000"/>
              </a:lnSpc>
              <a:spcAft>
                <a:spcPts val="800"/>
              </a:spcAft>
            </a:pPr>
            <a:r>
              <a:rPr lang="ar-IQ" dirty="0" err="1" smtClean="0">
                <a:latin typeface="Arial" pitchFamily="34" charset="0"/>
                <a:ea typeface="Calibri"/>
                <a:cs typeface="Arial" pitchFamily="34" charset="0"/>
              </a:rPr>
              <a:t>فَزَججيتُهَا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مُتَمكناً             زَجَّ القَلُوص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أبي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مَزَادَه</a:t>
            </a:r>
            <a:r>
              <a:rPr lang="en-US" dirty="0" smtClean="0">
                <a:latin typeface="Arial" pitchFamily="34" charset="0"/>
                <a:ea typeface="Calibri"/>
                <a:cs typeface="Arial" pitchFamily="34" charset="0"/>
              </a:rPr>
              <a:t>       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algn="justLow"/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فخطأ الفراء هذا الشاهد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قائلا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الصواب (زج القلوص   أبو مزاده)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اذاً الكوفيون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خطوا القراءات وعلى رأسهم الكسائي الذي هو أحد القراء السبعة وخطا أحد القراء السبعة (ابن عامر).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2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260648"/>
            <a:ext cx="7992888" cy="5865515"/>
          </a:xfrm>
        </p:spPr>
        <p:txBody>
          <a:bodyPr>
            <a:normAutofit fontScale="77500" lnSpcReduction="20000"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b="1" dirty="0">
                <a:ea typeface="Calibri"/>
              </a:rPr>
              <a:t> </a:t>
            </a:r>
            <a:endParaRPr lang="en-US" sz="2400" dirty="0">
              <a:ea typeface="Calibri"/>
              <a:cs typeface="Arial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سؤال :بماذا تميز منهج البحث النحوي عند الكوفيين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في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أثناء عرض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الآراء وإطلاق الاحكام وبناء الأقيسة ؟</a:t>
            </a:r>
            <a:endParaRPr lang="en-US" sz="2400" dirty="0"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IQ" b="1" dirty="0">
                <a:latin typeface="Arial" pitchFamily="34" charset="0"/>
                <a:ea typeface="Calibri"/>
                <a:cs typeface="Arial" pitchFamily="34" charset="0"/>
              </a:rPr>
              <a:t>ج/ </a:t>
            </a:r>
            <a:r>
              <a:rPr lang="ar-IQ" b="1" dirty="0" smtClean="0">
                <a:latin typeface="Arial" pitchFamily="34" charset="0"/>
                <a:ea typeface="Calibri"/>
                <a:cs typeface="Arial" pitchFamily="34" charset="0"/>
              </a:rPr>
              <a:t>1.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توسعهم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في الرواية والشواهد (السماع) زمانا ومكانا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فلم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يحددوا لشواهدهم مكاناً وزمانا ً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معينا يقف عنده ، بل تجاوزوا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عصر الكسائي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والفراء ،  فاحتجوا باللغة والشعر من أي بيئة كان </a:t>
            </a:r>
            <a:r>
              <a:rPr lang="ar-IQ" dirty="0" err="1" smtClean="0">
                <a:latin typeface="Arial" pitchFamily="34" charset="0"/>
                <a:ea typeface="Calibri"/>
                <a:cs typeface="Arial" pitchFamily="34" charset="0"/>
              </a:rPr>
              <a:t>المتكامون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بهما بلا تحديد لحواضر أو بواد ، فأخذوا من أعراب بغداد والكوفة وشعرائهما ولم يحددوا  نوع المسموع من حيث فصاحة المتكلم به وكونه من قبائل معينة ، ولا كيفية هذا السماع من حيث القائل والناقل  لهذا المسموع</a:t>
            </a:r>
          </a:p>
          <a:p>
            <a:pPr marL="0" lv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2.توسعوا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في القياس مما جعلهم يعتمدون الشاهد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المسموع الواحد أو الظاهرة اللغوية النادرة  في بناء القاعدة النحوية  وبذا خالفوا الأقيسة التي وضعها البصريون ، فاستدركوا عليهم  قواعد  نحوية كثيرة وجديدة ، وقد بالغ الكسائي في التوسع في القياس ؛ إذ وضع أقيسة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على أمور نظرية لا دليل عليها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من اللغة ؛ وإنما حكَّم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العقل لا النقل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(المسموع ) وخالفه تلميذه 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الفراء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في هذا فقد كان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الفراء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يلجأ إلى النقل.</a:t>
            </a:r>
          </a:p>
          <a:p>
            <a:pPr marL="0" lv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 3. </a:t>
            </a:r>
            <a:r>
              <a:rPr lang="ar-IQ" sz="2700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وضع الكوفيون  </a:t>
            </a:r>
            <a:r>
              <a:rPr lang="ar-IQ" sz="2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مصطلحات </a:t>
            </a:r>
            <a:r>
              <a:rPr lang="ar-IQ" sz="2700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جديدة لأبواب النحو  غير المصطلحات التي وضعها البصريون ؛ مما جعل النحو </a:t>
            </a:r>
            <a:r>
              <a:rPr lang="ar-IQ" sz="2700" dirty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الكوفي مستقلا ً عن النحو </a:t>
            </a:r>
            <a:r>
              <a:rPr lang="ar-IQ" sz="2700" dirty="0" smtClean="0">
                <a:solidFill>
                  <a:prstClr val="black"/>
                </a:solidFill>
                <a:latin typeface="Arial" pitchFamily="34" charset="0"/>
                <a:ea typeface="Calibri"/>
                <a:cs typeface="Arial" pitchFamily="34" charset="0"/>
              </a:rPr>
              <a:t>البصري.</a:t>
            </a:r>
            <a:endParaRPr lang="en-US" sz="2000" dirty="0" smtClean="0">
              <a:solidFill>
                <a:prstClr val="black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marL="0" indent="0" algn="justLow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4.ترك النحويون الكوفيون التأويل والتقدير</a:t>
            </a:r>
            <a:r>
              <a:rPr lang="ar-IQ" b="1" dirty="0" smtClean="0">
                <a:latin typeface="Arial" pitchFamily="34" charset="0"/>
                <a:ea typeface="Calibri"/>
                <a:cs typeface="Arial" pitchFamily="34" charset="0"/>
              </a:rPr>
              <a:t>؛</a:t>
            </a:r>
            <a:r>
              <a:rPr lang="ar-IQ" sz="2400" dirty="0" smtClean="0">
                <a:latin typeface="Arial" pitchFamily="34" charset="0"/>
                <a:ea typeface="Calibri"/>
                <a:cs typeface="Arial" pitchFamily="34" charset="0"/>
              </a:rPr>
              <a:t>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لانتفاء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حاجتهم إليه بعد أن وضعوا قياسا </a:t>
            </a:r>
            <a:r>
              <a:rPr lang="ar-IQ" dirty="0" smtClean="0">
                <a:latin typeface="Arial" pitchFamily="34" charset="0"/>
                <a:ea typeface="Calibri"/>
                <a:cs typeface="Arial" pitchFamily="34" charset="0"/>
              </a:rPr>
              <a:t>لكل </a:t>
            </a:r>
            <a:r>
              <a:rPr lang="ar-IQ" dirty="0">
                <a:latin typeface="Arial" pitchFamily="34" charset="0"/>
                <a:ea typeface="Calibri"/>
                <a:cs typeface="Arial" pitchFamily="34" charset="0"/>
              </a:rPr>
              <a:t>ما اعتدوا بصحته من شواهد استدركوا به على أقيسة البصريين، ومع هذا التوسع كله نجدهم في مواضع يردون أقيسة وضعها البصريون واحتجوا بها، 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345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100</TotalTime>
  <Words>545</Words>
  <Application>Microsoft Office PowerPoint</Application>
  <PresentationFormat>عرض على الشاشة (3:4)‏</PresentationFormat>
  <Paragraphs>24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وافر</vt:lpstr>
      <vt:lpstr> محاضرة بعنوان : مصادر المذهب النحوي في الكوفة ومميزاته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المحاضرة الرابعة والعشرون : خصائص المذهب النحوي في الكوفة: </dc:title>
  <dc:creator>riyadh</dc:creator>
  <cp:lastModifiedBy>riyadh</cp:lastModifiedBy>
  <cp:revision>31</cp:revision>
  <dcterms:created xsi:type="dcterms:W3CDTF">2018-12-10T10:05:57Z</dcterms:created>
  <dcterms:modified xsi:type="dcterms:W3CDTF">2021-03-01T22:58:52Z</dcterms:modified>
</cp:coreProperties>
</file>