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06/08/1442</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03648" y="476672"/>
            <a:ext cx="7406640" cy="2120256"/>
          </a:xfrm>
        </p:spPr>
        <p:txBody>
          <a:bodyPr>
            <a:normAutofit/>
          </a:bodyPr>
          <a:lstStyle/>
          <a:p>
            <a:pPr algn="ctr">
              <a:lnSpc>
                <a:spcPct val="107000"/>
              </a:lnSpc>
              <a:spcAft>
                <a:spcPts val="800"/>
              </a:spcAft>
            </a:pPr>
            <a:r>
              <a:rPr lang="ar-IQ" sz="4000" b="1" dirty="0" smtClean="0">
                <a:cs typeface="Arial"/>
              </a:rPr>
              <a:t>النحو في أقطار الوطن العربي </a:t>
            </a:r>
            <a:br>
              <a:rPr lang="ar-IQ" sz="4000" b="1" dirty="0" smtClean="0">
                <a:cs typeface="Arial"/>
              </a:rPr>
            </a:br>
            <a:r>
              <a:rPr lang="ar-IQ" sz="4000" b="1" dirty="0" smtClean="0">
                <a:cs typeface="Arial"/>
              </a:rPr>
              <a:t>أولا: المدرسة البغدادية</a:t>
            </a:r>
            <a:br>
              <a:rPr lang="ar-IQ" sz="4000" b="1" dirty="0" smtClean="0">
                <a:cs typeface="Arial"/>
              </a:rPr>
            </a:br>
            <a:r>
              <a:rPr lang="ar-IQ" sz="4000" b="1" dirty="0" smtClean="0">
                <a:cs typeface="Arial"/>
              </a:rPr>
              <a:t>ثانياً: المدرسة الأندلسية </a:t>
            </a:r>
            <a:endParaRPr lang="ar-IQ" sz="4000" dirty="0"/>
          </a:p>
        </p:txBody>
      </p:sp>
      <p:sp>
        <p:nvSpPr>
          <p:cNvPr id="3" name="عنوان فرعي 2"/>
          <p:cNvSpPr>
            <a:spLocks noGrp="1"/>
          </p:cNvSpPr>
          <p:nvPr>
            <p:ph type="subTitle" idx="1"/>
          </p:nvPr>
        </p:nvSpPr>
        <p:spPr>
          <a:xfrm>
            <a:off x="1475656" y="3068960"/>
            <a:ext cx="7406640" cy="1944216"/>
          </a:xfrm>
        </p:spPr>
        <p:txBody>
          <a:bodyPr/>
          <a:lstStyle/>
          <a:p>
            <a:pPr marL="0" lvl="0" algn="ctr">
              <a:spcBef>
                <a:spcPct val="20000"/>
              </a:spcBef>
              <a:buClr>
                <a:srgbClr val="94C600"/>
              </a:buClr>
              <a:buSzPct val="76000"/>
            </a:pPr>
            <a:r>
              <a:rPr lang="ar-IQ" sz="1800" b="1" dirty="0">
                <a:solidFill>
                  <a:srgbClr val="000000"/>
                </a:solidFill>
                <a:latin typeface="Century Gothic"/>
                <a:cs typeface="Tahoma"/>
              </a:rPr>
              <a:t>الجامعة المستنصرية / كلية الآداب / قسم اللغة العربية </a:t>
            </a:r>
          </a:p>
          <a:p>
            <a:pPr marL="0" lvl="0" algn="ctr">
              <a:spcBef>
                <a:spcPct val="20000"/>
              </a:spcBef>
              <a:buClr>
                <a:srgbClr val="94C600"/>
              </a:buClr>
              <a:buSzPct val="76000"/>
            </a:pPr>
            <a:r>
              <a:rPr lang="ar-IQ" sz="1800" b="1" dirty="0">
                <a:solidFill>
                  <a:srgbClr val="000000"/>
                </a:solidFill>
                <a:latin typeface="Century Gothic"/>
                <a:cs typeface="Tahoma"/>
              </a:rPr>
              <a:t>المرحلة الرابعة </a:t>
            </a:r>
          </a:p>
          <a:p>
            <a:pPr marL="0" lvl="0" algn="ctr">
              <a:spcBef>
                <a:spcPct val="20000"/>
              </a:spcBef>
              <a:buClr>
                <a:srgbClr val="94C600"/>
              </a:buClr>
              <a:buSzPct val="76000"/>
            </a:pPr>
            <a:r>
              <a:rPr lang="ar-IQ" sz="1800" b="1" dirty="0" smtClean="0">
                <a:solidFill>
                  <a:srgbClr val="000000"/>
                </a:solidFill>
                <a:latin typeface="Century Gothic"/>
                <a:cs typeface="Tahoma"/>
              </a:rPr>
              <a:t>الدراسة الصباحية</a:t>
            </a:r>
            <a:endParaRPr lang="ar-IQ" sz="1800" b="1" dirty="0">
              <a:solidFill>
                <a:srgbClr val="000000"/>
              </a:solidFill>
              <a:latin typeface="Century Gothic"/>
              <a:cs typeface="Tahoma"/>
            </a:endParaRPr>
          </a:p>
          <a:p>
            <a:pPr marL="0" lvl="0" algn="ctr">
              <a:spcBef>
                <a:spcPct val="20000"/>
              </a:spcBef>
              <a:buClr>
                <a:srgbClr val="94C600"/>
              </a:buClr>
              <a:buSzPct val="76000"/>
            </a:pPr>
            <a:r>
              <a:rPr lang="ar-IQ" sz="1800" b="1" dirty="0">
                <a:solidFill>
                  <a:srgbClr val="000000"/>
                </a:solidFill>
                <a:latin typeface="Century Gothic"/>
                <a:cs typeface="Tahoma"/>
              </a:rPr>
              <a:t>أستاذ المادة :</a:t>
            </a:r>
          </a:p>
          <a:p>
            <a:pPr marL="0" lvl="0" algn="ctr">
              <a:spcBef>
                <a:spcPct val="20000"/>
              </a:spcBef>
              <a:buClr>
                <a:srgbClr val="94C600"/>
              </a:buClr>
              <a:buSzPct val="76000"/>
            </a:pPr>
            <a:r>
              <a:rPr lang="ar-IQ" sz="1800" b="1" dirty="0">
                <a:solidFill>
                  <a:srgbClr val="000000"/>
                </a:solidFill>
                <a:latin typeface="Century Gothic"/>
                <a:cs typeface="Tahoma"/>
              </a:rPr>
              <a:t>أ. د رياض عبود </a:t>
            </a:r>
            <a:r>
              <a:rPr lang="ar-IQ" sz="1800" b="1" dirty="0" err="1">
                <a:solidFill>
                  <a:srgbClr val="000000"/>
                </a:solidFill>
                <a:latin typeface="Century Gothic"/>
                <a:cs typeface="Tahoma"/>
              </a:rPr>
              <a:t>إهوين</a:t>
            </a:r>
            <a:endParaRPr lang="ar-IQ" sz="2000" b="1" dirty="0">
              <a:solidFill>
                <a:srgbClr val="424242"/>
              </a:solidFill>
              <a:latin typeface="Century Gothic"/>
              <a:cs typeface="Tahoma"/>
            </a:endParaRPr>
          </a:p>
          <a:p>
            <a:endParaRPr lang="ar-IQ" dirty="0"/>
          </a:p>
        </p:txBody>
      </p:sp>
    </p:spTree>
    <p:extLst>
      <p:ext uri="{BB962C8B-B14F-4D97-AF65-F5344CB8AC3E}">
        <p14:creationId xmlns:p14="http://schemas.microsoft.com/office/powerpoint/2010/main" val="289476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fontScale="85000" lnSpcReduction="10000"/>
          </a:bodyPr>
          <a:lstStyle/>
          <a:p>
            <a:pPr algn="just">
              <a:lnSpc>
                <a:spcPct val="115000"/>
              </a:lnSpc>
            </a:pPr>
            <a:r>
              <a:rPr lang="ar-IQ" b="1" dirty="0">
                <a:latin typeface="Calibri"/>
                <a:ea typeface="Calibri"/>
                <a:cs typeface="DecoType Naskh"/>
              </a:rPr>
              <a:t>أولاً: المدرسة البغدادية</a:t>
            </a:r>
            <a:endParaRPr lang="en-US" sz="2400" dirty="0">
              <a:latin typeface="Calibri"/>
              <a:ea typeface="Calibri"/>
              <a:cs typeface="Arial"/>
            </a:endParaRPr>
          </a:p>
          <a:p>
            <a:pPr algn="just">
              <a:lnSpc>
                <a:spcPct val="115000"/>
              </a:lnSpc>
            </a:pPr>
            <a:r>
              <a:rPr lang="ar-IQ" b="1" dirty="0">
                <a:latin typeface="Calibri"/>
                <a:ea typeface="Calibri"/>
                <a:cs typeface="DecoType Naskh"/>
              </a:rPr>
              <a:t>1- نشوء المدرسة البغدادية:</a:t>
            </a:r>
            <a:endParaRPr lang="en-US" sz="2400" dirty="0">
              <a:latin typeface="Calibri"/>
              <a:ea typeface="Calibri"/>
              <a:cs typeface="Arial"/>
            </a:endParaRPr>
          </a:p>
          <a:p>
            <a:pPr algn="just">
              <a:lnSpc>
                <a:spcPct val="115000"/>
              </a:lnSpc>
            </a:pPr>
            <a:r>
              <a:rPr lang="ar-IQ" b="1" dirty="0">
                <a:latin typeface="Calibri"/>
                <a:ea typeface="Calibri"/>
                <a:cs typeface="DecoType Naskh"/>
              </a:rPr>
              <a:t>اتبع نحاة بغداد في القرن الرابع الهجري نهجا جديدا في دراساتهم ومصنفاتهم النحوية يقوم على الانتخاب من آراء المدرستين البصرية والكوفية جميعا، وكان من أهم ما هيأ لهذا الاتجاه الجديد أن أوائل هؤلاء النحاة تتلمذوا للمبرد وثعلب، وبذلك نشأ جيل من النحاة يحمل آراء مدرستيهما ويعنى بالتعمق في مصنفات أصحابهما والنفوذ من خلال ذلك إلى كثير من الآراء النحوية الجديدة.</a:t>
            </a:r>
            <a:endParaRPr lang="en-US" sz="2400" dirty="0">
              <a:latin typeface="Calibri"/>
              <a:ea typeface="Calibri"/>
              <a:cs typeface="Arial"/>
            </a:endParaRPr>
          </a:p>
          <a:p>
            <a:pPr algn="just">
              <a:lnSpc>
                <a:spcPct val="115000"/>
              </a:lnSpc>
            </a:pPr>
            <a:r>
              <a:rPr lang="ar-IQ" b="1" dirty="0">
                <a:latin typeface="Calibri"/>
                <a:ea typeface="Calibri"/>
                <a:cs typeface="DecoType Naskh"/>
              </a:rPr>
              <a:t>وكان من هذا الجيل من يغلب عليه الميل إلى الآراء الكوفية ومن يغلب عليه الميل إلى الآراء البصرية، فاضطرب كُتَّاب التراجم والطبقات إزاءه، فمنهم من حاول تصنيف أفراده في المدرستين الكوفية والبصرية على نحو ما صنع الزبيدي في طبقاته, ومنهم من أفردهم بمدرسة مستقلة كما صنع ابن النديم في الفهرست، وإن كان قد أدخل فيهم نفرا ليس لهم نشاط نحوي مذكور مثل ابن قتيبة, وأبي حنيفة الدينوري.</a:t>
            </a:r>
            <a:endParaRPr lang="en-US" sz="2400" dirty="0">
              <a:latin typeface="Calibri"/>
              <a:ea typeface="Calibri"/>
              <a:cs typeface="Arial"/>
            </a:endParaRPr>
          </a:p>
          <a:p>
            <a:pPr marL="514350" indent="-514350">
              <a:lnSpc>
                <a:spcPct val="107000"/>
              </a:lnSpc>
              <a:spcAft>
                <a:spcPts val="800"/>
              </a:spcAft>
              <a:buFont typeface="+mj-lt"/>
              <a:buAutoNum type="arabicPeriod"/>
            </a:pPr>
            <a:endParaRPr lang="ar-IQ" dirty="0"/>
          </a:p>
        </p:txBody>
      </p:sp>
    </p:spTree>
    <p:extLst>
      <p:ext uri="{BB962C8B-B14F-4D97-AF65-F5344CB8AC3E}">
        <p14:creationId xmlns:p14="http://schemas.microsoft.com/office/powerpoint/2010/main" val="345852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fontScale="92500" lnSpcReduction="20000"/>
          </a:bodyPr>
          <a:lstStyle/>
          <a:p>
            <a:pPr algn="just">
              <a:lnSpc>
                <a:spcPct val="115000"/>
              </a:lnSpc>
            </a:pPr>
            <a:r>
              <a:rPr lang="ar-IQ" smtClean="0">
                <a:latin typeface="Calibri"/>
                <a:ea typeface="Calibri"/>
                <a:cs typeface="DecoType Naskh"/>
              </a:rPr>
              <a:t>ثانياً: </a:t>
            </a:r>
            <a:r>
              <a:rPr lang="ar-IQ" dirty="0">
                <a:latin typeface="Calibri"/>
                <a:ea typeface="Calibri"/>
                <a:cs typeface="DecoType Naskh"/>
              </a:rPr>
              <a:t>النشاط النحوي في الأندلس: </a:t>
            </a:r>
            <a:r>
              <a:rPr lang="ar-IQ" b="1" dirty="0">
                <a:latin typeface="Calibri"/>
                <a:ea typeface="Calibri"/>
                <a:cs typeface="DecoType Naskh"/>
              </a:rPr>
              <a:t>النشاط النحوي في الأندلس:</a:t>
            </a:r>
            <a:endParaRPr lang="en-US" sz="2400" dirty="0">
              <a:latin typeface="Calibri"/>
              <a:ea typeface="Calibri"/>
              <a:cs typeface="Arial"/>
            </a:endParaRPr>
          </a:p>
          <a:p>
            <a:pPr algn="just">
              <a:lnSpc>
                <a:spcPct val="115000"/>
              </a:lnSpc>
            </a:pPr>
            <a:r>
              <a:rPr lang="ar-IQ" b="1" dirty="0">
                <a:latin typeface="Calibri"/>
                <a:ea typeface="Calibri"/>
                <a:cs typeface="DecoType Naskh"/>
              </a:rPr>
              <a:t>لا نكاد نمضي في عصر بني أمية بالأندلس "138-422هـ" حتى تنشأ طبقة كبيرة من المؤدبين الذين كانوا يعلمون الشباب في قرطبة وغيرها من الحواضر الأندلسية مبادئ العربية عن طريق مدارسة النصوص والأشعار، ويدفعهم إلى ذلك حفاظهم على القرآن الكريم وسلامة لغته وتلاوته، وبذلك كان أكثرهم من قُرَّاء الذكر الحكيم، وكان كثير منهم يرحلون إلى المشرق فيتلقون هذه القراءات، ويعودون إلى موطنهم فيرسمونها للناس بجميع شاراتها كما يرسمون لهم العربية بمقوماتها اللغوية.</a:t>
            </a:r>
            <a:endParaRPr lang="en-US" sz="2400" dirty="0">
              <a:latin typeface="Calibri"/>
              <a:ea typeface="Calibri"/>
              <a:cs typeface="Arial"/>
            </a:endParaRPr>
          </a:p>
          <a:p>
            <a:r>
              <a:rPr lang="ar-IQ" b="1" dirty="0">
                <a:latin typeface="Calibri"/>
                <a:ea typeface="Calibri"/>
                <a:cs typeface="DecoType Naskh"/>
              </a:rPr>
              <a:t>ومن أجل ذلك لا نعجب إذا وجدنا مشهوري هؤلاء المؤدبين يُعنون بالتأليف في القراءات يتقدمهم أبو موسى الهواري، وهو كما يقول الزبيدي: "أول من جَمَعَ الفقه في الدين وعلم العرب بالأندلس، رحل في أول إمارة عبد الرحمن الداخل "138-172هـ" فلقي مالكا ونظراءه من الأئمة ولقي الأصمعي وأبا زيد ونظراءهما، وداخل الأعراب في محالّها، وله </a:t>
            </a:r>
            <a:r>
              <a:rPr lang="ar-IQ" dirty="0" smtClean="0"/>
              <a:t>  </a:t>
            </a:r>
            <a:endParaRPr lang="ar-IQ" dirty="0"/>
          </a:p>
        </p:txBody>
      </p:sp>
    </p:spTree>
    <p:extLst>
      <p:ext uri="{BB962C8B-B14F-4D97-AF65-F5344CB8AC3E}">
        <p14:creationId xmlns:p14="http://schemas.microsoft.com/office/powerpoint/2010/main" val="268693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793507"/>
          </a:xfrm>
        </p:spPr>
        <p:txBody>
          <a:bodyPr>
            <a:normAutofit fontScale="77500" lnSpcReduction="20000"/>
          </a:bodyPr>
          <a:lstStyle/>
          <a:p>
            <a:pPr algn="just">
              <a:lnSpc>
                <a:spcPct val="115000"/>
              </a:lnSpc>
            </a:pPr>
            <a:r>
              <a:rPr lang="ar-IQ" dirty="0" smtClean="0"/>
              <a:t>3.</a:t>
            </a:r>
            <a:r>
              <a:rPr lang="ar-IQ" b="1" dirty="0">
                <a:latin typeface="Calibri"/>
                <a:ea typeface="Calibri"/>
                <a:cs typeface="DecoType Naskh"/>
              </a:rPr>
              <a:t> كتاب في القراءات"1. وكان يعاصره الغازي بن قيس الذي احترف تأديب الناشئة بقرطبة، وقد رحل مثله إلى المشرق وأخذ عن مالك الفقه وعن نافع بن أبي نعيم مقرئ أهل المدينة قراءته للذكر الحكيم، وأقرأ بها في قرطبة، ولقي الأصمعي ونظراءه2.</a:t>
            </a:r>
            <a:endParaRPr lang="en-US" sz="2400" dirty="0">
              <a:latin typeface="Calibri"/>
              <a:ea typeface="Calibri"/>
              <a:cs typeface="Arial"/>
            </a:endParaRPr>
          </a:p>
          <a:p>
            <a:pPr algn="just">
              <a:lnSpc>
                <a:spcPct val="115000"/>
              </a:lnSpc>
            </a:pPr>
            <a:r>
              <a:rPr lang="ar-IQ" b="1" dirty="0">
                <a:latin typeface="Calibri"/>
                <a:ea typeface="Calibri"/>
                <a:cs typeface="DecoType Naskh"/>
              </a:rPr>
              <a:t>وأول نحاة الأندلس بالمعنى الدقيق لكلمة نحوي, جودي3 بن عثمان </a:t>
            </a:r>
            <a:r>
              <a:rPr lang="ar-IQ" b="1" dirty="0" err="1">
                <a:latin typeface="Calibri"/>
                <a:ea typeface="Calibri"/>
                <a:cs typeface="DecoType Naskh"/>
              </a:rPr>
              <a:t>المَوْروري</a:t>
            </a:r>
            <a:r>
              <a:rPr lang="ar-IQ" b="1" dirty="0">
                <a:latin typeface="Calibri"/>
                <a:ea typeface="Calibri"/>
                <a:cs typeface="DecoType Naskh"/>
              </a:rPr>
              <a:t> الذي رحل إلى المشرق وتتلمذ للكسائي والفراء، وهو أول من أدخل إلى موطنه كتب الكوفيين، وأول من صنف به في النحو، وما زال يدرسه لطلابه حتى توفي سنة 198 للهجرة. وكان يعاصره أبو عبد الله1 محمد بن عبد الله الذي رحل مثله إلى المشرق، وأخذ عن عثمان بن سعيد المصري المعروف باسم وَرْش قراءته، وأدخلها إلى الأندلس، وكان بصيرا بالعربية.</a:t>
            </a:r>
            <a:endParaRPr lang="en-US" sz="2400" dirty="0">
              <a:latin typeface="Calibri"/>
              <a:ea typeface="Calibri"/>
              <a:cs typeface="Arial"/>
            </a:endParaRPr>
          </a:p>
          <a:p>
            <a:pPr algn="just">
              <a:lnSpc>
                <a:spcPct val="115000"/>
              </a:lnSpc>
            </a:pPr>
            <a:r>
              <a:rPr lang="ar-IQ" b="1" dirty="0">
                <a:latin typeface="Calibri"/>
                <a:ea typeface="Calibri"/>
                <a:cs typeface="DecoType Naskh"/>
              </a:rPr>
              <a:t>ويتكاثر هؤلاء القراء والمؤدبون في القرن الثالث الهجري، ويتميز من بينهم عبد الملك2 بن حبيب السلمي المتوفى سنة 238 للهجرة، وكان إماما في الفقه والحديث والنحو واللغة، وبين مصنفاته كتاب في إعراب القرآن. ويعنى في نفس القرن مفرج3 بن مالك النحوي بوضع شرح على كتاب الكسائي، كما يعنى معاصره أبو بكر4 بن خاطب النحوي المكفوف بوضع كتاب في النحو كانت له شهرة في موطنه. ويذكر الزبيدي كثيرين كانوا يعنون بالشعر القديم والعباسي وشرحه للطلاب.</a:t>
            </a:r>
            <a:endParaRPr lang="en-US" sz="2400" dirty="0">
              <a:latin typeface="Calibri"/>
              <a:ea typeface="Calibri"/>
              <a:cs typeface="Arial"/>
            </a:endParaRPr>
          </a:p>
          <a:p>
            <a:pPr marL="0" indent="0" algn="justLow">
              <a:buNone/>
            </a:pPr>
            <a:r>
              <a:rPr lang="ar-IQ" dirty="0" smtClean="0"/>
              <a:t> </a:t>
            </a:r>
            <a:endParaRPr lang="ar-IQ" dirty="0"/>
          </a:p>
        </p:txBody>
      </p:sp>
    </p:spTree>
    <p:extLst>
      <p:ext uri="{BB962C8B-B14F-4D97-AF65-F5344CB8AC3E}">
        <p14:creationId xmlns:p14="http://schemas.microsoft.com/office/powerpoint/2010/main" val="332940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640960" cy="6336704"/>
          </a:xfrm>
        </p:spPr>
        <p:txBody>
          <a:bodyPr>
            <a:normAutofit/>
          </a:bodyPr>
          <a:lstStyle/>
          <a:p>
            <a:pPr algn="just">
              <a:lnSpc>
                <a:spcPct val="115000"/>
              </a:lnSpc>
            </a:pPr>
            <a:r>
              <a:rPr lang="ar-IQ" b="1" dirty="0">
                <a:latin typeface="Calibri"/>
                <a:ea typeface="Calibri"/>
                <a:cs typeface="DecoType Naskh"/>
              </a:rPr>
              <a:t>ويبدو أن الأندلس تأخرت في عنايتها بالنحو البصري, وأنها صبَّت عنايتها أولا على النحو الكوفي </a:t>
            </a:r>
            <a:r>
              <a:rPr lang="ar-IQ" b="1" dirty="0" err="1">
                <a:latin typeface="Calibri"/>
                <a:ea typeface="Calibri"/>
                <a:cs typeface="DecoType Naskh"/>
              </a:rPr>
              <a:t>مقتدية</a:t>
            </a:r>
            <a:r>
              <a:rPr lang="ar-IQ" b="1" dirty="0">
                <a:latin typeface="Calibri"/>
                <a:ea typeface="Calibri"/>
                <a:cs typeface="DecoType Naskh"/>
              </a:rPr>
              <a:t> بنحويِّها الأول جودي بن عثمان، حتى إذا أصبحنا في أواخر القرن الثالث الهجري وجدنا الأفُشْنيق5 محمد بن موسى بن هاشم المتوفى سنة 307 يرحل إلى المشرق ويلقى بمصر أبا جعفر الدينوري، ويأخذ عنه كتاب سيبويه رواية </a:t>
            </a:r>
            <a:r>
              <a:rPr lang="ar-IQ" b="1" dirty="0" err="1">
                <a:latin typeface="Calibri"/>
                <a:ea typeface="Calibri"/>
                <a:cs typeface="DecoType Naskh"/>
              </a:rPr>
              <a:t>ويقرؤه</a:t>
            </a:r>
            <a:r>
              <a:rPr lang="ar-IQ" b="1" dirty="0">
                <a:latin typeface="Calibri"/>
                <a:ea typeface="Calibri"/>
                <a:cs typeface="DecoType Naskh"/>
              </a:rPr>
              <a:t> بقرطبة لطلابه. ويأخذ غير نحوي في مدارسة الكتاب مثل أحمد6 بن يوسف بن حجاج المتوفى سنة 336, وكان يضع دائما كتاب سيبويه بين يديه ولا يَنِي عن مطالعته في حال فراغه وشغله وصحته وسقمه.</a:t>
            </a:r>
            <a:endParaRPr lang="en-US" sz="2400" dirty="0">
              <a:latin typeface="Calibri"/>
              <a:ea typeface="Calibri"/>
              <a:cs typeface="Arial"/>
            </a:endParaRPr>
          </a:p>
          <a:p>
            <a:pPr algn="just">
              <a:lnSpc>
                <a:spcPct val="115000"/>
              </a:lnSpc>
            </a:pPr>
            <a:r>
              <a:rPr lang="ar-IQ" dirty="0">
                <a:latin typeface="Calibri"/>
                <a:ea typeface="Calibri"/>
                <a:cs typeface="DecoType Naskh"/>
              </a:rPr>
              <a:t> </a:t>
            </a:r>
            <a:endParaRPr lang="en-US" sz="2400" dirty="0">
              <a:latin typeface="Calibri"/>
              <a:ea typeface="Calibri"/>
              <a:cs typeface="Arial"/>
            </a:endParaRPr>
          </a:p>
          <a:p>
            <a:pPr marL="0" indent="0" algn="justLow">
              <a:buNone/>
            </a:pPr>
            <a:endParaRPr lang="ar-IQ" dirty="0"/>
          </a:p>
        </p:txBody>
      </p:sp>
    </p:spTree>
    <p:extLst>
      <p:ext uri="{BB962C8B-B14F-4D97-AF65-F5344CB8AC3E}">
        <p14:creationId xmlns:p14="http://schemas.microsoft.com/office/powerpoint/2010/main" val="29508061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151</TotalTime>
  <Words>626</Words>
  <Application>Microsoft Office PowerPoint</Application>
  <PresentationFormat>عرض على الشاشة (3:4)‏</PresentationFormat>
  <Paragraphs>19</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انقلاب</vt:lpstr>
      <vt:lpstr>النحو في أقطار الوطن العربي  أولا: المدرسة البغدادية ثانياً: المدرسة الأندلسية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السادسة والعشرون أبو زكريا الفراء  حياته ومنهجه في دراسة النحو.</dc:title>
  <dc:creator>riyadh</dc:creator>
  <cp:lastModifiedBy>riyadh</cp:lastModifiedBy>
  <cp:revision>37</cp:revision>
  <dcterms:created xsi:type="dcterms:W3CDTF">2018-12-10T11:06:29Z</dcterms:created>
  <dcterms:modified xsi:type="dcterms:W3CDTF">2021-03-19T12:14:57Z</dcterms:modified>
</cp:coreProperties>
</file>