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61" r:id="rId3"/>
    <p:sldId id="262" r:id="rId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الأيقونة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06/08/1442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B8ABB09-4A1D-463E-8065-109CC2B7EFAA}" type="datetimeFigureOut">
              <a:rPr lang="ar-SA" smtClean="0"/>
              <a:t>06/08/1442</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B34F065-1154-456A-91E3-76DE8E75E17B}" type="slidenum">
              <a:rPr lang="ar-SA" smtClean="0"/>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a:bodyPr>
          <a:lstStyle/>
          <a:p>
            <a:pPr algn="ctr">
              <a:lnSpc>
                <a:spcPct val="107000"/>
              </a:lnSpc>
              <a:spcAft>
                <a:spcPts val="800"/>
              </a:spcAft>
            </a:pPr>
            <a:r>
              <a:rPr lang="ar-IQ" sz="4000" b="1" dirty="0" smtClean="0">
                <a:cs typeface="Arial"/>
              </a:rPr>
              <a:t>النحو في أقطار الوطن العربي </a:t>
            </a:r>
            <a:br>
              <a:rPr lang="ar-IQ" sz="4000" b="1" dirty="0" smtClean="0">
                <a:cs typeface="Arial"/>
              </a:rPr>
            </a:br>
            <a:r>
              <a:rPr lang="ar-IQ" sz="4000" b="1" dirty="0" smtClean="0">
                <a:cs typeface="Arial"/>
              </a:rPr>
              <a:t>ثالثاً: </a:t>
            </a:r>
            <a:r>
              <a:rPr lang="ar-IQ" sz="4000" b="1" dirty="0" smtClean="0">
                <a:cs typeface="Arial"/>
              </a:rPr>
              <a:t>المدرسة </a:t>
            </a:r>
            <a:r>
              <a:rPr lang="ar-IQ" sz="4000" b="1" dirty="0" smtClean="0">
                <a:cs typeface="Arial"/>
              </a:rPr>
              <a:t>المصرية  </a:t>
            </a:r>
            <a:r>
              <a:rPr lang="ar-IQ" sz="4000" b="1" dirty="0" smtClean="0">
                <a:cs typeface="Arial"/>
              </a:rPr>
              <a:t> </a:t>
            </a:r>
            <a:endParaRPr lang="ar-IQ" sz="4000" dirty="0"/>
          </a:p>
        </p:txBody>
      </p:sp>
      <p:sp>
        <p:nvSpPr>
          <p:cNvPr id="3" name="عنوان فرعي 2"/>
          <p:cNvSpPr>
            <a:spLocks noGrp="1"/>
          </p:cNvSpPr>
          <p:nvPr>
            <p:ph type="subTitle" idx="1"/>
          </p:nvPr>
        </p:nvSpPr>
        <p:spPr>
          <a:xfrm>
            <a:off x="1475656" y="3068960"/>
            <a:ext cx="7406640" cy="1944216"/>
          </a:xfrm>
        </p:spPr>
        <p:txBody>
          <a:bodyPr/>
          <a:lstStyle/>
          <a:p>
            <a:pPr marL="0" lvl="0" algn="ctr">
              <a:spcBef>
                <a:spcPct val="20000"/>
              </a:spcBef>
              <a:buClr>
                <a:srgbClr val="94C600"/>
              </a:buClr>
              <a:buSzPct val="76000"/>
            </a:pPr>
            <a:r>
              <a:rPr lang="ar-IQ" sz="1800" b="1" dirty="0">
                <a:solidFill>
                  <a:srgbClr val="000000"/>
                </a:solidFill>
                <a:latin typeface="Century Gothic"/>
                <a:cs typeface="Tahoma"/>
              </a:rPr>
              <a:t>الجامعة المستنصرية / كلية الآداب / قسم اللغة العربية </a:t>
            </a:r>
          </a:p>
          <a:p>
            <a:pPr marL="0" lvl="0" algn="ctr">
              <a:spcBef>
                <a:spcPct val="20000"/>
              </a:spcBef>
              <a:buClr>
                <a:srgbClr val="94C600"/>
              </a:buClr>
              <a:buSzPct val="76000"/>
            </a:pPr>
            <a:r>
              <a:rPr lang="ar-IQ" sz="1800" b="1" dirty="0">
                <a:solidFill>
                  <a:srgbClr val="000000"/>
                </a:solidFill>
                <a:latin typeface="Century Gothic"/>
                <a:cs typeface="Tahoma"/>
              </a:rPr>
              <a:t>المرحلة الرابعة </a:t>
            </a:r>
          </a:p>
          <a:p>
            <a:pPr marL="0" lvl="0" algn="ctr">
              <a:spcBef>
                <a:spcPct val="20000"/>
              </a:spcBef>
              <a:buClr>
                <a:srgbClr val="94C600"/>
              </a:buClr>
              <a:buSzPct val="76000"/>
            </a:pPr>
            <a:r>
              <a:rPr lang="ar-IQ" sz="1800" b="1" dirty="0" smtClean="0">
                <a:solidFill>
                  <a:srgbClr val="000000"/>
                </a:solidFill>
                <a:latin typeface="Century Gothic"/>
                <a:cs typeface="Tahoma"/>
              </a:rPr>
              <a:t>الدراسة الصباحية</a:t>
            </a:r>
            <a:endParaRPr lang="ar-IQ" sz="1800" b="1" dirty="0">
              <a:solidFill>
                <a:srgbClr val="000000"/>
              </a:solidFill>
              <a:latin typeface="Century Gothic"/>
              <a:cs typeface="Tahoma"/>
            </a:endParaRPr>
          </a:p>
          <a:p>
            <a:pPr marL="0" lvl="0" algn="ctr">
              <a:spcBef>
                <a:spcPct val="20000"/>
              </a:spcBef>
              <a:buClr>
                <a:srgbClr val="94C600"/>
              </a:buClr>
              <a:buSzPct val="76000"/>
            </a:pPr>
            <a:r>
              <a:rPr lang="ar-IQ" sz="1800" b="1" dirty="0">
                <a:solidFill>
                  <a:srgbClr val="000000"/>
                </a:solidFill>
                <a:latin typeface="Century Gothic"/>
                <a:cs typeface="Tahoma"/>
              </a:rPr>
              <a:t>أستاذ المادة :</a:t>
            </a:r>
          </a:p>
          <a:p>
            <a:pPr marL="0" lvl="0" algn="ctr">
              <a:spcBef>
                <a:spcPct val="20000"/>
              </a:spcBef>
              <a:buClr>
                <a:srgbClr val="94C600"/>
              </a:buClr>
              <a:buSzPct val="76000"/>
            </a:pPr>
            <a:r>
              <a:rPr lang="ar-IQ" sz="1800" b="1" dirty="0">
                <a:solidFill>
                  <a:srgbClr val="000000"/>
                </a:solidFill>
                <a:latin typeface="Century Gothic"/>
                <a:cs typeface="Tahoma"/>
              </a:rPr>
              <a:t>أ. د رياض عبود </a:t>
            </a:r>
            <a:r>
              <a:rPr lang="ar-IQ" sz="1800" b="1" dirty="0" err="1">
                <a:solidFill>
                  <a:srgbClr val="000000"/>
                </a:solidFill>
                <a:latin typeface="Century Gothic"/>
                <a:cs typeface="Tahoma"/>
              </a:rPr>
              <a:t>إهوين</a:t>
            </a:r>
            <a:endParaRPr lang="ar-IQ" sz="2000" b="1" dirty="0">
              <a:solidFill>
                <a:srgbClr val="424242"/>
              </a:solidFill>
              <a:latin typeface="Century Gothic"/>
              <a:cs typeface="Tahoma"/>
            </a:endParaRPr>
          </a:p>
          <a:p>
            <a:endParaRPr lang="ar-IQ" dirty="0"/>
          </a:p>
        </p:txBody>
      </p:sp>
    </p:spTree>
    <p:extLst>
      <p:ext uri="{BB962C8B-B14F-4D97-AF65-F5344CB8AC3E}">
        <p14:creationId xmlns:p14="http://schemas.microsoft.com/office/powerpoint/2010/main" val="2894768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188640"/>
            <a:ext cx="7498080" cy="6059760"/>
          </a:xfrm>
        </p:spPr>
        <p:txBody>
          <a:bodyPr>
            <a:normAutofit fontScale="85000" lnSpcReduction="20000"/>
          </a:bodyPr>
          <a:lstStyle/>
          <a:p>
            <a:pPr algn="just">
              <a:lnSpc>
                <a:spcPct val="115000"/>
              </a:lnSpc>
            </a:pPr>
            <a:r>
              <a:rPr lang="ar-IQ" dirty="0" smtClean="0">
                <a:latin typeface="Calibri"/>
                <a:ea typeface="Calibri"/>
                <a:cs typeface="DecoType Naskh"/>
              </a:rPr>
              <a:t>ثالثاً:  </a:t>
            </a:r>
            <a:r>
              <a:rPr lang="ar-IQ" dirty="0">
                <a:latin typeface="Calibri"/>
                <a:ea typeface="Calibri"/>
                <a:cs typeface="DecoType Naskh"/>
              </a:rPr>
              <a:t>المدرسة المصرية: </a:t>
            </a:r>
            <a:r>
              <a:rPr lang="ar-IQ" b="1" dirty="0">
                <a:latin typeface="Calibri"/>
                <a:ea typeface="Calibri"/>
                <a:cs typeface="DecoType Naskh"/>
              </a:rPr>
              <a:t>النشاط النحوي في مصر:</a:t>
            </a:r>
            <a:endParaRPr lang="en-US" sz="2400" dirty="0">
              <a:latin typeface="Calibri"/>
              <a:ea typeface="Calibri"/>
              <a:cs typeface="Arial"/>
            </a:endParaRPr>
          </a:p>
          <a:p>
            <a:pPr algn="just">
              <a:lnSpc>
                <a:spcPct val="115000"/>
              </a:lnSpc>
            </a:pPr>
            <a:r>
              <a:rPr lang="ar-IQ" b="1" dirty="0">
                <a:latin typeface="Calibri"/>
                <a:ea typeface="Calibri"/>
                <a:cs typeface="DecoType Naskh"/>
              </a:rPr>
              <a:t>كان طبيعيا أن تنشط دراسات النحو في مصر مبكرة مع العناية بضبط القرآن الكريم وقراءاته، مما دفع إلى نشوء طبقة من المؤدِّبين على غرار ما حدث بالأندلس، كانوا يعلِّمون الشباب في الفسطاط والإسكندرية مبادئ العربية حتى يحسنوا تلاوة الذكر الحكيم، وأسهم في ذلك معهم غير عالم ممن كانت تجذبهم مصر إليها, ومن أقدمهم عبد الرحمن1 بن هرمز تلميذ أبي الأسود الدؤلي المتوفى بالإسكندرية سنة 117 للهجرة، وقد عرضنا له في أوائل حديثنا عن نشوء مدرسة البصرة، وقلنا: إنه ممن أذاع نَقْط الإعراب ونَقْط الإعجام في المصحف، وإنه كان من جِلَّة القراء، وكان قد أخذ القراءة عن عبد الله بن العباس وأبي هريرة, وعنه أخذها نافع بن أبي نعيم مقرئ أهل المدينة وأحد القراء السبعة المشهورين. ومن أنبه القراء الذين خلفوه بمصر وأشهرهم ورش: عثمان2 بن سعيد القبطي الأصل المتوفى في سنة 197 للهجرة، رحل إلى المدينة وأخذ عن نافع قراءته سنة 155 ثم عاد إلى الفسطاط، فانتهت إليه رياسة الإقراء بالديار المصرية، وكان ماهرا في العربية، وحمل عنه قراءته كثيرون أذاعوها لا في مصر وحدها، بل أيضا في الأندلس وفي المغرب, ولا تزال شائعة به إلى اليوم.</a:t>
            </a:r>
            <a:endParaRPr lang="en-US" sz="2400" dirty="0">
              <a:latin typeface="Calibri"/>
              <a:ea typeface="Calibri"/>
              <a:cs typeface="Arial"/>
            </a:endParaRPr>
          </a:p>
          <a:p>
            <a:endParaRPr lang="ar-IQ" dirty="0"/>
          </a:p>
        </p:txBody>
      </p:sp>
    </p:spTree>
    <p:extLst>
      <p:ext uri="{BB962C8B-B14F-4D97-AF65-F5344CB8AC3E}">
        <p14:creationId xmlns:p14="http://schemas.microsoft.com/office/powerpoint/2010/main" val="3097921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435608" y="188640"/>
            <a:ext cx="7498080" cy="6059760"/>
          </a:xfrm>
        </p:spPr>
        <p:txBody>
          <a:bodyPr>
            <a:normAutofit fontScale="77500" lnSpcReduction="20000"/>
          </a:bodyPr>
          <a:lstStyle/>
          <a:p>
            <a:pPr algn="just">
              <a:lnSpc>
                <a:spcPct val="115000"/>
              </a:lnSpc>
            </a:pPr>
            <a:r>
              <a:rPr lang="ar-IQ" b="1" dirty="0">
                <a:latin typeface="Calibri"/>
                <a:ea typeface="Calibri"/>
                <a:cs typeface="DecoType Naskh"/>
              </a:rPr>
              <a:t>وأول نحوي حمل بمصر راية النحو بمعناه الدقيق وَلَّاد3 بن محمد التميمي</a:t>
            </a:r>
            <a:r>
              <a:rPr lang="ar-IQ" dirty="0">
                <a:latin typeface="Calibri"/>
                <a:ea typeface="Calibri"/>
                <a:cs typeface="DecoType Naskh"/>
              </a:rPr>
              <a:t> </a:t>
            </a:r>
            <a:r>
              <a:rPr lang="ar-IQ" b="1" dirty="0">
                <a:latin typeface="Calibri"/>
                <a:ea typeface="Calibri"/>
                <a:cs typeface="DecoType Naskh"/>
              </a:rPr>
              <a:t>البصري الأصل الناشئ بالفسطاط، وقد رحل إلى العراق، فلقي الخليل بن أحمد وأخذ عنه ولازمه، وسمع منه الكثير، وعاد إلى مصر ومعه كتبه التي </a:t>
            </a:r>
            <a:r>
              <a:rPr lang="ar-IQ" b="1" dirty="0" err="1">
                <a:latin typeface="Calibri"/>
                <a:ea typeface="Calibri"/>
                <a:cs typeface="DecoType Naskh"/>
              </a:rPr>
              <a:t>استفادها</a:t>
            </a:r>
            <a:r>
              <a:rPr lang="ar-IQ" b="1" dirty="0">
                <a:latin typeface="Calibri"/>
                <a:ea typeface="Calibri"/>
                <a:cs typeface="DecoType Naskh"/>
              </a:rPr>
              <a:t> في العربية من إملاءات الخليل، وأخذ يحاضر فيها الطلاب، ويقول الزبيدي: "إنه لم يكن بمصر كبير شيء من كتب النحو واللغة قبله". وكان يعاصره أبو الحسن1 الأعز الذي تتلمذ على الكسائي. وبذلك اتصلت الدراسات النحوية بمصر في زمن مبكر بإمامي المدرستين الكوفية والبصرية.</a:t>
            </a:r>
            <a:endParaRPr lang="en-US" sz="2400" dirty="0">
              <a:latin typeface="Calibri"/>
              <a:ea typeface="Calibri"/>
              <a:cs typeface="Arial"/>
            </a:endParaRPr>
          </a:p>
          <a:p>
            <a:pPr algn="just">
              <a:lnSpc>
                <a:spcPct val="115000"/>
              </a:lnSpc>
            </a:pPr>
            <a:r>
              <a:rPr lang="ar-IQ" b="1" dirty="0">
                <a:latin typeface="Calibri"/>
                <a:ea typeface="Calibri"/>
                <a:cs typeface="DecoType Naskh"/>
              </a:rPr>
              <a:t>وتلت هذه الطبقة طبقة ثانية لمع فيها اسم الدِّينَوري أحمد2 بن جعفر الذي رحل من موطنه </a:t>
            </a:r>
            <a:r>
              <a:rPr lang="ar-IQ" b="1" dirty="0" err="1">
                <a:latin typeface="Calibri"/>
                <a:ea typeface="Calibri"/>
                <a:cs typeface="DecoType Naskh"/>
              </a:rPr>
              <a:t>دينور</a:t>
            </a:r>
            <a:r>
              <a:rPr lang="ar-IQ" b="1" dirty="0">
                <a:latin typeface="Calibri"/>
                <a:ea typeface="Calibri"/>
                <a:cs typeface="DecoType Naskh"/>
              </a:rPr>
              <a:t> إلى البصرة في طلب النحو، فأخذ عن المازني وحمل عنه كتاب سيبويه، ودخل إلى بغداد فأصهر إلى ثعلب، غير أنه كان يترك حلقته إلى حلقة المبرد، ثم قدم مصر واستقر بها يعلِّم النحو، وصنف لطلابه المصريين كتابا سماه "المهذب" ذكر في صدره اختلاف الكوفيين والبصريين، غير أنه لما أمعن فيه عوَّل على مذهب البصريين وخاصة على كتابات الأخفش الأوسط، وصنف في ضمائر القرآن مصنفا نوّه به القدماء, وقد توفي سنة 289 للهجرة.</a:t>
            </a:r>
            <a:endParaRPr lang="en-US" sz="2400" dirty="0">
              <a:latin typeface="Calibri"/>
              <a:ea typeface="Calibri"/>
              <a:cs typeface="Arial"/>
            </a:endParaRPr>
          </a:p>
          <a:p>
            <a:pPr algn="just">
              <a:lnSpc>
                <a:spcPct val="115000"/>
              </a:lnSpc>
            </a:pPr>
            <a:r>
              <a:rPr lang="ar-IQ" dirty="0" smtClean="0">
                <a:latin typeface="Calibri"/>
                <a:ea typeface="Calibri"/>
                <a:cs typeface="DecoType Naskh"/>
              </a:rPr>
              <a:t>-</a:t>
            </a:r>
            <a:endParaRPr lang="ar-IQ" dirty="0"/>
          </a:p>
        </p:txBody>
      </p:sp>
    </p:spTree>
    <p:extLst>
      <p:ext uri="{BB962C8B-B14F-4D97-AF65-F5344CB8AC3E}">
        <p14:creationId xmlns:p14="http://schemas.microsoft.com/office/powerpoint/2010/main" val="18416088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154</TotalTime>
  <Words>425</Words>
  <Application>Microsoft Office PowerPoint</Application>
  <PresentationFormat>عرض على الشاشة (3:4)‏</PresentationFormat>
  <Paragraphs>11</Paragraphs>
  <Slides>3</Slides>
  <Notes>0</Notes>
  <HiddenSlides>0</HiddenSlides>
  <MMClips>0</MMClips>
  <ScaleCrop>false</ScaleCrop>
  <HeadingPairs>
    <vt:vector size="4" baseType="variant">
      <vt:variant>
        <vt:lpstr>نسق</vt:lpstr>
      </vt:variant>
      <vt:variant>
        <vt:i4>1</vt:i4>
      </vt:variant>
      <vt:variant>
        <vt:lpstr>عناوين الشرائح</vt:lpstr>
      </vt:variant>
      <vt:variant>
        <vt:i4>3</vt:i4>
      </vt:variant>
    </vt:vector>
  </HeadingPairs>
  <TitlesOfParts>
    <vt:vector size="4" baseType="lpstr">
      <vt:lpstr>انقلاب</vt:lpstr>
      <vt:lpstr>النحو في أقطار الوطن العربي  ثالثاً: المدرسة المصرية   </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السادسة والعشرون أبو زكريا الفراء  حياته ومنهجه في دراسة النحو.</dc:title>
  <dc:creator>riyadh</dc:creator>
  <cp:lastModifiedBy>riyadh</cp:lastModifiedBy>
  <cp:revision>38</cp:revision>
  <dcterms:created xsi:type="dcterms:W3CDTF">2018-12-10T11:06:29Z</dcterms:created>
  <dcterms:modified xsi:type="dcterms:W3CDTF">2021-03-19T12:14:31Z</dcterms:modified>
</cp:coreProperties>
</file>