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2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6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8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2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6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4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85510-E919-4E89-BF81-986077E39B2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1779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If he </a:t>
            </a:r>
            <a:r>
              <a:rPr lang="en-US" sz="3200" b="1" u="sng" dirty="0" smtClean="0">
                <a:solidFill>
                  <a:srgbClr val="C00000"/>
                </a:solidFill>
              </a:rPr>
              <a:t>had had </a:t>
            </a:r>
            <a:r>
              <a:rPr lang="en-US" sz="3200" b="1" dirty="0" smtClean="0"/>
              <a:t>enough money, he </a:t>
            </a:r>
            <a:r>
              <a:rPr lang="en-US" sz="3200" b="1" u="sng" dirty="0" smtClean="0">
                <a:solidFill>
                  <a:srgbClr val="C00000"/>
                </a:solidFill>
              </a:rPr>
              <a:t>would have bought </a:t>
            </a:r>
            <a:r>
              <a:rPr lang="en-US" sz="3200" b="1" dirty="0" smtClean="0"/>
              <a:t>a new car.</a:t>
            </a:r>
          </a:p>
          <a:p>
            <a:endParaRPr lang="en-US" sz="3200" b="1" dirty="0"/>
          </a:p>
          <a:p>
            <a:r>
              <a:rPr lang="en-US" sz="3200" b="1" dirty="0" smtClean="0"/>
              <a:t>If you </a:t>
            </a:r>
            <a:r>
              <a:rPr lang="en-US" sz="3200" b="1" u="sng" dirty="0" smtClean="0">
                <a:solidFill>
                  <a:srgbClr val="C00000"/>
                </a:solidFill>
              </a:rPr>
              <a:t>had worked </a:t>
            </a:r>
            <a:r>
              <a:rPr lang="en-US" sz="3200" b="1" dirty="0" smtClean="0"/>
              <a:t>hard, you </a:t>
            </a:r>
            <a:r>
              <a:rPr lang="en-US" sz="3200" b="1" u="sng" dirty="0" smtClean="0">
                <a:solidFill>
                  <a:srgbClr val="C00000"/>
                </a:solidFill>
              </a:rPr>
              <a:t>would have passed </a:t>
            </a:r>
            <a:r>
              <a:rPr lang="en-US" sz="3200" b="1" dirty="0" smtClean="0"/>
              <a:t>the exam.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If they </a:t>
            </a:r>
            <a:r>
              <a:rPr lang="en-US" sz="3200" b="1" u="sng" dirty="0" smtClean="0">
                <a:solidFill>
                  <a:srgbClr val="C00000"/>
                </a:solidFill>
              </a:rPr>
              <a:t>had taken </a:t>
            </a:r>
            <a:r>
              <a:rPr lang="en-US" sz="3200" b="1" dirty="0" smtClean="0"/>
              <a:t>him to hospital earlier, he </a:t>
            </a:r>
            <a:r>
              <a:rPr lang="en-US" sz="3200" b="1" u="sng" dirty="0" smtClean="0">
                <a:solidFill>
                  <a:srgbClr val="C00000"/>
                </a:solidFill>
              </a:rPr>
              <a:t>wouldn't have died</a:t>
            </a:r>
            <a:r>
              <a:rPr lang="en-US" sz="3200" b="1" dirty="0" smtClean="0"/>
              <a:t>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He </a:t>
            </a:r>
            <a:r>
              <a:rPr lang="en-US" sz="3200" b="1" u="sng" dirty="0" smtClean="0">
                <a:solidFill>
                  <a:srgbClr val="C00000"/>
                </a:solidFill>
              </a:rPr>
              <a:t>wouldn't have missed </a:t>
            </a:r>
            <a:r>
              <a:rPr lang="en-US" sz="3200" b="1" dirty="0" smtClean="0"/>
              <a:t>the bus, if </a:t>
            </a:r>
            <a:r>
              <a:rPr lang="en-US" sz="3200" b="1" u="sng" dirty="0" smtClean="0">
                <a:solidFill>
                  <a:srgbClr val="C00000"/>
                </a:solidFill>
              </a:rPr>
              <a:t>he had woken </a:t>
            </a:r>
            <a:r>
              <a:rPr lang="en-US" sz="3200" b="1" dirty="0" smtClean="0"/>
              <a:t>up earlier.</a:t>
            </a:r>
          </a:p>
          <a:p>
            <a:endParaRPr lang="en-US" sz="3200" b="1" dirty="0"/>
          </a:p>
          <a:p>
            <a:r>
              <a:rPr lang="en-US" sz="3200" b="1" dirty="0" smtClean="0"/>
              <a:t>The accident </a:t>
            </a:r>
            <a:r>
              <a:rPr lang="en-US" sz="3200" b="1" u="sng" dirty="0" smtClean="0">
                <a:solidFill>
                  <a:srgbClr val="C00000"/>
                </a:solidFill>
              </a:rPr>
              <a:t>wouldn't have occurred </a:t>
            </a:r>
            <a:r>
              <a:rPr lang="en-US" sz="3200" b="1" dirty="0" smtClean="0"/>
              <a:t>if the driver </a:t>
            </a:r>
            <a:r>
              <a:rPr lang="en-US" sz="3200" b="1" u="sng" dirty="0" smtClean="0">
                <a:solidFill>
                  <a:srgbClr val="C00000"/>
                </a:solidFill>
              </a:rPr>
              <a:t>hadn't been driving </a:t>
            </a:r>
            <a:r>
              <a:rPr lang="en-US" sz="3200" b="1" dirty="0" smtClean="0"/>
              <a:t>fast.</a:t>
            </a:r>
            <a:endParaRPr lang="en-US" sz="3200" b="1" dirty="0"/>
          </a:p>
        </p:txBody>
      </p:sp>
      <p:sp>
        <p:nvSpPr>
          <p:cNvPr id="3" name="Hexagon 2"/>
          <p:cNvSpPr/>
          <p:nvPr/>
        </p:nvSpPr>
        <p:spPr>
          <a:xfrm>
            <a:off x="2543908" y="239150"/>
            <a:ext cx="7104184" cy="801859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EXAMPLES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7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4538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4. Condition with (unless):</a:t>
            </a:r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200" b="1" dirty="0" smtClean="0"/>
              <a:t>The other conditional subordinator besides </a:t>
            </a:r>
            <a:r>
              <a:rPr lang="en-US" sz="3200" b="1" u="sng" dirty="0" smtClean="0">
                <a:solidFill>
                  <a:srgbClr val="C00000"/>
                </a:solidFill>
              </a:rPr>
              <a:t>(if) </a:t>
            </a:r>
            <a:r>
              <a:rPr lang="en-US" sz="3200" b="1" dirty="0" smtClean="0"/>
              <a:t>is </a:t>
            </a:r>
            <a:r>
              <a:rPr lang="en-US" sz="3200" b="1" u="sng" dirty="0" smtClean="0">
                <a:solidFill>
                  <a:srgbClr val="C00000"/>
                </a:solidFill>
              </a:rPr>
              <a:t>(unless)</a:t>
            </a:r>
            <a:r>
              <a:rPr lang="en-US" sz="3200" b="1" dirty="0" smtClean="0"/>
              <a:t>. </a:t>
            </a:r>
          </a:p>
          <a:p>
            <a:endParaRPr lang="en-US" sz="3200" b="1" dirty="0"/>
          </a:p>
          <a:p>
            <a:r>
              <a:rPr lang="en-US" sz="3200" b="1" dirty="0" smtClean="0"/>
              <a:t>It is used in </a:t>
            </a:r>
            <a:r>
              <a:rPr lang="en-US" sz="3200" b="1" u="sng" dirty="0" smtClean="0">
                <a:solidFill>
                  <a:srgbClr val="0070C0"/>
                </a:solidFill>
              </a:rPr>
              <a:t>a negative condition and means (except if):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 am not going out </a:t>
            </a:r>
            <a:r>
              <a:rPr lang="en-US" sz="3200" b="1" u="sng" dirty="0" smtClean="0">
                <a:solidFill>
                  <a:srgbClr val="0070C0"/>
                </a:solidFill>
              </a:rPr>
              <a:t>unless</a:t>
            </a:r>
            <a:r>
              <a:rPr lang="en-US" sz="3200" b="1" dirty="0" smtClean="0"/>
              <a:t> </a:t>
            </a:r>
            <a:r>
              <a:rPr lang="en-US" sz="3200" b="1" u="sng" dirty="0" smtClean="0">
                <a:solidFill>
                  <a:srgbClr val="0070C0"/>
                </a:solidFill>
              </a:rPr>
              <a:t>it stops </a:t>
            </a:r>
            <a:r>
              <a:rPr lang="en-US" sz="3200" b="1" dirty="0" smtClean="0"/>
              <a:t>raining.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It means the same as: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 am not going out </a:t>
            </a:r>
            <a:r>
              <a:rPr lang="en-US" sz="3200" b="1" u="sng" dirty="0" smtClean="0">
                <a:solidFill>
                  <a:srgbClr val="0070C0"/>
                </a:solidFill>
              </a:rPr>
              <a:t>if it doesn’t  stop </a:t>
            </a:r>
            <a:r>
              <a:rPr lang="en-US" sz="3200" b="1" dirty="0" smtClean="0"/>
              <a:t>raining.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0691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7041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5. Conditional </a:t>
            </a:r>
            <a:r>
              <a:rPr lang="en-US" sz="3600" b="1" dirty="0">
                <a:solidFill>
                  <a:srgbClr val="C00000"/>
                </a:solidFill>
              </a:rPr>
              <a:t>without ( if</a:t>
            </a:r>
            <a:r>
              <a:rPr lang="en-US" sz="3600" b="1" dirty="0" smtClean="0">
                <a:solidFill>
                  <a:srgbClr val="C00000"/>
                </a:solidFill>
              </a:rPr>
              <a:t>):</a:t>
            </a:r>
          </a:p>
          <a:p>
            <a:r>
              <a:rPr lang="en-US" sz="3200" b="1" dirty="0" smtClean="0"/>
              <a:t>English has conditional sentences without the conditional subordinator (if):</a:t>
            </a:r>
          </a:p>
          <a:p>
            <a:r>
              <a:rPr lang="en-US" sz="3200" b="1" u="sng" dirty="0">
                <a:solidFill>
                  <a:srgbClr val="C00000"/>
                </a:solidFill>
              </a:rPr>
              <a:t>The absence of (if) triggers subject – auxiliary inversion </a:t>
            </a:r>
            <a:r>
              <a:rPr lang="en-US" sz="3200" b="1" u="sng" dirty="0" smtClean="0">
                <a:solidFill>
                  <a:srgbClr val="C00000"/>
                </a:solidFill>
              </a:rPr>
              <a:t>rule: </a:t>
            </a:r>
            <a:endParaRPr lang="en-US" sz="3200" b="1" u="sng" dirty="0">
              <a:solidFill>
                <a:srgbClr val="C00000"/>
              </a:solidFill>
            </a:endParaRPr>
          </a:p>
          <a:p>
            <a:endParaRPr lang="en-US" sz="3200" b="1" dirty="0"/>
          </a:p>
          <a:p>
            <a:r>
              <a:rPr lang="en-US" sz="3600" b="1" u="sng" dirty="0">
                <a:solidFill>
                  <a:srgbClr val="002060"/>
                </a:solidFill>
              </a:rPr>
              <a:t>Had she </a:t>
            </a:r>
            <a:r>
              <a:rPr lang="en-US" sz="3600" b="1" dirty="0">
                <a:solidFill>
                  <a:srgbClr val="002060"/>
                </a:solidFill>
              </a:rPr>
              <a:t>arrived, I would have seen </a:t>
            </a:r>
            <a:r>
              <a:rPr lang="en-US" sz="3600" b="1" dirty="0" smtClean="0">
                <a:solidFill>
                  <a:srgbClr val="002060"/>
                </a:solidFill>
              </a:rPr>
              <a:t>her.</a:t>
            </a:r>
          </a:p>
          <a:p>
            <a:r>
              <a:rPr lang="en-US" sz="3600" b="1" u="sng" dirty="0" smtClean="0">
                <a:solidFill>
                  <a:srgbClr val="002060"/>
                </a:solidFill>
              </a:rPr>
              <a:t>Should they </a:t>
            </a:r>
            <a:r>
              <a:rPr lang="en-US" sz="3600" b="1" dirty="0" smtClean="0">
                <a:solidFill>
                  <a:srgbClr val="002060"/>
                </a:solidFill>
              </a:rPr>
              <a:t>arrive late, there will be no one to receive them.</a:t>
            </a:r>
          </a:p>
          <a:p>
            <a:r>
              <a:rPr lang="en-US" sz="3600" b="1" u="sng" dirty="0" smtClean="0">
                <a:solidFill>
                  <a:srgbClr val="002060"/>
                </a:solidFill>
              </a:rPr>
              <a:t>Should </a:t>
            </a:r>
            <a:r>
              <a:rPr lang="en-US" sz="3600" b="1" u="sng" dirty="0">
                <a:solidFill>
                  <a:srgbClr val="002060"/>
                </a:solidFill>
              </a:rPr>
              <a:t>you </a:t>
            </a:r>
            <a:r>
              <a:rPr lang="en-US" sz="3600" b="1" dirty="0">
                <a:solidFill>
                  <a:srgbClr val="002060"/>
                </a:solidFill>
              </a:rPr>
              <a:t>need my advice, you can call me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3600" b="1" u="sng" dirty="0">
                <a:solidFill>
                  <a:srgbClr val="002060"/>
                </a:solidFill>
              </a:rPr>
              <a:t>Should you </a:t>
            </a:r>
            <a:r>
              <a:rPr lang="en-US" sz="3600" b="1" dirty="0">
                <a:solidFill>
                  <a:srgbClr val="002060"/>
                </a:solidFill>
              </a:rPr>
              <a:t>see Tom, please tell him to phone me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3600" b="1" u="sng" dirty="0">
                <a:solidFill>
                  <a:srgbClr val="002060"/>
                </a:solidFill>
              </a:rPr>
              <a:t>Had I</a:t>
            </a:r>
            <a:r>
              <a:rPr lang="en-US" sz="3600" b="1" dirty="0">
                <a:solidFill>
                  <a:srgbClr val="002060"/>
                </a:solidFill>
              </a:rPr>
              <a:t> not been ill, I would have come.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5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9417"/>
            <a:ext cx="12192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6. Factual </a:t>
            </a:r>
            <a:r>
              <a:rPr lang="en-US" sz="3600" b="1" dirty="0">
                <a:solidFill>
                  <a:srgbClr val="C00000"/>
                </a:solidFill>
              </a:rPr>
              <a:t>condition (talking about facts </a:t>
            </a:r>
            <a:r>
              <a:rPr lang="en-US" sz="3600" b="1" dirty="0" smtClean="0">
                <a:solidFill>
                  <a:srgbClr val="C00000"/>
                </a:solidFill>
              </a:rPr>
              <a:t>):</a:t>
            </a:r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/>
              <a:t>In factual conditionals that are general truths,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we normally use a present tense in both 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</a:rPr>
              <a:t>clauses</a:t>
            </a:r>
            <a:r>
              <a:rPr lang="en-US" sz="3600" b="1" dirty="0" smtClean="0"/>
              <a:t>:</a:t>
            </a:r>
          </a:p>
          <a:p>
            <a:r>
              <a:rPr lang="en-US" sz="3600" b="1" dirty="0" smtClean="0"/>
              <a:t> </a:t>
            </a:r>
          </a:p>
          <a:p>
            <a:r>
              <a:rPr lang="en-US" sz="3600" b="1" dirty="0"/>
              <a:t>If we </a:t>
            </a:r>
            <a:r>
              <a:rPr lang="en-US" sz="3600" b="1" u="sng" dirty="0">
                <a:solidFill>
                  <a:srgbClr val="C00000"/>
                </a:solidFill>
              </a:rPr>
              <a:t>boil</a:t>
            </a:r>
            <a:r>
              <a:rPr lang="en-US" sz="3600" b="1" dirty="0"/>
              <a:t> water, it </a:t>
            </a:r>
            <a:r>
              <a:rPr lang="en-US" sz="3600" b="1" u="sng" dirty="0">
                <a:solidFill>
                  <a:srgbClr val="C00000"/>
                </a:solidFill>
              </a:rPr>
              <a:t>evaporates</a:t>
            </a:r>
            <a:r>
              <a:rPr lang="en-US" sz="3600" b="1" dirty="0" smtClean="0"/>
              <a:t>.</a:t>
            </a:r>
          </a:p>
          <a:p>
            <a:endParaRPr lang="en-US" sz="3600" b="1" dirty="0"/>
          </a:p>
          <a:p>
            <a:r>
              <a:rPr lang="en-US" sz="3600" b="1" dirty="0"/>
              <a:t>It is </a:t>
            </a:r>
            <a:r>
              <a:rPr lang="en-US" sz="3600" b="1" dirty="0" smtClean="0"/>
              <a:t>possible, however,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to use 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</a:rPr>
              <a:t>modals (will) </a:t>
            </a:r>
            <a:r>
              <a:rPr lang="en-US" sz="3600" b="1" dirty="0" smtClean="0"/>
              <a:t>, </a:t>
            </a:r>
            <a:r>
              <a:rPr lang="en-US" sz="3600" b="1" dirty="0"/>
              <a:t>for example, adds the idea of absolute </a:t>
            </a:r>
            <a:r>
              <a:rPr lang="en-US" sz="3600" b="1" dirty="0" smtClean="0"/>
              <a:t>certainty:</a:t>
            </a:r>
          </a:p>
          <a:p>
            <a:endParaRPr lang="en-US" sz="3600" b="1" dirty="0" smtClean="0"/>
          </a:p>
          <a:p>
            <a:r>
              <a:rPr lang="en-US" sz="3600" b="1" dirty="0"/>
              <a:t> If you </a:t>
            </a:r>
            <a:r>
              <a:rPr lang="en-US" sz="3600" b="1" u="sng" dirty="0">
                <a:solidFill>
                  <a:srgbClr val="C00000"/>
                </a:solidFill>
              </a:rPr>
              <a:t>heat</a:t>
            </a:r>
            <a:r>
              <a:rPr lang="en-US" sz="3600" b="1" dirty="0"/>
              <a:t> ice, it </a:t>
            </a:r>
            <a:r>
              <a:rPr lang="en-US" sz="3600" b="1" u="sng" dirty="0">
                <a:solidFill>
                  <a:srgbClr val="C00000"/>
                </a:solidFill>
              </a:rPr>
              <a:t>will melt</a:t>
            </a:r>
            <a:r>
              <a:rPr lang="en-US" sz="3600" b="1" dirty="0"/>
              <a:t>.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7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575582" y="154745"/>
            <a:ext cx="9256541" cy="1041009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ARABIC CONDITIONAL SENTENCES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76159"/>
            <a:ext cx="12192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An Arabic conditional sentence consists of </a:t>
            </a:r>
            <a:r>
              <a:rPr lang="en-US" sz="3200" b="1" u="sng" dirty="0">
                <a:solidFill>
                  <a:srgbClr val="C00000"/>
                </a:solidFill>
              </a:rPr>
              <a:t>two clauses : </a:t>
            </a:r>
            <a:r>
              <a:rPr lang="ar-IQ" sz="3200" b="1" u="sng" dirty="0">
                <a:solidFill>
                  <a:srgbClr val="C00000"/>
                </a:solidFill>
              </a:rPr>
              <a:t>الشرط  </a:t>
            </a:r>
            <a:r>
              <a:rPr lang="en-US" sz="3200" b="1" u="sng" dirty="0" smtClean="0">
                <a:solidFill>
                  <a:srgbClr val="C00000"/>
                </a:solidFill>
              </a:rPr>
              <a:t>(condition) </a:t>
            </a:r>
            <a:r>
              <a:rPr lang="en-US" sz="3200" b="1" u="sng" dirty="0">
                <a:solidFill>
                  <a:srgbClr val="C00000"/>
                </a:solidFill>
              </a:rPr>
              <a:t>and  </a:t>
            </a:r>
            <a:r>
              <a:rPr lang="ar-IQ" sz="3200" b="1" u="sng" dirty="0" smtClean="0">
                <a:solidFill>
                  <a:srgbClr val="C00000"/>
                </a:solidFill>
              </a:rPr>
              <a:t>الجواب </a:t>
            </a:r>
            <a:r>
              <a:rPr lang="en-US" sz="3200" b="1" u="sng" dirty="0" smtClean="0">
                <a:solidFill>
                  <a:srgbClr val="C00000"/>
                </a:solidFill>
              </a:rPr>
              <a:t> (answer)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</a:p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smtClean="0"/>
              <a:t>The </a:t>
            </a:r>
            <a:r>
              <a:rPr lang="en-US" sz="3200" b="1" dirty="0"/>
              <a:t>conditional clause  </a:t>
            </a:r>
            <a:r>
              <a:rPr lang="ar-IQ" sz="3200" b="1" dirty="0" smtClean="0"/>
              <a:t>الشرط</a:t>
            </a:r>
            <a:r>
              <a:rPr lang="en-US" sz="3200" b="1" dirty="0" smtClean="0"/>
              <a:t> normally </a:t>
            </a:r>
            <a:r>
              <a:rPr lang="en-US" sz="3200" b="1" dirty="0"/>
              <a:t>precedes the main </a:t>
            </a:r>
            <a:r>
              <a:rPr lang="en-US" sz="3200" b="1" dirty="0" smtClean="0"/>
              <a:t>clause</a:t>
            </a:r>
            <a:endParaRPr lang="ar-IQ" sz="3200" b="1" dirty="0" smtClean="0"/>
          </a:p>
          <a:p>
            <a:r>
              <a:rPr lang="ar-IQ" sz="3200" b="1" dirty="0" smtClean="0"/>
              <a:t>الجواب </a:t>
            </a:r>
            <a:r>
              <a:rPr lang="en-US" sz="3200" b="1" dirty="0" smtClean="0"/>
              <a:t> </a:t>
            </a:r>
          </a:p>
          <a:p>
            <a:endParaRPr lang="en-US" sz="3200" b="1" dirty="0"/>
          </a:p>
          <a:p>
            <a:r>
              <a:rPr lang="en-US" sz="3200" b="1" dirty="0"/>
              <a:t>Arabic has three conditional particles: </a:t>
            </a:r>
            <a:r>
              <a:rPr lang="ar-IQ" sz="4000" b="1" u="sng" dirty="0" smtClean="0">
                <a:solidFill>
                  <a:srgbClr val="C00000"/>
                </a:solidFill>
              </a:rPr>
              <a:t>إن/ إذا / لو</a:t>
            </a:r>
            <a:r>
              <a:rPr lang="ar-IQ" sz="3200" b="1" dirty="0" smtClean="0"/>
              <a:t>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These </a:t>
            </a:r>
            <a:r>
              <a:rPr lang="en-US" sz="3200" b="1" dirty="0"/>
              <a:t>particles determine the type of the condition expressed. </a:t>
            </a:r>
          </a:p>
        </p:txBody>
      </p:sp>
    </p:spTree>
    <p:extLst>
      <p:ext uri="{BB962C8B-B14F-4D97-AF65-F5344CB8AC3E}">
        <p14:creationId xmlns:p14="http://schemas.microsoft.com/office/powerpoint/2010/main" val="82850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6715"/>
            <a:ext cx="12192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rgbClr val="C00000"/>
                </a:solidFill>
              </a:rPr>
              <a:t>Fulfillable</a:t>
            </a:r>
            <a:r>
              <a:rPr lang="en-US" sz="3600" b="1" dirty="0" smtClean="0">
                <a:solidFill>
                  <a:srgbClr val="C00000"/>
                </a:solidFill>
              </a:rPr>
              <a:t> Conditions: </a:t>
            </a:r>
            <a:endParaRPr lang="ar-IQ" sz="3600" b="1" dirty="0" smtClean="0">
              <a:solidFill>
                <a:srgbClr val="C00000"/>
              </a:solidFill>
            </a:endParaRPr>
          </a:p>
          <a:p>
            <a:r>
              <a:rPr lang="ar-IQ" sz="3600" b="1" dirty="0" smtClean="0">
                <a:solidFill>
                  <a:srgbClr val="C00000"/>
                </a:solidFill>
              </a:rPr>
              <a:t>ان</a:t>
            </a:r>
            <a:r>
              <a:rPr lang="en-US" sz="3600" b="1" dirty="0" smtClean="0">
                <a:solidFill>
                  <a:srgbClr val="C00000"/>
                </a:solidFill>
              </a:rPr>
              <a:t>: </a:t>
            </a:r>
            <a:r>
              <a:rPr lang="en-US" sz="3600" b="1" dirty="0" smtClean="0">
                <a:solidFill>
                  <a:srgbClr val="002060"/>
                </a:solidFill>
              </a:rPr>
              <a:t>expresses possible condition with the verb of the conditional clause in the </a:t>
            </a:r>
            <a:r>
              <a:rPr lang="en-US" sz="3600" b="1" u="sng" dirty="0" smtClean="0">
                <a:solidFill>
                  <a:srgbClr val="C00000"/>
                </a:solidFill>
              </a:rPr>
              <a:t>perfect or imperfect tense</a:t>
            </a:r>
            <a:r>
              <a:rPr lang="en-US" sz="36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ar-IQ" sz="3200" b="1" dirty="0" smtClean="0">
                <a:solidFill>
                  <a:srgbClr val="C00000"/>
                </a:solidFill>
              </a:rPr>
              <a:t>إن </a:t>
            </a:r>
            <a:r>
              <a:rPr lang="ar-IQ" sz="3200" b="1" u="sng" dirty="0">
                <a:solidFill>
                  <a:srgbClr val="C00000"/>
                </a:solidFill>
              </a:rPr>
              <a:t>تدرس</a:t>
            </a:r>
            <a:r>
              <a:rPr lang="ar-IQ" sz="3200" b="1" dirty="0">
                <a:solidFill>
                  <a:srgbClr val="C00000"/>
                </a:solidFill>
              </a:rPr>
              <a:t> تنجح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ar-IQ" sz="3200" b="1" dirty="0" smtClean="0">
                <a:solidFill>
                  <a:srgbClr val="C00000"/>
                </a:solidFill>
              </a:rPr>
              <a:t>ان </a:t>
            </a:r>
            <a:r>
              <a:rPr lang="ar-IQ" sz="3200" b="1" u="sng" dirty="0" smtClean="0">
                <a:solidFill>
                  <a:srgbClr val="C00000"/>
                </a:solidFill>
              </a:rPr>
              <a:t>جاء</a:t>
            </a:r>
            <a:r>
              <a:rPr lang="ar-IQ" sz="3200" b="1" dirty="0" smtClean="0">
                <a:solidFill>
                  <a:srgbClr val="C00000"/>
                </a:solidFill>
              </a:rPr>
              <a:t> فسأخبره عنك</a:t>
            </a:r>
          </a:p>
          <a:p>
            <a:r>
              <a:rPr lang="ar-IQ" sz="3200" b="1" dirty="0" smtClean="0">
                <a:solidFill>
                  <a:srgbClr val="C00000"/>
                </a:solidFill>
              </a:rPr>
              <a:t>اذا</a:t>
            </a:r>
            <a:r>
              <a:rPr lang="en-US" sz="3200" b="1" dirty="0" smtClean="0">
                <a:solidFill>
                  <a:srgbClr val="C00000"/>
                </a:solidFill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</a:rPr>
              <a:t>expresses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probability. The </a:t>
            </a:r>
            <a:r>
              <a:rPr lang="en-US" sz="3200" b="1" dirty="0">
                <a:solidFill>
                  <a:srgbClr val="002060"/>
                </a:solidFill>
              </a:rPr>
              <a:t>verb of the conditional </a:t>
            </a:r>
            <a:r>
              <a:rPr lang="en-US" sz="3200" b="1" dirty="0" smtClean="0">
                <a:solidFill>
                  <a:srgbClr val="002060"/>
                </a:solidFill>
              </a:rPr>
              <a:t>clause must be </a:t>
            </a:r>
            <a:r>
              <a:rPr lang="en-US" sz="3200" b="1" dirty="0">
                <a:solidFill>
                  <a:srgbClr val="002060"/>
                </a:solidFill>
              </a:rPr>
              <a:t>in the perfect </a:t>
            </a:r>
            <a:r>
              <a:rPr lang="en-US" sz="3200" b="1" dirty="0" smtClean="0">
                <a:solidFill>
                  <a:srgbClr val="002060"/>
                </a:solidFill>
              </a:rPr>
              <a:t>tense:</a:t>
            </a:r>
          </a:p>
          <a:p>
            <a:r>
              <a:rPr lang="ar-IQ" sz="3200" b="1" dirty="0">
                <a:solidFill>
                  <a:srgbClr val="C00000"/>
                </a:solidFill>
              </a:rPr>
              <a:t>إذا </a:t>
            </a:r>
            <a:r>
              <a:rPr lang="ar-IQ" sz="3200" b="1" u="sng" dirty="0">
                <a:solidFill>
                  <a:srgbClr val="C00000"/>
                </a:solidFill>
              </a:rPr>
              <a:t>حضر</a:t>
            </a:r>
            <a:r>
              <a:rPr lang="ar-IQ" sz="3200" b="1" dirty="0">
                <a:solidFill>
                  <a:srgbClr val="C00000"/>
                </a:solidFill>
              </a:rPr>
              <a:t>َ فأخبرهُ عن الحادثِ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053883" y="182880"/>
            <a:ext cx="8370278" cy="1406769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TYPES OF CONDITIONALS IN ARABIC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4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  <a:alpha val="28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40284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2. Unfulfillable / Contrary -  to  - fact Conditions:</a:t>
            </a: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The particle </a:t>
            </a:r>
            <a:r>
              <a:rPr lang="ar-IQ" sz="3600" b="1" u="sng" dirty="0" smtClean="0">
                <a:solidFill>
                  <a:srgbClr val="C00000"/>
                </a:solidFill>
              </a:rPr>
              <a:t>لو</a:t>
            </a:r>
            <a:r>
              <a:rPr lang="ar-IQ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 is used </a:t>
            </a:r>
            <a:r>
              <a:rPr lang="en-US" sz="3600" b="1" dirty="0">
                <a:solidFill>
                  <a:srgbClr val="002060"/>
                </a:solidFill>
              </a:rPr>
              <a:t>in </a:t>
            </a:r>
            <a:r>
              <a:rPr lang="en-US" sz="3600" b="1" dirty="0" smtClean="0">
                <a:solidFill>
                  <a:srgbClr val="002060"/>
                </a:solidFill>
              </a:rPr>
              <a:t>unfulfillable conditions: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ar-IQ" sz="3600" b="1" dirty="0">
                <a:solidFill>
                  <a:srgbClr val="7030A0"/>
                </a:solidFill>
              </a:rPr>
              <a:t>لو حضرَ أخبرته ُ عن الحادث</a:t>
            </a:r>
            <a:r>
              <a:rPr lang="ar-IQ" sz="3600" b="1" dirty="0">
                <a:solidFill>
                  <a:srgbClr val="C00000"/>
                </a:solidFill>
              </a:rPr>
              <a:t> </a:t>
            </a:r>
            <a:endParaRPr lang="ar-IQ" sz="3600" b="1" dirty="0" smtClean="0">
              <a:solidFill>
                <a:srgbClr val="C00000"/>
              </a:solidFill>
            </a:endParaRPr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ar-IQ" sz="3600" b="1" dirty="0" smtClean="0">
                <a:solidFill>
                  <a:srgbClr val="7030A0"/>
                </a:solidFill>
              </a:rPr>
              <a:t>لو جئتني لاكرمتك</a:t>
            </a:r>
          </a:p>
          <a:p>
            <a:endParaRPr lang="ar-IQ" sz="3600" b="1" dirty="0" smtClean="0">
              <a:solidFill>
                <a:srgbClr val="C00000"/>
              </a:solidFill>
            </a:endParaRPr>
          </a:p>
          <a:p>
            <a:r>
              <a:rPr lang="ar-IQ" sz="3600" b="1" dirty="0" smtClean="0">
                <a:solidFill>
                  <a:srgbClr val="7030A0"/>
                </a:solidFill>
              </a:rPr>
              <a:t>لو اجتهدت </a:t>
            </a:r>
            <a:r>
              <a:rPr lang="ar-IQ" sz="3600" b="1" dirty="0" smtClean="0">
                <a:solidFill>
                  <a:srgbClr val="7030A0"/>
                </a:solidFill>
              </a:rPr>
              <a:t>لنجحت</a:t>
            </a:r>
          </a:p>
          <a:p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4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2028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Also, Arabic has other conditional particles called </a:t>
            </a:r>
            <a:r>
              <a:rPr lang="en-US" sz="3200" b="1" dirty="0" smtClean="0"/>
              <a:t>:</a:t>
            </a:r>
            <a:endParaRPr lang="ar-IQ" sz="3200" b="1" dirty="0" smtClean="0"/>
          </a:p>
          <a:p>
            <a:endParaRPr lang="ar-IQ" sz="3200" b="1" dirty="0"/>
          </a:p>
          <a:p>
            <a:r>
              <a:rPr lang="en-US" sz="3200" b="1" dirty="0" smtClean="0"/>
              <a:t> </a:t>
            </a:r>
            <a:r>
              <a:rPr lang="ar-IQ" sz="3200" b="1" u="sng" dirty="0">
                <a:solidFill>
                  <a:srgbClr val="C00000"/>
                </a:solidFill>
              </a:rPr>
              <a:t>أسماء الشرط </a:t>
            </a:r>
            <a:r>
              <a:rPr lang="ar-IQ" sz="3200" b="1" u="sng" dirty="0" smtClean="0">
                <a:solidFill>
                  <a:srgbClr val="C00000"/>
                </a:solidFill>
              </a:rPr>
              <a:t>الجازمة</a:t>
            </a:r>
            <a:r>
              <a:rPr lang="en-US" sz="3200" b="1" u="sng" dirty="0" smtClean="0">
                <a:solidFill>
                  <a:srgbClr val="C00000"/>
                </a:solidFill>
              </a:rPr>
              <a:t> / nouns of condition:</a:t>
            </a:r>
            <a:endParaRPr lang="en-US" sz="3200" b="1" u="sng" dirty="0">
              <a:solidFill>
                <a:srgbClr val="C00000"/>
              </a:solidFill>
            </a:endParaRPr>
          </a:p>
          <a:p>
            <a:endParaRPr lang="ar-IQ" sz="3200" b="1" dirty="0"/>
          </a:p>
          <a:p>
            <a:r>
              <a:rPr lang="ar-IQ" sz="3200" b="1" u="sng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ar-IQ" sz="3200" b="1" u="sng" dirty="0">
                <a:solidFill>
                  <a:schemeClr val="accent6">
                    <a:lumMod val="75000"/>
                  </a:schemeClr>
                </a:solidFill>
              </a:rPr>
              <a:t>مَن ، ما ، مهما ، متى ،  أيّان ، أنى ، حيثما  ، كيفما ، </a:t>
            </a:r>
            <a:r>
              <a:rPr lang="ar-IQ" sz="3200" b="1" u="sng" dirty="0" smtClean="0">
                <a:solidFill>
                  <a:schemeClr val="accent6">
                    <a:lumMod val="75000"/>
                  </a:schemeClr>
                </a:solidFill>
              </a:rPr>
              <a:t>أي</a:t>
            </a:r>
            <a:endParaRPr lang="ar-IQ" sz="3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r-IQ" sz="3200" b="1" u="sng" dirty="0" smtClean="0">
                <a:solidFill>
                  <a:srgbClr val="C00000"/>
                </a:solidFill>
              </a:rPr>
              <a:t>مَن </a:t>
            </a:r>
            <a:r>
              <a:rPr lang="ar-IQ" sz="3200" b="1" dirty="0" smtClean="0">
                <a:solidFill>
                  <a:srgbClr val="002060"/>
                </a:solidFill>
              </a:rPr>
              <a:t>يجتهد ينجح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ar-IQ" sz="3200" b="1" u="sng" dirty="0" smtClean="0">
                <a:solidFill>
                  <a:srgbClr val="C00000"/>
                </a:solidFill>
              </a:rPr>
              <a:t>ايُّ </a:t>
            </a:r>
            <a:r>
              <a:rPr lang="ar-IQ" sz="3200" b="1" dirty="0">
                <a:solidFill>
                  <a:srgbClr val="002060"/>
                </a:solidFill>
              </a:rPr>
              <a:t>عمل تعملْ تحاسبْ </a:t>
            </a:r>
            <a:r>
              <a:rPr lang="ar-IQ" sz="3200" b="1" dirty="0" smtClean="0">
                <a:solidFill>
                  <a:srgbClr val="002060"/>
                </a:solidFill>
              </a:rPr>
              <a:t>عليه</a:t>
            </a:r>
          </a:p>
          <a:p>
            <a:r>
              <a:rPr lang="ar-IQ" sz="3200" b="1" u="sng" dirty="0">
                <a:solidFill>
                  <a:srgbClr val="C00000"/>
                </a:solidFill>
              </a:rPr>
              <a:t>مهما</a:t>
            </a:r>
            <a:r>
              <a:rPr lang="ar-IQ" sz="3200" b="1" dirty="0">
                <a:solidFill>
                  <a:srgbClr val="002060"/>
                </a:solidFill>
              </a:rPr>
              <a:t> تعمل يعلمه الله</a:t>
            </a:r>
            <a:endParaRPr lang="ar-IQ" sz="3200" b="1" dirty="0" smtClean="0">
              <a:solidFill>
                <a:srgbClr val="002060"/>
              </a:solidFill>
            </a:endParaRPr>
          </a:p>
          <a:p>
            <a:r>
              <a:rPr lang="ar-IQ" sz="3200" b="1" u="sng" dirty="0">
                <a:solidFill>
                  <a:srgbClr val="C00000"/>
                </a:solidFill>
              </a:rPr>
              <a:t>متى </a:t>
            </a:r>
            <a:r>
              <a:rPr lang="ar-IQ" sz="3200" b="1" dirty="0">
                <a:solidFill>
                  <a:srgbClr val="002060"/>
                </a:solidFill>
              </a:rPr>
              <a:t>تأتِ </a:t>
            </a:r>
            <a:r>
              <a:rPr lang="ar-IQ" sz="3200" b="1" dirty="0" smtClean="0">
                <a:solidFill>
                  <a:srgbClr val="002060"/>
                </a:solidFill>
              </a:rPr>
              <a:t>أكرمْك</a:t>
            </a:r>
          </a:p>
          <a:p>
            <a:r>
              <a:rPr lang="ar-IQ" sz="3200" b="1" u="sng" dirty="0">
                <a:solidFill>
                  <a:srgbClr val="C00000"/>
                </a:solidFill>
              </a:rPr>
              <a:t>حيثما</a:t>
            </a:r>
            <a:r>
              <a:rPr lang="ar-IQ" sz="3200" b="1" dirty="0">
                <a:solidFill>
                  <a:srgbClr val="002060"/>
                </a:solidFill>
              </a:rPr>
              <a:t> يذهب يجد </a:t>
            </a:r>
            <a:r>
              <a:rPr lang="ar-IQ" sz="3200" b="1" dirty="0" smtClean="0">
                <a:solidFill>
                  <a:srgbClr val="002060"/>
                </a:solidFill>
              </a:rPr>
              <a:t>صديقا</a:t>
            </a:r>
          </a:p>
          <a:p>
            <a:r>
              <a:rPr lang="ar-IQ" sz="3200" b="1" u="sng" dirty="0" smtClean="0">
                <a:solidFill>
                  <a:srgbClr val="C00000"/>
                </a:solidFill>
              </a:rPr>
              <a:t>كيفما</a:t>
            </a:r>
            <a:r>
              <a:rPr lang="ar-IQ" sz="3200" b="1" dirty="0" smtClean="0">
                <a:solidFill>
                  <a:srgbClr val="002060"/>
                </a:solidFill>
              </a:rPr>
              <a:t> تكن يكن </a:t>
            </a:r>
            <a:r>
              <a:rPr lang="ar-IQ" sz="3200" b="1" dirty="0" smtClean="0">
                <a:solidFill>
                  <a:srgbClr val="002060"/>
                </a:solidFill>
              </a:rPr>
              <a:t>قرينك</a:t>
            </a:r>
          </a:p>
          <a:p>
            <a:r>
              <a:rPr lang="ar-IQ" sz="3200" b="1" u="sng" dirty="0">
                <a:solidFill>
                  <a:srgbClr val="C00000"/>
                </a:solidFill>
              </a:rPr>
              <a:t>أيان</a:t>
            </a:r>
            <a:r>
              <a:rPr lang="ar-IQ" sz="3200" b="1" dirty="0">
                <a:solidFill>
                  <a:srgbClr val="002060"/>
                </a:solidFill>
              </a:rPr>
              <a:t>َ تزرني أُكرِمْكَ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56449" y="126611"/>
            <a:ext cx="6879101" cy="1055076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CONTRAST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8800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The following differences hold between English and Arabic conditional sentences</a:t>
            </a:r>
            <a:r>
              <a:rPr lang="en-US" sz="3200" b="1" dirty="0" smtClean="0"/>
              <a:t>:</a:t>
            </a:r>
            <a:endParaRPr lang="en-US" sz="3200" b="1" dirty="0"/>
          </a:p>
          <a:p>
            <a:pPr marL="514350" indent="-514350">
              <a:buAutoNum type="arabicParenBoth"/>
            </a:pPr>
            <a:r>
              <a:rPr lang="en-US" sz="3200" b="1" dirty="0" smtClean="0">
                <a:solidFill>
                  <a:srgbClr val="002060"/>
                </a:solidFill>
              </a:rPr>
              <a:t>In </a:t>
            </a:r>
            <a:r>
              <a:rPr lang="en-US" sz="3200" b="1" dirty="0">
                <a:solidFill>
                  <a:srgbClr val="002060"/>
                </a:solidFill>
              </a:rPr>
              <a:t>English , the conditional clause may precede or follow the main clause, whereas in Arabic the conditional clause typically precedes the main clause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ar-IQ" sz="3200" b="1" dirty="0" smtClean="0">
              <a:solidFill>
                <a:srgbClr val="002060"/>
              </a:solidFill>
            </a:endParaRPr>
          </a:p>
          <a:p>
            <a:pPr algn="r"/>
            <a:r>
              <a:rPr lang="ar-IQ" sz="3200" b="1" dirty="0" smtClean="0">
                <a:solidFill>
                  <a:srgbClr val="002060"/>
                </a:solidFill>
              </a:rPr>
              <a:t>  في </a:t>
            </a:r>
            <a:r>
              <a:rPr lang="ar-IQ" sz="3200" b="1" dirty="0">
                <a:solidFill>
                  <a:srgbClr val="002060"/>
                </a:solidFill>
              </a:rPr>
              <a:t>اللغة الإنجليزية ، قد تسبق </a:t>
            </a:r>
            <a:r>
              <a:rPr lang="ar-IQ" sz="3200" b="1" dirty="0" smtClean="0">
                <a:solidFill>
                  <a:srgbClr val="002060"/>
                </a:solidFill>
              </a:rPr>
              <a:t>العبارة </a:t>
            </a:r>
            <a:r>
              <a:rPr lang="ar-IQ" sz="3200" b="1" dirty="0">
                <a:solidFill>
                  <a:srgbClr val="002060"/>
                </a:solidFill>
              </a:rPr>
              <a:t>الشرطية </a:t>
            </a:r>
            <a:r>
              <a:rPr lang="ar-IQ" sz="3200" b="1" dirty="0" smtClean="0">
                <a:solidFill>
                  <a:srgbClr val="002060"/>
                </a:solidFill>
              </a:rPr>
              <a:t>العبارة </a:t>
            </a:r>
            <a:r>
              <a:rPr lang="ar-IQ" sz="3200" b="1" dirty="0">
                <a:solidFill>
                  <a:srgbClr val="002060"/>
                </a:solidFill>
              </a:rPr>
              <a:t>الرئيسية أو </a:t>
            </a:r>
            <a:r>
              <a:rPr lang="ar-IQ" sz="3200" b="1" dirty="0" smtClean="0">
                <a:solidFill>
                  <a:srgbClr val="002060"/>
                </a:solidFill>
              </a:rPr>
              <a:t>تتبعها </a:t>
            </a:r>
            <a:r>
              <a:rPr lang="ar-IQ" sz="3200" b="1" dirty="0">
                <a:solidFill>
                  <a:srgbClr val="002060"/>
                </a:solidFill>
              </a:rPr>
              <a:t>، بينما في اللغة </a:t>
            </a:r>
            <a:r>
              <a:rPr lang="ar-IQ" sz="3200" b="1" dirty="0" smtClean="0">
                <a:solidFill>
                  <a:srgbClr val="002060"/>
                </a:solidFill>
              </a:rPr>
              <a:t>     العربية </a:t>
            </a:r>
            <a:r>
              <a:rPr lang="ar-IQ" sz="3200" b="1" dirty="0">
                <a:solidFill>
                  <a:srgbClr val="002060"/>
                </a:solidFill>
              </a:rPr>
              <a:t>تسبق </a:t>
            </a:r>
            <a:r>
              <a:rPr lang="ar-IQ" sz="3200" b="1" dirty="0" smtClean="0">
                <a:solidFill>
                  <a:srgbClr val="002060"/>
                </a:solidFill>
              </a:rPr>
              <a:t>العبارة </a:t>
            </a:r>
            <a:r>
              <a:rPr lang="ar-IQ" sz="3200" b="1" dirty="0">
                <a:solidFill>
                  <a:srgbClr val="002060"/>
                </a:solidFill>
              </a:rPr>
              <a:t>الشرطية </a:t>
            </a:r>
            <a:r>
              <a:rPr lang="ar-IQ" sz="3200" b="1" dirty="0" smtClean="0">
                <a:solidFill>
                  <a:srgbClr val="002060"/>
                </a:solidFill>
              </a:rPr>
              <a:t>العبارة </a:t>
            </a:r>
            <a:r>
              <a:rPr lang="ar-IQ" sz="3200" b="1" dirty="0">
                <a:solidFill>
                  <a:srgbClr val="002060"/>
                </a:solidFill>
              </a:rPr>
              <a:t>الرئيسية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If </a:t>
            </a:r>
            <a:r>
              <a:rPr lang="en-US" sz="3200" b="1" dirty="0">
                <a:solidFill>
                  <a:srgbClr val="C00000"/>
                </a:solidFill>
              </a:rPr>
              <a:t>I had won the lottery, I would have bought a </a:t>
            </a:r>
            <a:r>
              <a:rPr lang="en-US" sz="3200" b="1" dirty="0" smtClean="0">
                <a:solidFill>
                  <a:srgbClr val="C00000"/>
                </a:solidFill>
              </a:rPr>
              <a:t>house.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I would have bought a house </a:t>
            </a:r>
            <a:r>
              <a:rPr lang="en-US" sz="3200" b="1" dirty="0" smtClean="0">
                <a:solidFill>
                  <a:srgbClr val="C00000"/>
                </a:solidFill>
              </a:rPr>
              <a:t>if </a:t>
            </a:r>
            <a:r>
              <a:rPr lang="en-US" sz="3200" b="1" dirty="0">
                <a:solidFill>
                  <a:srgbClr val="C00000"/>
                </a:solidFill>
              </a:rPr>
              <a:t>I had won the </a:t>
            </a:r>
            <a:r>
              <a:rPr lang="en-US" sz="3200" b="1" dirty="0" smtClean="0">
                <a:solidFill>
                  <a:srgbClr val="C00000"/>
                </a:solidFill>
              </a:rPr>
              <a:t>lottery.</a:t>
            </a:r>
          </a:p>
          <a:p>
            <a:r>
              <a:rPr lang="ar-IQ" sz="3200" b="1" dirty="0">
                <a:solidFill>
                  <a:srgbClr val="C00000"/>
                </a:solidFill>
              </a:rPr>
              <a:t>لو فزت باليانصيب، لاشتريت </a:t>
            </a:r>
            <a:r>
              <a:rPr lang="ar-IQ" sz="3200" b="1" dirty="0" smtClean="0">
                <a:solidFill>
                  <a:srgbClr val="C00000"/>
                </a:solidFill>
              </a:rPr>
              <a:t>منزلا</a:t>
            </a:r>
          </a:p>
        </p:txBody>
      </p:sp>
    </p:spTree>
    <p:extLst>
      <p:ext uri="{BB962C8B-B14F-4D97-AF65-F5344CB8AC3E}">
        <p14:creationId xmlns:p14="http://schemas.microsoft.com/office/powerpoint/2010/main" val="1681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969477" y="196948"/>
            <a:ext cx="8482818" cy="1603717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THIS LECTURE WILL DISCUSS:</a:t>
            </a:r>
          </a:p>
          <a:p>
            <a:pPr algn="ctr"/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612"/>
            <a:ext cx="12192000" cy="48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08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1422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</a:rPr>
              <a:t>(2) In </a:t>
            </a:r>
            <a:r>
              <a:rPr lang="en-US" sz="3200" b="1" dirty="0">
                <a:solidFill>
                  <a:srgbClr val="0070C0"/>
                </a:solidFill>
              </a:rPr>
              <a:t>Arabic, the use of the different conditional particles determine the type of condition , whereas in English , condition type is determined by the sequence of verb forms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en-US" sz="3200" b="1" dirty="0" smtClean="0">
              <a:solidFill>
                <a:srgbClr val="0070C0"/>
              </a:solidFill>
            </a:endParaRPr>
          </a:p>
          <a:p>
            <a:pPr algn="r"/>
            <a:r>
              <a:rPr lang="ar-IQ" sz="3200" b="1" dirty="0"/>
              <a:t>في اللغة العربية ، يحدد استخدام </a:t>
            </a:r>
            <a:r>
              <a:rPr lang="ar-IQ" sz="3200" b="1" dirty="0" smtClean="0"/>
              <a:t>ادوات الشرط </a:t>
            </a:r>
            <a:r>
              <a:rPr lang="ar-IQ" sz="3200" b="1" dirty="0"/>
              <a:t>المختلفة نوع الشرط ، بينما في اللغة الإنجليزية ، يتم تحديد نوع الشرط من خلال تسلسل </a:t>
            </a:r>
            <a:r>
              <a:rPr lang="ar-IQ" sz="3200" b="1" dirty="0" smtClean="0"/>
              <a:t>أزمنة </a:t>
            </a:r>
            <a:r>
              <a:rPr lang="ar-IQ" sz="3200" b="1" dirty="0" smtClean="0"/>
              <a:t>الفعل.</a:t>
            </a:r>
            <a:endParaRPr lang="en-US" sz="3200" b="1" dirty="0" smtClean="0"/>
          </a:p>
          <a:p>
            <a:pPr algn="r"/>
            <a:endParaRPr lang="en-US" sz="3200" b="1" dirty="0"/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In </a:t>
            </a:r>
            <a:r>
              <a:rPr lang="en-US" sz="3200" b="1" dirty="0" err="1" smtClean="0">
                <a:solidFill>
                  <a:srgbClr val="C00000"/>
                </a:solidFill>
              </a:rPr>
              <a:t>fulfillable</a:t>
            </a:r>
            <a:r>
              <a:rPr lang="en-US" sz="3200" b="1" dirty="0" smtClean="0">
                <a:solidFill>
                  <a:srgbClr val="C00000"/>
                </a:solidFill>
              </a:rPr>
              <a:t> conditions, </a:t>
            </a:r>
            <a:r>
              <a:rPr lang="ar-IQ" sz="3200" b="1" dirty="0">
                <a:solidFill>
                  <a:srgbClr val="C00000"/>
                </a:solidFill>
              </a:rPr>
              <a:t>إن </a:t>
            </a:r>
            <a:r>
              <a:rPr lang="en-US" sz="3200" b="1" dirty="0" smtClean="0">
                <a:solidFill>
                  <a:srgbClr val="C00000"/>
                </a:solidFill>
              </a:rPr>
              <a:t> /</a:t>
            </a:r>
            <a:r>
              <a:rPr lang="ar-IQ" sz="3200" b="1" dirty="0" smtClean="0">
                <a:solidFill>
                  <a:srgbClr val="C00000"/>
                </a:solidFill>
              </a:rPr>
              <a:t>إذا </a:t>
            </a:r>
            <a:r>
              <a:rPr lang="en-US" sz="3200" b="1" dirty="0" smtClean="0">
                <a:solidFill>
                  <a:srgbClr val="C00000"/>
                </a:solidFill>
              </a:rPr>
              <a:t> are used.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</a:rPr>
              <a:t>In </a:t>
            </a:r>
            <a:r>
              <a:rPr lang="en-US" sz="3200" b="1" dirty="0" smtClean="0">
                <a:solidFill>
                  <a:srgbClr val="C00000"/>
                </a:solidFill>
              </a:rPr>
              <a:t>unfulfillable </a:t>
            </a:r>
            <a:r>
              <a:rPr lang="en-US" sz="3200" b="1" dirty="0">
                <a:solidFill>
                  <a:srgbClr val="C00000"/>
                </a:solidFill>
              </a:rPr>
              <a:t>conditions, </a:t>
            </a:r>
            <a:r>
              <a:rPr lang="ar-IQ" sz="3200" b="1" dirty="0" smtClean="0">
                <a:solidFill>
                  <a:srgbClr val="C00000"/>
                </a:solidFill>
              </a:rPr>
              <a:t>لو</a:t>
            </a:r>
            <a:r>
              <a:rPr lang="en-US" sz="3200" b="1" dirty="0" smtClean="0">
                <a:solidFill>
                  <a:srgbClr val="C00000"/>
                </a:solidFill>
              </a:rPr>
              <a:t>  is used.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If + Simple </a:t>
            </a:r>
            <a:r>
              <a:rPr lang="en-US" sz="3200" b="1" dirty="0" smtClean="0">
                <a:solidFill>
                  <a:srgbClr val="002060"/>
                </a:solidFill>
              </a:rPr>
              <a:t>Present </a:t>
            </a:r>
            <a:r>
              <a:rPr lang="en-US" sz="3200" b="1" dirty="0">
                <a:solidFill>
                  <a:srgbClr val="002060"/>
                </a:solidFill>
              </a:rPr>
              <a:t>+ Simple Future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if + Simple </a:t>
            </a:r>
            <a:r>
              <a:rPr lang="en-US" sz="3200" b="1" dirty="0" smtClean="0">
                <a:solidFill>
                  <a:srgbClr val="002060"/>
                </a:solidFill>
              </a:rPr>
              <a:t>Past </a:t>
            </a:r>
            <a:r>
              <a:rPr lang="en-US" sz="3200" b="1" dirty="0">
                <a:solidFill>
                  <a:srgbClr val="002060"/>
                </a:solidFill>
              </a:rPr>
              <a:t>+ would + base verb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if + Past </a:t>
            </a:r>
            <a:r>
              <a:rPr lang="en-US" sz="3200" b="1" dirty="0" smtClean="0">
                <a:solidFill>
                  <a:srgbClr val="002060"/>
                </a:solidFill>
              </a:rPr>
              <a:t>Perfect </a:t>
            </a:r>
            <a:r>
              <a:rPr lang="en-US" sz="3200" b="1" dirty="0">
                <a:solidFill>
                  <a:srgbClr val="002060"/>
                </a:solidFill>
              </a:rPr>
              <a:t>+ would + have + Past Participle</a:t>
            </a:r>
          </a:p>
          <a:p>
            <a:pPr algn="just"/>
            <a:endParaRPr lang="en-US" sz="3200" b="1" dirty="0">
              <a:solidFill>
                <a:srgbClr val="C00000"/>
              </a:solidFill>
            </a:endParaRPr>
          </a:p>
          <a:p>
            <a:pPr algn="just"/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4666"/>
            <a:ext cx="121920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(3) The </a:t>
            </a:r>
            <a:r>
              <a:rPr lang="en-US" sz="3600" b="1" dirty="0"/>
              <a:t>English conditional subordinator </a:t>
            </a:r>
            <a:r>
              <a:rPr lang="en-US" sz="3600" b="1" u="sng" dirty="0">
                <a:solidFill>
                  <a:srgbClr val="C00000"/>
                </a:solidFill>
              </a:rPr>
              <a:t>"if" </a:t>
            </a:r>
            <a:r>
              <a:rPr lang="en-US" sz="3600" b="1" dirty="0"/>
              <a:t>has three counterparts in Arabic : </a:t>
            </a:r>
            <a:r>
              <a:rPr lang="ar-IQ" sz="3600" b="1" u="sng" dirty="0">
                <a:solidFill>
                  <a:srgbClr val="C00000"/>
                </a:solidFill>
              </a:rPr>
              <a:t>إن ، إذا ، </a:t>
            </a:r>
            <a:r>
              <a:rPr lang="ar-IQ" sz="3600" b="1" u="sng" dirty="0" smtClean="0">
                <a:solidFill>
                  <a:srgbClr val="C00000"/>
                </a:solidFill>
              </a:rPr>
              <a:t>لو</a:t>
            </a:r>
            <a:endParaRPr lang="en-US" sz="3600" b="1" u="sng" dirty="0" smtClean="0">
              <a:solidFill>
                <a:srgbClr val="C00000"/>
              </a:solidFill>
            </a:endParaRPr>
          </a:p>
          <a:p>
            <a:endParaRPr lang="en-US" sz="36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en-US" sz="3600" b="1" dirty="0" smtClean="0"/>
              <a:t>(4) Only </a:t>
            </a:r>
            <a:r>
              <a:rPr lang="en-US" sz="3600" b="1" dirty="0"/>
              <a:t>English has sentences without conditional subordinator </a:t>
            </a:r>
            <a:r>
              <a:rPr lang="en-US" sz="3600" b="1" u="sng" dirty="0">
                <a:solidFill>
                  <a:srgbClr val="C00000"/>
                </a:solidFill>
              </a:rPr>
              <a:t>"if</a:t>
            </a:r>
            <a:r>
              <a:rPr lang="en-US" sz="3600" b="1" u="sng" dirty="0" smtClean="0">
                <a:solidFill>
                  <a:srgbClr val="C00000"/>
                </a:solidFill>
              </a:rPr>
              <a:t>"</a:t>
            </a:r>
            <a:r>
              <a:rPr lang="en-US" sz="3600" b="1" dirty="0" smtClean="0"/>
              <a:t>.</a:t>
            </a:r>
          </a:p>
          <a:p>
            <a:pPr algn="just"/>
            <a:endParaRPr lang="en-US" sz="3600" b="1" dirty="0"/>
          </a:p>
          <a:p>
            <a:pPr algn="just"/>
            <a:r>
              <a:rPr lang="en-US" sz="3600" b="1" dirty="0" smtClean="0"/>
              <a:t>(5) The </a:t>
            </a:r>
            <a:r>
              <a:rPr lang="en-US" sz="3600" b="1" dirty="0"/>
              <a:t>main clause in Arabic conditional clauses may consist of an equational (verbless) </a:t>
            </a:r>
            <a:r>
              <a:rPr lang="en-US" sz="3600" b="1" dirty="0" smtClean="0"/>
              <a:t>clause, this is not possible in English:</a:t>
            </a:r>
          </a:p>
          <a:p>
            <a:pPr algn="r"/>
            <a:r>
              <a:rPr lang="ar-IQ" sz="3200" b="1" dirty="0"/>
              <a:t>قد تتكون </a:t>
            </a:r>
            <a:r>
              <a:rPr lang="ar-IQ" sz="3200" b="1" dirty="0" smtClean="0"/>
              <a:t>العبارة </a:t>
            </a:r>
            <a:r>
              <a:rPr lang="ar-IQ" sz="3200" b="1" dirty="0"/>
              <a:t>الرئيسية في الجمل الشرطية العربية من جملة </a:t>
            </a:r>
            <a:r>
              <a:rPr lang="ar-IQ" sz="3200" b="1" dirty="0" smtClean="0"/>
              <a:t>(</a:t>
            </a:r>
            <a:r>
              <a:rPr lang="ar-IQ" sz="3200" b="1" dirty="0"/>
              <a:t>غير فعلية</a:t>
            </a:r>
            <a:r>
              <a:rPr lang="ar-IQ" sz="3200" b="1" dirty="0" smtClean="0"/>
              <a:t>)</a:t>
            </a:r>
            <a:endParaRPr lang="en-US" sz="3200" b="1" dirty="0" smtClean="0"/>
          </a:p>
          <a:p>
            <a:pPr algn="ctr"/>
            <a:r>
              <a:rPr lang="ar-IQ" sz="3200" b="1" u="sng" dirty="0">
                <a:solidFill>
                  <a:srgbClr val="C00000"/>
                </a:solidFill>
              </a:rPr>
              <a:t>إن تصبر فهو خيرُ </a:t>
            </a:r>
            <a:r>
              <a:rPr lang="ar-IQ" sz="3200" b="1" u="sng" dirty="0" smtClean="0">
                <a:solidFill>
                  <a:srgbClr val="C00000"/>
                </a:solidFill>
              </a:rPr>
              <a:t>لكَ  </a:t>
            </a:r>
          </a:p>
          <a:p>
            <a:pPr algn="ctr"/>
            <a:r>
              <a:rPr lang="ar-IQ" sz="3200" b="1" u="sng" dirty="0">
                <a:solidFill>
                  <a:srgbClr val="C00000"/>
                </a:solidFill>
              </a:rPr>
              <a:t>إن كنت مريضا فليس عليك حرج</a:t>
            </a:r>
            <a:endParaRPr lang="en-US" sz="32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en-US" sz="3600" b="1" dirty="0" smtClean="0"/>
              <a:t> </a:t>
            </a:r>
          </a:p>
          <a:p>
            <a:pPr algn="just"/>
            <a:endParaRPr lang="en-US" sz="3600" b="1" dirty="0"/>
          </a:p>
          <a:p>
            <a:pPr algn="just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65551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6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9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1716258" y="253219"/>
            <a:ext cx="8693834" cy="1139484"/>
          </a:xfrm>
          <a:prstGeom prst="flowChartInputOutp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English Conditional Sentences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1852"/>
            <a:ext cx="12192000" cy="52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1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3510"/>
            <a:ext cx="12192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English conditional sentences can be of many types: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1-Real Condition: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</a:rPr>
              <a:t>This type of condition refers to possible situations in the present or future. These situations take place if a certain condition is met. It is possible and also very likely that the condition will be fulfilled.</a:t>
            </a:r>
          </a:p>
          <a:p>
            <a:pPr algn="just"/>
            <a:endParaRPr lang="en-US" sz="36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4400" b="1" dirty="0" smtClean="0">
                <a:solidFill>
                  <a:srgbClr val="C00000"/>
                </a:solidFill>
              </a:rPr>
              <a:t>Form:</a:t>
            </a:r>
          </a:p>
          <a:p>
            <a:pPr algn="just"/>
            <a:r>
              <a:rPr lang="en-US" sz="4400" b="1" u="sng" dirty="0" smtClean="0">
                <a:solidFill>
                  <a:srgbClr val="C00000"/>
                </a:solidFill>
              </a:rPr>
              <a:t>If + Simple </a:t>
            </a:r>
            <a:r>
              <a:rPr lang="en-US" sz="4400" b="1" u="sng" dirty="0" smtClean="0">
                <a:solidFill>
                  <a:srgbClr val="C00000"/>
                </a:solidFill>
              </a:rPr>
              <a:t>Present </a:t>
            </a:r>
            <a:r>
              <a:rPr lang="en-US" sz="4400" b="1" u="sng" dirty="0" smtClean="0">
                <a:solidFill>
                  <a:srgbClr val="C00000"/>
                </a:solidFill>
              </a:rPr>
              <a:t>+ Simple Future</a:t>
            </a:r>
          </a:p>
          <a:p>
            <a:pPr algn="just"/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3600" b="1" dirty="0">
              <a:solidFill>
                <a:srgbClr val="002060"/>
              </a:solidFill>
            </a:endParaRPr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1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7903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If I </a:t>
            </a:r>
            <a:r>
              <a:rPr lang="en-US" sz="3600" b="1" u="sng" dirty="0" smtClean="0">
                <a:solidFill>
                  <a:srgbClr val="0070C0"/>
                </a:solidFill>
              </a:rPr>
              <a:t>have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enough time, </a:t>
            </a:r>
            <a:r>
              <a:rPr lang="en-US" sz="3600" b="1" u="sng" dirty="0" smtClean="0">
                <a:solidFill>
                  <a:srgbClr val="0070C0"/>
                </a:solidFill>
              </a:rPr>
              <a:t>I'll watch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a football match.</a:t>
            </a: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If he </a:t>
            </a:r>
            <a:r>
              <a:rPr lang="en-US" sz="3600" b="1" u="sng" dirty="0" smtClean="0">
                <a:solidFill>
                  <a:srgbClr val="0070C0"/>
                </a:solidFill>
              </a:rPr>
              <a:t>leaves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, he </a:t>
            </a:r>
            <a:r>
              <a:rPr lang="en-US" sz="3600" b="1" u="sng" dirty="0" smtClean="0">
                <a:solidFill>
                  <a:srgbClr val="0070C0"/>
                </a:solidFill>
              </a:rPr>
              <a:t>will catch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the train.</a:t>
            </a: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If I </a:t>
            </a:r>
            <a:r>
              <a:rPr lang="en-US" sz="3600" b="1" u="sng" dirty="0" smtClean="0">
                <a:solidFill>
                  <a:srgbClr val="0070C0"/>
                </a:solidFill>
              </a:rPr>
              <a:t>find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her address, I </a:t>
            </a:r>
            <a:r>
              <a:rPr lang="en-US" sz="3600" b="1" u="sng" dirty="0" smtClean="0">
                <a:solidFill>
                  <a:srgbClr val="0070C0"/>
                </a:solidFill>
              </a:rPr>
              <a:t>will send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her an invitation.</a:t>
            </a: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If I </a:t>
            </a:r>
            <a:r>
              <a:rPr lang="en-US" sz="3600" b="1" u="sng" dirty="0" smtClean="0">
                <a:solidFill>
                  <a:srgbClr val="0070C0"/>
                </a:solidFill>
              </a:rPr>
              <a:t>don’t see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him this afternoon, </a:t>
            </a:r>
            <a:r>
              <a:rPr lang="en-US" sz="3600" b="1" u="sng" dirty="0" smtClean="0">
                <a:solidFill>
                  <a:srgbClr val="0070C0"/>
                </a:solidFill>
              </a:rPr>
              <a:t>I will phone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him in the evening.</a:t>
            </a: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59126" y="323556"/>
            <a:ext cx="5514536" cy="14771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EXAMPLES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2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6242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Often called the "unreal" conditional because it is used for </a:t>
            </a:r>
            <a:r>
              <a:rPr lang="en-US" sz="3200" b="1" dirty="0" smtClean="0"/>
              <a:t>unreal, </a:t>
            </a:r>
            <a:r>
              <a:rPr lang="en-US" sz="3200" b="1" dirty="0" smtClean="0"/>
              <a:t>impossible or improbable situations. This conditional provides an imaginary result for a given situation. It is very unlikely that the condition will be fulfilled.</a:t>
            </a:r>
          </a:p>
          <a:p>
            <a:endParaRPr lang="en-US" sz="3200" b="1" dirty="0"/>
          </a:p>
          <a:p>
            <a:r>
              <a:rPr lang="en-US" sz="4400" b="1" dirty="0" smtClean="0">
                <a:solidFill>
                  <a:srgbClr val="C00000"/>
                </a:solidFill>
              </a:rPr>
              <a:t>Form:</a:t>
            </a:r>
          </a:p>
          <a:p>
            <a:r>
              <a:rPr lang="en-US" sz="4400" b="1" u="sng" dirty="0" smtClean="0">
                <a:solidFill>
                  <a:srgbClr val="C00000"/>
                </a:solidFill>
              </a:rPr>
              <a:t>if + Simple </a:t>
            </a:r>
            <a:r>
              <a:rPr lang="en-US" sz="4400" b="1" u="sng" dirty="0" smtClean="0">
                <a:solidFill>
                  <a:srgbClr val="C00000"/>
                </a:solidFill>
              </a:rPr>
              <a:t>Past </a:t>
            </a:r>
            <a:r>
              <a:rPr lang="en-US" sz="4400" b="1" u="sng" dirty="0" smtClean="0">
                <a:solidFill>
                  <a:srgbClr val="C00000"/>
                </a:solidFill>
              </a:rPr>
              <a:t>+ would + base verb</a:t>
            </a:r>
          </a:p>
          <a:p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0" y="9513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2-Unreal Condition in the present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8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0956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If I </a:t>
            </a:r>
            <a:r>
              <a:rPr lang="en-US" sz="3600" b="1" u="sng" dirty="0" smtClean="0">
                <a:solidFill>
                  <a:srgbClr val="C00000"/>
                </a:solidFill>
              </a:rPr>
              <a:t>were</a:t>
            </a:r>
            <a:r>
              <a:rPr lang="en-US" sz="3600" b="1" dirty="0" smtClean="0">
                <a:solidFill>
                  <a:srgbClr val="002060"/>
                </a:solidFill>
              </a:rPr>
              <a:t> a millionaire, I </a:t>
            </a:r>
            <a:r>
              <a:rPr lang="en-US" sz="3600" b="1" u="sng" dirty="0" smtClean="0">
                <a:solidFill>
                  <a:srgbClr val="C00000"/>
                </a:solidFill>
              </a:rPr>
              <a:t>would buy </a:t>
            </a:r>
            <a:r>
              <a:rPr lang="en-US" sz="3600" b="1" dirty="0" smtClean="0">
                <a:solidFill>
                  <a:srgbClr val="002060"/>
                </a:solidFill>
              </a:rPr>
              <a:t>a castle.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If I </a:t>
            </a:r>
            <a:r>
              <a:rPr lang="en-US" sz="3600" b="1" u="sng" dirty="0" smtClean="0">
                <a:solidFill>
                  <a:srgbClr val="C00000"/>
                </a:solidFill>
              </a:rPr>
              <a:t>had</a:t>
            </a:r>
            <a:r>
              <a:rPr lang="en-US" sz="3600" b="1" dirty="0" smtClean="0">
                <a:solidFill>
                  <a:srgbClr val="002060"/>
                </a:solidFill>
              </a:rPr>
              <a:t> a lot of money, I </a:t>
            </a:r>
            <a:r>
              <a:rPr lang="en-US" sz="3600" b="1" u="sng" dirty="0" smtClean="0">
                <a:solidFill>
                  <a:srgbClr val="C00000"/>
                </a:solidFill>
              </a:rPr>
              <a:t>would travel </a:t>
            </a:r>
            <a:r>
              <a:rPr lang="en-US" sz="3600" b="1" dirty="0" smtClean="0">
                <a:solidFill>
                  <a:srgbClr val="002060"/>
                </a:solidFill>
              </a:rPr>
              <a:t>around the world.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If I </a:t>
            </a:r>
            <a:r>
              <a:rPr lang="en-US" sz="3600" b="1" u="sng" dirty="0" smtClean="0">
                <a:solidFill>
                  <a:srgbClr val="C00000"/>
                </a:solidFill>
              </a:rPr>
              <a:t>won</a:t>
            </a:r>
            <a:r>
              <a:rPr lang="en-US" sz="3600" b="1" dirty="0" smtClean="0">
                <a:solidFill>
                  <a:srgbClr val="002060"/>
                </a:solidFill>
              </a:rPr>
              <a:t> the lottery, I </a:t>
            </a:r>
            <a:r>
              <a:rPr lang="en-US" sz="3600" b="1" u="sng" dirty="0" smtClean="0">
                <a:solidFill>
                  <a:srgbClr val="C00000"/>
                </a:solidFill>
              </a:rPr>
              <a:t>would be </a:t>
            </a:r>
            <a:r>
              <a:rPr lang="en-US" sz="3600" b="1" dirty="0" smtClean="0">
                <a:solidFill>
                  <a:srgbClr val="002060"/>
                </a:solidFill>
              </a:rPr>
              <a:t>a millionaire.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She </a:t>
            </a:r>
            <a:r>
              <a:rPr lang="en-US" sz="3600" b="1" u="sng" dirty="0" smtClean="0">
                <a:solidFill>
                  <a:srgbClr val="C00000"/>
                </a:solidFill>
              </a:rPr>
              <a:t>would help </a:t>
            </a:r>
            <a:r>
              <a:rPr lang="en-US" sz="3600" b="1" dirty="0" smtClean="0">
                <a:solidFill>
                  <a:srgbClr val="002060"/>
                </a:solidFill>
              </a:rPr>
              <a:t>the poor if </a:t>
            </a:r>
            <a:r>
              <a:rPr lang="en-US" sz="3600" b="1" u="sng" dirty="0" smtClean="0">
                <a:solidFill>
                  <a:srgbClr val="C00000"/>
                </a:solidFill>
              </a:rPr>
              <a:t>she became </a:t>
            </a:r>
            <a:r>
              <a:rPr lang="en-US" sz="3600" b="1" dirty="0" smtClean="0">
                <a:solidFill>
                  <a:srgbClr val="002060"/>
                </a:solidFill>
              </a:rPr>
              <a:t>rich.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If I </a:t>
            </a:r>
            <a:r>
              <a:rPr lang="en-US" sz="3600" b="1" u="sng" dirty="0" smtClean="0">
                <a:solidFill>
                  <a:srgbClr val="C00000"/>
                </a:solidFill>
              </a:rPr>
              <a:t>were</a:t>
            </a:r>
            <a:r>
              <a:rPr lang="en-US" sz="3600" b="1" dirty="0" smtClean="0">
                <a:solidFill>
                  <a:srgbClr val="002060"/>
                </a:solidFill>
              </a:rPr>
              <a:t> you , I </a:t>
            </a:r>
            <a:r>
              <a:rPr lang="en-US" sz="3600" b="1" u="sng" dirty="0" smtClean="0">
                <a:solidFill>
                  <a:srgbClr val="C00000"/>
                </a:solidFill>
              </a:rPr>
              <a:t>would not resign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88788" y="225083"/>
            <a:ext cx="4881489" cy="1055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EXAMPLES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2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8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2379"/>
            <a:ext cx="1219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This condition is impossible or contrary – to – the – fact in the past. It describes a past situation that did not happen. </a:t>
            </a:r>
          </a:p>
          <a:p>
            <a:endParaRPr lang="en-US" sz="3200" b="1" dirty="0"/>
          </a:p>
          <a:p>
            <a:r>
              <a:rPr lang="en-US" sz="3200" b="1" dirty="0" smtClean="0"/>
              <a:t>It is impossible that the condition will be met because it refers to the past.</a:t>
            </a:r>
          </a:p>
          <a:p>
            <a:endParaRPr lang="en-US" sz="3200" b="1" dirty="0" smtClean="0"/>
          </a:p>
          <a:p>
            <a:r>
              <a:rPr lang="en-US" sz="4000" b="1" u="sng" dirty="0" smtClean="0">
                <a:solidFill>
                  <a:srgbClr val="0070C0"/>
                </a:solidFill>
              </a:rPr>
              <a:t>Form</a:t>
            </a:r>
            <a:r>
              <a:rPr lang="en-US" sz="4000" b="1" u="sng" dirty="0" smtClean="0">
                <a:solidFill>
                  <a:srgbClr val="0070C0"/>
                </a:solidFill>
              </a:rPr>
              <a:t>:</a:t>
            </a:r>
          </a:p>
          <a:p>
            <a:endParaRPr lang="en-US" sz="4000" b="1" u="sng" dirty="0" smtClean="0">
              <a:solidFill>
                <a:srgbClr val="0070C0"/>
              </a:solidFill>
            </a:endParaRPr>
          </a:p>
          <a:p>
            <a:r>
              <a:rPr lang="en-US" sz="4000" b="1" u="sng" dirty="0" smtClean="0">
                <a:solidFill>
                  <a:srgbClr val="0070C0"/>
                </a:solidFill>
              </a:rPr>
              <a:t>if + Past Perfect, + would + have + Past Participle</a:t>
            </a:r>
          </a:p>
          <a:p>
            <a:endParaRPr lang="en-US" sz="3200" b="1" u="sng" dirty="0">
              <a:solidFill>
                <a:srgbClr val="0070C0"/>
              </a:solidFill>
            </a:endParaRPr>
          </a:p>
          <a:p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655879"/>
            <a:ext cx="12360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3-Unreal Condition in the past: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3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1080</Words>
  <Application>Microsoft Office PowerPoint</Application>
  <PresentationFormat>Widescreen</PresentationFormat>
  <Paragraphs>150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Noona</dc:creator>
  <cp:lastModifiedBy>Noona</cp:lastModifiedBy>
  <cp:revision>111</cp:revision>
  <dcterms:created xsi:type="dcterms:W3CDTF">2021-03-22T18:52:02Z</dcterms:created>
  <dcterms:modified xsi:type="dcterms:W3CDTF">2021-03-26T19:48:16Z</dcterms:modified>
</cp:coreProperties>
</file>