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60" r:id="rId3"/>
    <p:sldId id="257" r:id="rId4"/>
    <p:sldId id="258" r:id="rId5"/>
    <p:sldId id="259"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B8ABB09-4A1D-463E-8065-109CC2B7EFAA}" type="datetimeFigureOut">
              <a:rPr lang="ar-SA" smtClean="0"/>
              <a:t>08/10/1442</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B34F065-1154-456A-91E3-76DE8E75E17B}"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08/10/1442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08/10/1442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08/10/1442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08/10/1442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08/10/1442</a:t>
            </a:fld>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08/10/1442</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08/10/1442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B8ABB09-4A1D-463E-8065-109CC2B7EFAA}" type="datetimeFigureOut">
              <a:rPr lang="ar-SA" smtClean="0"/>
              <a:t>08/10/1442</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3568" y="1988840"/>
            <a:ext cx="7291144" cy="1702160"/>
          </a:xfrm>
        </p:spPr>
        <p:txBody>
          <a:bodyPr anchor="t"/>
          <a:lstStyle/>
          <a:p>
            <a:pPr algn="ctr"/>
            <a:r>
              <a:rPr lang="ar-IQ" b="1" dirty="0">
                <a:solidFill>
                  <a:schemeClr val="tx1"/>
                </a:solidFill>
                <a:ea typeface="Times New Roman"/>
                <a:cs typeface="Simplified Arabic"/>
              </a:rPr>
              <a:t>الترادف والفروق اللغوية في التعبير القرآني</a:t>
            </a:r>
            <a:r>
              <a:rPr lang="ar-IQ" b="1" dirty="0" smtClean="0">
                <a:solidFill>
                  <a:schemeClr val="tx1"/>
                </a:solidFill>
                <a:ea typeface="Times New Roman"/>
                <a:cs typeface="Simplified Arabic"/>
              </a:rPr>
              <a:t>:</a:t>
            </a:r>
            <a:br>
              <a:rPr lang="ar-IQ" b="1" dirty="0" smtClean="0">
                <a:solidFill>
                  <a:schemeClr val="tx1"/>
                </a:solidFill>
                <a:ea typeface="Times New Roman"/>
                <a:cs typeface="Simplified Arabic"/>
              </a:rPr>
            </a:br>
            <a:r>
              <a:rPr lang="ar-IQ" b="1" dirty="0" smtClean="0">
                <a:solidFill>
                  <a:schemeClr val="tx1"/>
                </a:solidFill>
                <a:ea typeface="Times New Roman"/>
                <a:cs typeface="Simplified Arabic"/>
              </a:rPr>
              <a:t>القسم الأول/ </a:t>
            </a:r>
            <a:r>
              <a:rPr lang="ar-IQ" b="1" smtClean="0">
                <a:solidFill>
                  <a:schemeClr val="tx1"/>
                </a:solidFill>
                <a:ea typeface="Times New Roman"/>
                <a:cs typeface="Simplified Arabic"/>
              </a:rPr>
              <a:t>الجانب النظري</a:t>
            </a:r>
            <a:endParaRPr lang="ar-IQ" dirty="0">
              <a:solidFill>
                <a:schemeClr val="tx1"/>
              </a:solidFill>
            </a:endParaRPr>
          </a:p>
        </p:txBody>
      </p:sp>
      <p:sp>
        <p:nvSpPr>
          <p:cNvPr id="3" name="عنوان فرعي 2"/>
          <p:cNvSpPr>
            <a:spLocks noGrp="1"/>
          </p:cNvSpPr>
          <p:nvPr>
            <p:ph type="subTitle" idx="1"/>
          </p:nvPr>
        </p:nvSpPr>
        <p:spPr>
          <a:xfrm>
            <a:off x="1187624" y="3212976"/>
            <a:ext cx="6552728" cy="2448272"/>
          </a:xfrm>
        </p:spPr>
        <p:txBody>
          <a:bodyPr/>
          <a:lstStyle/>
          <a:p>
            <a:pPr lvl="0" algn="ctr">
              <a:buClr>
                <a:srgbClr val="94C600"/>
              </a:buClr>
            </a:pPr>
            <a:r>
              <a:rPr lang="ar-IQ" sz="1600" b="1" dirty="0">
                <a:solidFill>
                  <a:srgbClr val="000000"/>
                </a:solidFill>
              </a:rPr>
              <a:t>الجامعة المستنصرية / كلية الآداب / قسم اللغة العربية </a:t>
            </a:r>
          </a:p>
          <a:p>
            <a:pPr lvl="0" algn="ctr">
              <a:buClr>
                <a:srgbClr val="94C600"/>
              </a:buClr>
            </a:pPr>
            <a:r>
              <a:rPr lang="ar-IQ" sz="1600" b="1" dirty="0">
                <a:solidFill>
                  <a:srgbClr val="000000"/>
                </a:solidFill>
              </a:rPr>
              <a:t>المرحلة الرابعة </a:t>
            </a:r>
          </a:p>
          <a:p>
            <a:pPr lvl="0" algn="ctr">
              <a:buClr>
                <a:srgbClr val="94C600"/>
              </a:buClr>
            </a:pPr>
            <a:r>
              <a:rPr lang="ar-IQ" sz="1600" b="1" dirty="0" smtClean="0">
                <a:solidFill>
                  <a:srgbClr val="000000"/>
                </a:solidFill>
              </a:rPr>
              <a:t>الدراسة </a:t>
            </a:r>
            <a:r>
              <a:rPr lang="ar-IQ" sz="1600" b="1" dirty="0">
                <a:solidFill>
                  <a:srgbClr val="000000"/>
                </a:solidFill>
              </a:rPr>
              <a:t>الصباحية </a:t>
            </a:r>
            <a:r>
              <a:rPr lang="ar-IQ" sz="1600" b="1" dirty="0" smtClean="0">
                <a:solidFill>
                  <a:srgbClr val="000000"/>
                </a:solidFill>
              </a:rPr>
              <a:t> </a:t>
            </a:r>
            <a:endParaRPr lang="ar-IQ" sz="1600" b="1" dirty="0">
              <a:solidFill>
                <a:srgbClr val="000000"/>
              </a:solidFill>
            </a:endParaRPr>
          </a:p>
          <a:p>
            <a:pPr lvl="0" algn="ctr">
              <a:buClr>
                <a:srgbClr val="94C600"/>
              </a:buClr>
            </a:pPr>
            <a:r>
              <a:rPr lang="ar-IQ" sz="1600" b="1" dirty="0" smtClean="0">
                <a:solidFill>
                  <a:srgbClr val="000000"/>
                </a:solidFill>
              </a:rPr>
              <a:t>أستاذ </a:t>
            </a:r>
            <a:r>
              <a:rPr lang="ar-IQ" sz="1600" b="1" dirty="0">
                <a:solidFill>
                  <a:srgbClr val="000000"/>
                </a:solidFill>
              </a:rPr>
              <a:t>المادة :</a:t>
            </a:r>
          </a:p>
          <a:p>
            <a:pPr lvl="0" algn="ctr">
              <a:buClr>
                <a:srgbClr val="94C600"/>
              </a:buClr>
            </a:pPr>
            <a:r>
              <a:rPr lang="ar-IQ" sz="1600" b="1" dirty="0" smtClean="0">
                <a:solidFill>
                  <a:srgbClr val="000000"/>
                </a:solidFill>
              </a:rPr>
              <a:t>أ. د رياض عبود </a:t>
            </a:r>
            <a:r>
              <a:rPr lang="ar-IQ" sz="1600" b="1" dirty="0" err="1" smtClean="0">
                <a:solidFill>
                  <a:srgbClr val="000000"/>
                </a:solidFill>
              </a:rPr>
              <a:t>إهوين</a:t>
            </a:r>
            <a:r>
              <a:rPr lang="ar-IQ" sz="1600" b="1" dirty="0" smtClean="0">
                <a:solidFill>
                  <a:srgbClr val="000000"/>
                </a:solidFill>
              </a:rPr>
              <a:t>                 </a:t>
            </a:r>
          </a:p>
          <a:p>
            <a:endParaRPr lang="ar-IQ"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9552" y="476672"/>
            <a:ext cx="7776864" cy="5904656"/>
          </a:xfrm>
        </p:spPr>
        <p:txBody>
          <a:bodyPr>
            <a:noAutofit/>
          </a:bodyPr>
          <a:lstStyle/>
          <a:p>
            <a:pPr lvl="0"/>
            <a:endParaRPr lang="ar-IQ" sz="1000" dirty="0">
              <a:solidFill>
                <a:prstClr val="black"/>
              </a:solidFill>
            </a:endParaRPr>
          </a:p>
          <a:p>
            <a:pPr indent="255270" algn="just">
              <a:lnSpc>
                <a:spcPct val="115000"/>
              </a:lnSpc>
            </a:pPr>
            <a:r>
              <a:rPr lang="ar-IQ" sz="2000" b="1" dirty="0">
                <a:solidFill>
                  <a:schemeClr val="tx1"/>
                </a:solidFill>
                <a:latin typeface="Calibri"/>
                <a:ea typeface="Times New Roman"/>
                <a:cs typeface="Simplified Arabic"/>
              </a:rPr>
              <a:t>أولاً: الترادف، مفهومه، وأسبابه، وشروطه، وموقف العلماء منه.</a:t>
            </a:r>
            <a:endParaRPr lang="en-US" sz="1600" dirty="0">
              <a:solidFill>
                <a:schemeClr val="tx1"/>
              </a:solidFill>
              <a:latin typeface="Calibri"/>
              <a:ea typeface="Calibri"/>
              <a:cs typeface="Arial"/>
            </a:endParaRPr>
          </a:p>
          <a:p>
            <a:pPr indent="255270" algn="just">
              <a:lnSpc>
                <a:spcPct val="115000"/>
              </a:lnSpc>
            </a:pPr>
            <a:r>
              <a:rPr lang="ar-IQ" sz="2000" dirty="0">
                <a:solidFill>
                  <a:schemeClr val="tx1"/>
                </a:solidFill>
                <a:latin typeface="Calibri"/>
                <a:ea typeface="Times New Roman"/>
                <a:cs typeface="Simplified Arabic"/>
              </a:rPr>
              <a:t>الترادف في اللغة: التتابع... ردف فلان فلاناً تابعه؛</a:t>
            </a:r>
            <a:endParaRPr lang="en-US" sz="1600" dirty="0">
              <a:solidFill>
                <a:schemeClr val="tx1"/>
              </a:solidFill>
              <a:latin typeface="Calibri"/>
              <a:ea typeface="Calibri"/>
              <a:cs typeface="Arial"/>
            </a:endParaRPr>
          </a:p>
          <a:p>
            <a:pPr indent="255270" algn="just">
              <a:lnSpc>
                <a:spcPct val="115000"/>
              </a:lnSpc>
            </a:pPr>
            <a:r>
              <a:rPr lang="ar-IQ" sz="2000" dirty="0">
                <a:solidFill>
                  <a:schemeClr val="tx1"/>
                </a:solidFill>
                <a:latin typeface="Calibri"/>
                <a:ea typeface="Times New Roman"/>
                <a:cs typeface="Simplified Arabic"/>
              </a:rPr>
              <a:t>أما في الاصطلاح فهو :" الألفاظ المُفردة الدَّالة على مسمىً واحدٍ باعتبارٍ واحدٍ... كالحنطة، والبُرّ، القمح"؛ إذْ أخرجَ الألفاظ التي تدلُّ على مسمىً واحدٍ بأكثرِ من اعتبار...</a:t>
            </a:r>
            <a:endParaRPr lang="en-US" sz="1600" dirty="0">
              <a:solidFill>
                <a:schemeClr val="tx1"/>
              </a:solidFill>
              <a:latin typeface="Calibri"/>
              <a:ea typeface="Calibri"/>
              <a:cs typeface="Arial"/>
            </a:endParaRPr>
          </a:p>
          <a:p>
            <a:pPr indent="255270" algn="just">
              <a:lnSpc>
                <a:spcPct val="115000"/>
              </a:lnSpc>
            </a:pPr>
            <a:r>
              <a:rPr lang="ar-IQ" sz="2000" dirty="0">
                <a:solidFill>
                  <a:schemeClr val="tx1"/>
                </a:solidFill>
                <a:latin typeface="Calibri"/>
                <a:ea typeface="Times New Roman"/>
                <a:cs typeface="Simplified Arabic"/>
              </a:rPr>
              <a:t>وقد أكّد بعض المحدثين – تبعاً للقدماء-  " إمكان وقوع التَّرادُف في أي لغةٍ من لُغات البشر"، فعرف (</a:t>
            </a:r>
            <a:r>
              <a:rPr lang="ar-IQ" sz="2000" dirty="0" err="1">
                <a:solidFill>
                  <a:schemeClr val="tx1"/>
                </a:solidFill>
                <a:latin typeface="Calibri"/>
                <a:ea typeface="Times New Roman"/>
                <a:cs typeface="Simplified Arabic"/>
              </a:rPr>
              <a:t>أولمان</a:t>
            </a:r>
            <a:r>
              <a:rPr lang="ar-IQ" sz="2000" dirty="0">
                <a:solidFill>
                  <a:schemeClr val="tx1"/>
                </a:solidFill>
                <a:latin typeface="Calibri"/>
                <a:ea typeface="Times New Roman"/>
                <a:cs typeface="Simplified Arabic"/>
              </a:rPr>
              <a:t>) الترادف بأنَّهُ: " ألفاظٌ متحدة المعنى، وقابلة للتبادل فيما بينها في أي سياقٍ"؛ فالتَّرادُف: مجموعة من الألفاظ الدَّالة على معنىً واحدٍ نتيجة عوامل عديدة تنشأ من اختلاف اللهجات قابلة للتبادل في ما بينها في أية سياقات، </a:t>
            </a:r>
            <a:r>
              <a:rPr lang="ar-SA" sz="2000" dirty="0">
                <a:solidFill>
                  <a:schemeClr val="tx1"/>
                </a:solidFill>
                <a:latin typeface="Calibri"/>
                <a:ea typeface="Times New Roman"/>
                <a:cs typeface="Simplified Arabic"/>
              </a:rPr>
              <a:t>وقد ذهب الدكتور إبراهيم أنيس إلى القول بوقوع الترادف غير أنه وصفه بالضآلة والندرة.</a:t>
            </a:r>
            <a:endParaRPr lang="en-US" sz="1600" dirty="0">
              <a:solidFill>
                <a:schemeClr val="tx1"/>
              </a:solidFill>
              <a:latin typeface="Calibri"/>
              <a:ea typeface="Calibri"/>
              <a:cs typeface="Arial"/>
            </a:endParaRPr>
          </a:p>
          <a:p>
            <a:r>
              <a:rPr lang="ar-IQ" sz="2000" dirty="0">
                <a:solidFill>
                  <a:schemeClr val="tx1"/>
                </a:solidFill>
                <a:ea typeface="Times New Roman"/>
                <a:cs typeface="Simplified Arabic"/>
              </a:rPr>
              <a:t>وقد تنبّه سيبويه منذ وقت مبكر إلى هذه الظاهرة، إلا أنه لم يصطلح عليها بالترادف؛ بل اصطلح عليها بـ(اختلاف اللفظين والمعنى واحد)؛</a:t>
            </a:r>
            <a:r>
              <a:rPr lang="ar-IQ" sz="2000" baseline="30000" dirty="0">
                <a:solidFill>
                  <a:schemeClr val="tx1"/>
                </a:solidFill>
                <a:ea typeface="Times New Roman"/>
                <a:cs typeface="Simplified Arabic"/>
              </a:rPr>
              <a:t> </a:t>
            </a:r>
            <a:r>
              <a:rPr lang="ar-IQ" sz="2000" dirty="0">
                <a:solidFill>
                  <a:schemeClr val="tx1"/>
                </a:solidFill>
                <a:ea typeface="Times New Roman"/>
                <a:cs typeface="Simplified Arabic"/>
              </a:rPr>
              <a:t>و</a:t>
            </a:r>
            <a:r>
              <a:rPr lang="ar-SA" sz="2000" dirty="0">
                <a:solidFill>
                  <a:schemeClr val="tx1"/>
                </a:solidFill>
                <a:ea typeface="Times New Roman"/>
                <a:cs typeface="Simplified Arabic"/>
              </a:rPr>
              <a:t>لم يكن هذا المصطلح مستعملاً عند القدماء؛ بل اصطلحوا عليه أيضاً (ما اختلف لفظه واتفق معناه)؛</a:t>
            </a:r>
            <a:r>
              <a:rPr lang="ar-SA" sz="2000" baseline="30000" dirty="0">
                <a:solidFill>
                  <a:schemeClr val="tx1"/>
                </a:solidFill>
                <a:ea typeface="Times New Roman"/>
                <a:cs typeface="Simplified Arabic"/>
              </a:rPr>
              <a:t> </a:t>
            </a:r>
            <a:r>
              <a:rPr lang="ar-SA" sz="2000" dirty="0">
                <a:solidFill>
                  <a:schemeClr val="tx1"/>
                </a:solidFill>
                <a:ea typeface="Times New Roman"/>
                <a:cs typeface="Simplified Arabic"/>
              </a:rPr>
              <a:t>وظهرت تسميته الاصطلاحية بـ(الترادف) لأول مرة عند أبي الحسن الرماني(ت384هـ) الذي ألف كتاب الألفاظ المترادفة؛ وظهر بعد ذلك على  لسان أبي العباس ثعلب(ت391هـ). </a:t>
            </a:r>
            <a:endParaRPr lang="ar-IQ" sz="2000" dirty="0">
              <a:solidFill>
                <a:schemeClr val="tx1"/>
              </a:solidFill>
            </a:endParaRPr>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11560" y="548680"/>
            <a:ext cx="7848872" cy="5688632"/>
          </a:xfrm>
        </p:spPr>
        <p:txBody>
          <a:bodyPr>
            <a:noAutofit/>
          </a:bodyPr>
          <a:lstStyle/>
          <a:p>
            <a:pPr indent="255270" algn="just">
              <a:lnSpc>
                <a:spcPct val="115000"/>
              </a:lnSpc>
            </a:pPr>
            <a:r>
              <a:rPr lang="ar-SA" sz="2800" dirty="0">
                <a:solidFill>
                  <a:schemeClr val="tx1"/>
                </a:solidFill>
                <a:latin typeface="Calibri"/>
                <a:ea typeface="Times New Roman"/>
                <a:cs typeface="Simplified Arabic"/>
              </a:rPr>
              <a:t>وللترادف أسباب مختلفة ساعدت على ظهوره؛ منها الاختلاف في اللهجات إذ يكون للشيء الواحد أسماء عدة؛ لأن كل لهجة تطلق عليه اسماً، أو أن يكون له اسم واحد وصفات مختلفة، فـ : " كلما كثرت الألفاظ على المعنى الواحد كان ذلك أولى بأن تكون لغاتٍ لجماعات، اجتمعت لإنسان واحد من هنا ومن هنا" ؛ فضلاً عن التطور اللغوي في اللفظة الواحدة وكذلك استعارة بعض المفردات من اللغات الأجنبية؛ ومنها المجاز، فهو رافد من روافد تعدد الألفاظ للمعنى الواحد، وغيرها من الأسباب.</a:t>
            </a:r>
            <a:endParaRPr lang="en-US" sz="2000" dirty="0">
              <a:solidFill>
                <a:schemeClr val="tx1"/>
              </a:solidFill>
              <a:latin typeface="Calibri"/>
              <a:ea typeface="Calibri"/>
              <a:cs typeface="Arial"/>
            </a:endParaRPr>
          </a:p>
          <a:p>
            <a:r>
              <a:rPr lang="ar-SA" sz="2800" dirty="0">
                <a:solidFill>
                  <a:schemeClr val="tx1"/>
                </a:solidFill>
                <a:ea typeface="Times New Roman"/>
                <a:cs typeface="Simplified Arabic"/>
              </a:rPr>
              <a:t>وشقّت ظاهرة الترادف طريقها بين ثلاث فرق من العلماء المتقدمين: </a:t>
            </a:r>
            <a:endParaRPr lang="ar-IQ" sz="2800" dirty="0">
              <a:solidFill>
                <a:schemeClr val="tx1"/>
              </a:solidFill>
            </a:endParaRPr>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611560" y="548680"/>
            <a:ext cx="7848872" cy="5760640"/>
          </a:xfrm>
        </p:spPr>
        <p:txBody>
          <a:bodyPr>
            <a:normAutofit fontScale="85000" lnSpcReduction="20000"/>
          </a:bodyPr>
          <a:lstStyle/>
          <a:p>
            <a:pPr indent="255270" algn="just">
              <a:lnSpc>
                <a:spcPct val="115000"/>
              </a:lnSpc>
            </a:pPr>
            <a:r>
              <a:rPr lang="ar-SA" b="1" u="sng" dirty="0">
                <a:solidFill>
                  <a:schemeClr val="tx1"/>
                </a:solidFill>
                <a:latin typeface="Calibri"/>
                <a:ea typeface="Times New Roman"/>
                <a:cs typeface="Simplified Arabic"/>
              </a:rPr>
              <a:t>الفريق الأول أنكر وقوعها في اللغة</a:t>
            </a:r>
            <a:r>
              <a:rPr lang="ar-SA" dirty="0">
                <a:solidFill>
                  <a:schemeClr val="tx1"/>
                </a:solidFill>
                <a:latin typeface="Calibri"/>
                <a:ea typeface="Times New Roman"/>
                <a:cs typeface="Simplified Arabic"/>
              </a:rPr>
              <a:t>، و</a:t>
            </a:r>
            <a:r>
              <a:rPr lang="ar-IQ" dirty="0">
                <a:solidFill>
                  <a:schemeClr val="tx1"/>
                </a:solidFill>
                <a:latin typeface="Calibri"/>
                <a:ea typeface="Times New Roman"/>
                <a:cs typeface="Simplified Arabic"/>
              </a:rPr>
              <a:t>منهم ابن الإعرابي (ت231هـ)، وأبو علي الفارسي، وابنُ فارس.  </a:t>
            </a:r>
            <a:endParaRPr lang="en-US" sz="1800" dirty="0">
              <a:solidFill>
                <a:schemeClr val="tx1"/>
              </a:solidFill>
              <a:latin typeface="Calibri"/>
              <a:ea typeface="Calibri"/>
              <a:cs typeface="Arial"/>
            </a:endParaRPr>
          </a:p>
          <a:p>
            <a:pPr indent="255270" algn="just">
              <a:lnSpc>
                <a:spcPct val="115000"/>
              </a:lnSpc>
            </a:pPr>
            <a:r>
              <a:rPr lang="ar-SA" dirty="0">
                <a:solidFill>
                  <a:schemeClr val="tx1"/>
                </a:solidFill>
                <a:latin typeface="Calibri"/>
                <a:ea typeface="Times New Roman"/>
                <a:cs typeface="Simplified Arabic"/>
              </a:rPr>
              <a:t>ومنهم </a:t>
            </a:r>
            <a:r>
              <a:rPr lang="ar-IQ" dirty="0">
                <a:solidFill>
                  <a:schemeClr val="tx1"/>
                </a:solidFill>
                <a:latin typeface="Calibri"/>
                <a:ea typeface="Times New Roman"/>
                <a:cs typeface="Simplified Arabic"/>
              </a:rPr>
              <a:t>أبو هلال العسكري (ت: 395هـ أو 400هـ) الذي ألّف كتابهُ (الفُروق اللُّغويَّة) في إبطال التَّرادُف؛ وقال فيه: "وكما لا يجوز أنْ يدلّ اللفظ الواحد على معنيين فكذلك لا يجوز أن يكون اللفظان يدلان على معنىً واحدٍ، لأن في ذلك تكثيراً للغة بما لا فائدة فيه"؛ ومما يدل على أن اختلاف العبارات والأسماء يوجب اختلاف المعاني، وتغيير الدلالات"</a:t>
            </a:r>
            <a:r>
              <a:rPr lang="ar-IQ" dirty="0">
                <a:solidFill>
                  <a:schemeClr val="tx1"/>
                </a:solidFill>
                <a:latin typeface="Calibri"/>
                <a:ea typeface="Calibri"/>
                <a:cs typeface="Simplified Arabic"/>
              </a:rPr>
              <a:t> أَن الِاسْم كلمة تدل على معنى دلَالَة الْإِشَارَة، وَإِذا أُشير إِلَى الشَّيْء مرّة وَاحِدَة فَعرف فالإشارة إِلَيْهِ ثَانِيَة وثالثة غير مفيدة، وواضع اللُّغَة حَكِيم لَا يَأْتِي فِيهَا بِمَا لَا يُفِيد فَإِن أُشير مِنْهُ فِي الثَّانِي وَالثَّالِث إِلَى خلاف مَا أُشير إِلَيْهِ فِي الأول كَانَ ذَلِك صَوَاباً</a:t>
            </a:r>
            <a:r>
              <a:rPr lang="ar-IQ" dirty="0">
                <a:solidFill>
                  <a:schemeClr val="tx1"/>
                </a:solidFill>
                <a:latin typeface="Calibri"/>
                <a:ea typeface="Times New Roman"/>
                <a:cs typeface="Simplified Arabic"/>
              </a:rPr>
              <a:t>". </a:t>
            </a:r>
            <a:endParaRPr lang="en-US" sz="1800" dirty="0">
              <a:solidFill>
                <a:schemeClr val="tx1"/>
              </a:solidFill>
              <a:latin typeface="Calibri"/>
              <a:ea typeface="Calibri"/>
              <a:cs typeface="Arial"/>
            </a:endParaRPr>
          </a:p>
          <a:p>
            <a:pPr indent="255270" algn="just">
              <a:lnSpc>
                <a:spcPct val="115000"/>
              </a:lnSpc>
            </a:pPr>
            <a:r>
              <a:rPr lang="ar-IQ" dirty="0">
                <a:solidFill>
                  <a:schemeClr val="tx1"/>
                </a:solidFill>
                <a:latin typeface="Calibri"/>
                <a:ea typeface="Times New Roman"/>
                <a:cs typeface="Simplified Arabic"/>
              </a:rPr>
              <a:t>وأنكرَ بعض المحدثين وقوع هذه الظاهرة في العربية لأنَّ الألفاظ التي تسمى مُترادفة إنما تختص بمزيد معنى؛ واشترط بعض علماء اللغة المحدثين شروطاً معينة لحدوث الترادف في اللغة وهي: </a:t>
            </a:r>
            <a:endParaRPr lang="en-US" sz="1800" dirty="0">
              <a:solidFill>
                <a:schemeClr val="tx1"/>
              </a:solidFill>
              <a:latin typeface="Calibri"/>
              <a:ea typeface="Calibri"/>
              <a:cs typeface="Arial"/>
            </a:endParaRPr>
          </a:p>
          <a:p>
            <a:pPr lvl="0" indent="-342900" algn="just">
              <a:lnSpc>
                <a:spcPct val="115000"/>
              </a:lnSpc>
              <a:buFont typeface="+mj-lt"/>
              <a:buAutoNum type="arabicPeriod"/>
            </a:pPr>
            <a:r>
              <a:rPr lang="ar-IQ" dirty="0">
                <a:solidFill>
                  <a:schemeClr val="tx1"/>
                </a:solidFill>
                <a:latin typeface="Calibri"/>
                <a:ea typeface="Times New Roman"/>
                <a:cs typeface="Simplified Arabic"/>
              </a:rPr>
              <a:t>ضرورة الاتفاق في معنى اللفظتين اتفاقاً تاماً، </a:t>
            </a:r>
            <a:endParaRPr lang="en-US" sz="1800" dirty="0">
              <a:solidFill>
                <a:schemeClr val="tx1"/>
              </a:solidFill>
              <a:latin typeface="Calibri"/>
              <a:ea typeface="Calibri"/>
              <a:cs typeface="Arial"/>
            </a:endParaRPr>
          </a:p>
          <a:p>
            <a:pPr lvl="0" indent="-342900" algn="just">
              <a:lnSpc>
                <a:spcPct val="115000"/>
              </a:lnSpc>
              <a:buFont typeface="+mj-lt"/>
              <a:buAutoNum type="arabicPeriod"/>
            </a:pPr>
            <a:r>
              <a:rPr lang="ar-IQ" dirty="0">
                <a:solidFill>
                  <a:schemeClr val="tx1"/>
                </a:solidFill>
                <a:latin typeface="Calibri"/>
                <a:ea typeface="Times New Roman"/>
                <a:cs typeface="Simplified Arabic"/>
              </a:rPr>
              <a:t>وضرورة الاتحاد في البيئة اللغويَّة، </a:t>
            </a:r>
            <a:endParaRPr lang="en-US" sz="1800" dirty="0">
              <a:solidFill>
                <a:schemeClr val="tx1"/>
              </a:solidFill>
              <a:latin typeface="Calibri"/>
              <a:ea typeface="Calibri"/>
              <a:cs typeface="Arial"/>
            </a:endParaRPr>
          </a:p>
          <a:p>
            <a:pPr lvl="0" indent="-342900" algn="just">
              <a:lnSpc>
                <a:spcPct val="115000"/>
              </a:lnSpc>
              <a:buFont typeface="+mj-lt"/>
              <a:buAutoNum type="arabicPeriod"/>
            </a:pPr>
            <a:r>
              <a:rPr lang="ar-IQ" dirty="0">
                <a:solidFill>
                  <a:schemeClr val="tx1"/>
                </a:solidFill>
                <a:latin typeface="Calibri"/>
                <a:ea typeface="Times New Roman"/>
                <a:cs typeface="Simplified Arabic"/>
              </a:rPr>
              <a:t>وفي العصر، </a:t>
            </a:r>
            <a:endParaRPr lang="en-US" sz="1800" dirty="0">
              <a:solidFill>
                <a:schemeClr val="tx1"/>
              </a:solidFill>
              <a:latin typeface="Calibri"/>
              <a:ea typeface="Calibri"/>
              <a:cs typeface="Arial"/>
            </a:endParaRPr>
          </a:p>
          <a:p>
            <a:r>
              <a:rPr lang="ar-IQ" dirty="0">
                <a:solidFill>
                  <a:schemeClr val="tx1"/>
                </a:solidFill>
                <a:ea typeface="Times New Roman"/>
                <a:cs typeface="Simplified Arabic"/>
              </a:rPr>
              <a:t>وأن لا تكون إحدى الكلمتين تطوراً صوتياً للأخرى، فالشرط الحقيقي لحدوث الترادف هو الاتحاد التام في المعنى، وستكون لنا وقفة مع هذه الشروط، ولاسيّما أن لا تكون إحدى الكلمتين تطوراً صوتياً للأخرى في قابل البحث.</a:t>
            </a:r>
            <a:endParaRPr lang="ar-IQ" dirty="0">
              <a:solidFill>
                <a:schemeClr val="tx1"/>
              </a:solidFill>
            </a:endParaRPr>
          </a:p>
        </p:txBody>
      </p:sp>
    </p:spTree>
    <p:extLst>
      <p:ext uri="{BB962C8B-B14F-4D97-AF65-F5344CB8AC3E}">
        <p14:creationId xmlns:p14="http://schemas.microsoft.com/office/powerpoint/2010/main" val="244311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fontScale="92500" lnSpcReduction="10000"/>
          </a:bodyPr>
          <a:lstStyle/>
          <a:p>
            <a:r>
              <a:rPr lang="ar-IQ" b="1" u="sng" dirty="0">
                <a:solidFill>
                  <a:schemeClr val="tx1"/>
                </a:solidFill>
                <a:ea typeface="Times New Roman"/>
                <a:cs typeface="Simplified Arabic"/>
              </a:rPr>
              <a:t>والفريق الثاني المؤيدون لحدوث الترادف المطلق في اللغة</a:t>
            </a:r>
            <a:r>
              <a:rPr lang="ar-IQ" dirty="0">
                <a:solidFill>
                  <a:schemeClr val="tx1"/>
                </a:solidFill>
                <a:ea typeface="Times New Roman"/>
                <a:cs typeface="Simplified Arabic"/>
              </a:rPr>
              <a:t>، وسعى أصحاب هذا المذهب لتأكيد رأيهم بالقول بأن ألفاظ اللغة يفسّر بعضها بعضاً، ولا ضير من تعدد المسميات والألفاظ الدالة على معنًى واحد؛ </a:t>
            </a:r>
            <a:r>
              <a:rPr lang="ar-SA" dirty="0">
                <a:solidFill>
                  <a:schemeClr val="tx1"/>
                </a:solidFill>
                <a:ea typeface="Times New Roman"/>
                <a:cs typeface="Simplified Arabic"/>
              </a:rPr>
              <a:t>ويقف في مقدمة القائلين بالترادف الخليل بن أحمد الفراهيدي،</a:t>
            </a:r>
            <a:r>
              <a:rPr lang="ar-IQ" dirty="0">
                <a:solidFill>
                  <a:schemeClr val="tx1"/>
                </a:solidFill>
                <a:ea typeface="Times New Roman"/>
                <a:cs typeface="Simplified Arabic"/>
              </a:rPr>
              <a:t> وسيبويه </a:t>
            </a:r>
            <a:r>
              <a:rPr lang="ar-SA" dirty="0">
                <a:solidFill>
                  <a:schemeClr val="tx1"/>
                </a:solidFill>
                <a:ea typeface="Times New Roman"/>
                <a:cs typeface="Simplified Arabic"/>
              </a:rPr>
              <a:t>الذي أشار إلى وجوده بكثرة في اللغة</a:t>
            </a:r>
            <a:r>
              <a:rPr lang="ar-SA" baseline="30000" dirty="0">
                <a:solidFill>
                  <a:schemeClr val="tx1"/>
                </a:solidFill>
                <a:ea typeface="Times New Roman"/>
                <a:cs typeface="Simplified Arabic"/>
              </a:rPr>
              <a:t> </a:t>
            </a:r>
            <a:r>
              <a:rPr lang="ar-IQ" dirty="0">
                <a:solidFill>
                  <a:schemeClr val="tx1"/>
                </a:solidFill>
                <a:ea typeface="Times New Roman"/>
                <a:cs typeface="Simplified Arabic"/>
              </a:rPr>
              <a:t>، والأصمعي الذي حفظ (للحجر) سبعين اسماً، وابن </a:t>
            </a:r>
            <a:r>
              <a:rPr lang="ar-IQ" dirty="0" err="1">
                <a:solidFill>
                  <a:schemeClr val="tx1"/>
                </a:solidFill>
                <a:ea typeface="Times New Roman"/>
                <a:cs typeface="Simplified Arabic"/>
              </a:rPr>
              <a:t>خالويه</a:t>
            </a:r>
            <a:r>
              <a:rPr lang="ar-IQ" dirty="0">
                <a:solidFill>
                  <a:schemeClr val="tx1"/>
                </a:solidFill>
                <a:ea typeface="Times New Roman"/>
                <a:cs typeface="Simplified Arabic"/>
              </a:rPr>
              <a:t> الذي تذكر المصادر أن له كتابين في الترادف؛ أحدهما في أسماء الأسد، والآخر في أسماء الحيّة، </a:t>
            </a:r>
            <a:r>
              <a:rPr lang="ar-SA" dirty="0">
                <a:solidFill>
                  <a:schemeClr val="tx1"/>
                </a:solidFill>
                <a:ea typeface="Times New Roman"/>
                <a:cs typeface="Simplified Arabic"/>
              </a:rPr>
              <a:t>ومن المؤيدين حمزة بن حسن الأصبهاني الذي جمع للدواهي ما يزيد على أربع مئة اسم، وأبو الحسن الرماني(ت384هـ) الذي ألف كتاب </a:t>
            </a:r>
            <a:r>
              <a:rPr lang="ar-SA" dirty="0" smtClean="0">
                <a:solidFill>
                  <a:schemeClr val="tx1"/>
                </a:solidFill>
                <a:ea typeface="Times New Roman"/>
                <a:cs typeface="Simplified Arabic"/>
              </a:rPr>
              <a:t>الألفاظ </a:t>
            </a:r>
            <a:r>
              <a:rPr lang="ar-SA" dirty="0">
                <a:solidFill>
                  <a:schemeClr val="tx1"/>
                </a:solidFill>
                <a:ea typeface="Times New Roman"/>
                <a:cs typeface="Simplified Arabic"/>
              </a:rPr>
              <a:t>المترادفة، وغيرهم</a:t>
            </a:r>
            <a:r>
              <a:rPr lang="ar-IQ" dirty="0" smtClean="0">
                <a:solidFill>
                  <a:schemeClr val="tx1"/>
                </a:solidFill>
                <a:ea typeface="Times New Roman"/>
                <a:cs typeface="Simplified Arabic"/>
              </a:rPr>
              <a:t>.</a:t>
            </a:r>
          </a:p>
          <a:p>
            <a:pPr indent="255270" algn="just">
              <a:lnSpc>
                <a:spcPct val="115000"/>
              </a:lnSpc>
            </a:pPr>
            <a:r>
              <a:rPr lang="ar-IQ" b="1" u="sng" dirty="0">
                <a:solidFill>
                  <a:schemeClr val="tx1"/>
                </a:solidFill>
                <a:latin typeface="Calibri"/>
                <a:ea typeface="Times New Roman"/>
                <a:cs typeface="Simplified Arabic"/>
              </a:rPr>
              <a:t>أمّا الفريق الثالث فكان في منزلة بين منزلتي الحدوث من عدمه في اللغة</a:t>
            </a:r>
            <a:r>
              <a:rPr lang="ar-IQ" dirty="0">
                <a:solidFill>
                  <a:schemeClr val="tx1"/>
                </a:solidFill>
                <a:latin typeface="Calibri"/>
                <a:ea typeface="Times New Roman"/>
                <a:cs typeface="Simplified Arabic"/>
              </a:rPr>
              <a:t>، وعرفوا بالمعتدلين،  ويمثّل هذا المذهب جمعٌ من العلماء ممن أنكروا وقوع الترادف المطلق بين اللفظين المتحدين في المعنى إلا بشروط؛ لأن تعدّد الألفاظ على المعنى الواحد تعدداً مفرطاً يمثّل خروجاً عن طبيعة اللغة في تسمية الأشياء؛ ولكنهم في الوقت نفسه يقرّون بحدوث الترادف غير المطلق، بشروط معينة، تحدّ من كثرته وإطلاقه، ومن هذه الشروط ملاحظة الفرق بين الاسم والصفة، ووجوب قصر الترادف على ما يحدث بين اللفظين من تطابق في المعنى الواحد من غير أدنى تفاوت دلالي ملموس، وأن يكون كلّ من اللفظين المترادفين قد وُضع وضعاً مستقلاً للمعنى المعيّن.     </a:t>
            </a:r>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66458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683568" y="548680"/>
            <a:ext cx="7848872" cy="5688632"/>
          </a:xfrm>
        </p:spPr>
        <p:txBody>
          <a:bodyPr>
            <a:normAutofit/>
          </a:bodyPr>
          <a:lstStyle/>
          <a:p>
            <a:pPr indent="255270" algn="just">
              <a:lnSpc>
                <a:spcPct val="115000"/>
              </a:lnSpc>
            </a:pPr>
            <a:r>
              <a:rPr lang="ar-IQ" dirty="0">
                <a:latin typeface="Calibri"/>
                <a:ea typeface="Times New Roman"/>
                <a:cs typeface="Simplified Arabic"/>
              </a:rPr>
              <a:t>ويرى المحدثون أن حدوث التَّرادُف على أنواع، وهي: التَّرادُف الكامل أو التَّام: هو أن يتطابق اللفظان تمام التطابق، فلا يشعر أبناء اللغة بأي فرق بينهما في جميع السياقات، وشبه التَّرادُف أو التّشابه أو التّقارب أو التَّداخل: وذلك بتقارب اللفظين تقارباً شديداً بحيث يصعب التفريق بينهما مثل : (عام، سنة، حول)، والتَّقارب الدَّلالي: وذلك حين تتقارب المعاني، مع اختلاف كل لفظٍ عن الآخر بملمحٍ واحدٍ في الأقل، مثل : (حلم، رؤيا)، وأنكرَ بعض المحدثين وقوع التَّرادُف التَّام في اللغة، منهم (بالمر) الذَّي يرى أنَّهُ ليس هناك ترادفات حقيقية، ولا توجد كلمتان تحتملان المعنى نفسه تماماً؛ وعليه فالتَّرادُف الَّذي وافقَ عليه اللغويون المحدثون، هو التَّرادُف النّاقص، أو التَّرادُف غير التام، وهو يعني عندهم إمكان حلول كلمة مكان أخرى تؤدي معناها أو وظيفتها في عدة سياقات، وهو ما أقره أحد الأصوليين المحدثين، وهو المختار.</a:t>
            </a:r>
            <a:endParaRPr lang="en-US" sz="1800" dirty="0">
              <a:latin typeface="Calibri"/>
              <a:ea typeface="Calibri"/>
              <a:cs typeface="Arial"/>
            </a:endParaRPr>
          </a:p>
          <a:p>
            <a:endParaRPr lang="en-US" dirty="0">
              <a:latin typeface="Calibri"/>
              <a:ea typeface="Calibri"/>
              <a:cs typeface="Arial"/>
            </a:endParaRPr>
          </a:p>
        </p:txBody>
      </p:sp>
    </p:spTree>
    <p:extLst>
      <p:ext uri="{BB962C8B-B14F-4D97-AF65-F5344CB8AC3E}">
        <p14:creationId xmlns:p14="http://schemas.microsoft.com/office/powerpoint/2010/main" val="29303174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35</TotalTime>
  <Words>947</Words>
  <Application>Microsoft Office PowerPoint</Application>
  <PresentationFormat>عرض على الشاشة (3:4)‏</PresentationFormat>
  <Paragraphs>24</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أوستن</vt:lpstr>
      <vt:lpstr>الترادف والفروق اللغوية في التعبير القرآني: القسم الأول/ الجانب النظري</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17</cp:revision>
  <dcterms:created xsi:type="dcterms:W3CDTF">2018-12-10T22:11:04Z</dcterms:created>
  <dcterms:modified xsi:type="dcterms:W3CDTF">2021-05-19T17:10:27Z</dcterms:modified>
</cp:coreProperties>
</file>