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62" r:id="rId3"/>
    <p:sldId id="263" r:id="rId4"/>
    <p:sldId id="264" r:id="rId5"/>
    <p:sldId id="265" r:id="rId6"/>
    <p:sldId id="266" r:id="rId7"/>
    <p:sldId id="267" r:id="rId8"/>
    <p:sldId id="268" r:id="rId9"/>
    <p:sldId id="269" r:id="rId10"/>
    <p:sldId id="270" r:id="rId11"/>
    <p:sldId id="271"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138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B8ABB09-4A1D-463E-8065-109CC2B7EFAA}" type="datetimeFigureOut">
              <a:rPr lang="ar-SA" smtClean="0"/>
              <a:t>08/10/1442</a:t>
            </a:fld>
            <a:endParaRPr lang="ar-S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S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B34F065-1154-456A-91E3-76DE8E75E17B}" type="slidenum">
              <a:rPr lang="ar-SA" smtClean="0"/>
              <a:t>‹#›</a:t>
            </a:fld>
            <a:endParaRPr lang="ar-S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08/10/1442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08/10/1442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08/10/1442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1042416" y="2313432"/>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1B8ABB09-4A1D-463E-8065-109CC2B7EFAA}" type="datetimeFigureOut">
              <a:rPr lang="ar-SA" smtClean="0"/>
              <a:t>08/10/1442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08/10/1442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08/10/1442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08/10/1442</a:t>
            </a:fld>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08/10/1442</a:t>
            </a:fld>
            <a:endParaRPr lang="ar-S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B8ABB09-4A1D-463E-8065-109CC2B7EFAA}" type="datetimeFigureOut">
              <a:rPr lang="ar-SA" smtClean="0"/>
              <a:t>08/10/1442</a:t>
            </a:fld>
            <a:endParaRPr lang="ar-S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1988840"/>
            <a:ext cx="7291144" cy="1702160"/>
          </a:xfrm>
        </p:spPr>
        <p:txBody>
          <a:bodyPr anchor="t"/>
          <a:lstStyle/>
          <a:p>
            <a:pPr algn="ctr"/>
            <a:r>
              <a:rPr lang="ar-IQ" b="1" dirty="0">
                <a:solidFill>
                  <a:schemeClr val="tx1"/>
                </a:solidFill>
                <a:ea typeface="Times New Roman"/>
                <a:cs typeface="Simplified Arabic"/>
              </a:rPr>
              <a:t>الترادف والفروق اللغوية في التعبير القرآني</a:t>
            </a:r>
            <a:r>
              <a:rPr lang="ar-IQ" b="1" dirty="0" smtClean="0">
                <a:solidFill>
                  <a:schemeClr val="tx1"/>
                </a:solidFill>
                <a:ea typeface="Times New Roman"/>
                <a:cs typeface="Simplified Arabic"/>
              </a:rPr>
              <a:t>:</a:t>
            </a:r>
            <a:br>
              <a:rPr lang="ar-IQ" b="1" dirty="0" smtClean="0">
                <a:solidFill>
                  <a:schemeClr val="tx1"/>
                </a:solidFill>
                <a:ea typeface="Times New Roman"/>
                <a:cs typeface="Simplified Arabic"/>
              </a:rPr>
            </a:br>
            <a:r>
              <a:rPr lang="ar-IQ" b="1" dirty="0" smtClean="0">
                <a:solidFill>
                  <a:schemeClr val="tx1"/>
                </a:solidFill>
                <a:ea typeface="Times New Roman"/>
                <a:cs typeface="Simplified Arabic"/>
              </a:rPr>
              <a:t>القسم </a:t>
            </a:r>
            <a:r>
              <a:rPr lang="ar-IQ" b="1" dirty="0" smtClean="0">
                <a:solidFill>
                  <a:schemeClr val="tx1"/>
                </a:solidFill>
                <a:ea typeface="Times New Roman"/>
                <a:cs typeface="Simplified Arabic"/>
              </a:rPr>
              <a:t>الثاني/ </a:t>
            </a:r>
            <a:r>
              <a:rPr lang="ar-IQ" b="1" smtClean="0">
                <a:solidFill>
                  <a:schemeClr val="tx1"/>
                </a:solidFill>
                <a:ea typeface="Times New Roman"/>
                <a:cs typeface="Simplified Arabic"/>
              </a:rPr>
              <a:t>الجانب </a:t>
            </a:r>
            <a:r>
              <a:rPr lang="ar-IQ" b="1" smtClean="0">
                <a:solidFill>
                  <a:schemeClr val="tx1"/>
                </a:solidFill>
                <a:ea typeface="Times New Roman"/>
                <a:cs typeface="Simplified Arabic"/>
              </a:rPr>
              <a:t>التطبيقي</a:t>
            </a:r>
            <a:endParaRPr lang="ar-IQ" dirty="0">
              <a:solidFill>
                <a:schemeClr val="tx1"/>
              </a:solidFill>
            </a:endParaRPr>
          </a:p>
        </p:txBody>
      </p:sp>
      <p:sp>
        <p:nvSpPr>
          <p:cNvPr id="3" name="عنوان فرعي 2"/>
          <p:cNvSpPr>
            <a:spLocks noGrp="1"/>
          </p:cNvSpPr>
          <p:nvPr>
            <p:ph type="subTitle" idx="1"/>
          </p:nvPr>
        </p:nvSpPr>
        <p:spPr>
          <a:xfrm>
            <a:off x="1187624" y="3212976"/>
            <a:ext cx="6552728" cy="2448272"/>
          </a:xfrm>
        </p:spPr>
        <p:txBody>
          <a:bodyPr/>
          <a:lstStyle/>
          <a:p>
            <a:pPr lvl="0" algn="ctr">
              <a:buClr>
                <a:srgbClr val="94C600"/>
              </a:buClr>
            </a:pPr>
            <a:r>
              <a:rPr lang="ar-IQ" sz="1600" b="1" dirty="0">
                <a:solidFill>
                  <a:srgbClr val="000000"/>
                </a:solidFill>
              </a:rPr>
              <a:t>الجامعة المستنصرية / كلية الآداب / قسم اللغة العربية </a:t>
            </a:r>
          </a:p>
          <a:p>
            <a:pPr lvl="0" algn="ctr">
              <a:buClr>
                <a:srgbClr val="94C600"/>
              </a:buClr>
            </a:pPr>
            <a:r>
              <a:rPr lang="ar-IQ" sz="1600" b="1" dirty="0">
                <a:solidFill>
                  <a:srgbClr val="000000"/>
                </a:solidFill>
              </a:rPr>
              <a:t>المرحلة الرابعة </a:t>
            </a:r>
          </a:p>
          <a:p>
            <a:pPr lvl="0" algn="ctr">
              <a:buClr>
                <a:srgbClr val="94C600"/>
              </a:buClr>
            </a:pPr>
            <a:r>
              <a:rPr lang="ar-IQ" sz="1600" b="1" dirty="0" smtClean="0">
                <a:solidFill>
                  <a:srgbClr val="000000"/>
                </a:solidFill>
              </a:rPr>
              <a:t>الدراسة </a:t>
            </a:r>
            <a:r>
              <a:rPr lang="ar-IQ" sz="1600" b="1" dirty="0">
                <a:solidFill>
                  <a:srgbClr val="000000"/>
                </a:solidFill>
              </a:rPr>
              <a:t>الصباحية </a:t>
            </a:r>
            <a:r>
              <a:rPr lang="ar-IQ" sz="1600" b="1" dirty="0" smtClean="0">
                <a:solidFill>
                  <a:srgbClr val="000000"/>
                </a:solidFill>
              </a:rPr>
              <a:t> </a:t>
            </a:r>
            <a:endParaRPr lang="ar-IQ" sz="1600" b="1" dirty="0">
              <a:solidFill>
                <a:srgbClr val="000000"/>
              </a:solidFill>
            </a:endParaRPr>
          </a:p>
          <a:p>
            <a:pPr lvl="0" algn="ctr">
              <a:buClr>
                <a:srgbClr val="94C600"/>
              </a:buClr>
            </a:pPr>
            <a:r>
              <a:rPr lang="ar-IQ" sz="1600" b="1" dirty="0" smtClean="0">
                <a:solidFill>
                  <a:srgbClr val="000000"/>
                </a:solidFill>
              </a:rPr>
              <a:t>أستاذ </a:t>
            </a:r>
            <a:r>
              <a:rPr lang="ar-IQ" sz="1600" b="1" dirty="0">
                <a:solidFill>
                  <a:srgbClr val="000000"/>
                </a:solidFill>
              </a:rPr>
              <a:t>المادة :</a:t>
            </a:r>
          </a:p>
          <a:p>
            <a:pPr lvl="0" algn="ctr">
              <a:buClr>
                <a:srgbClr val="94C600"/>
              </a:buClr>
            </a:pPr>
            <a:r>
              <a:rPr lang="ar-IQ" sz="1600" b="1" dirty="0" smtClean="0">
                <a:solidFill>
                  <a:srgbClr val="000000"/>
                </a:solidFill>
              </a:rPr>
              <a:t>أ. د رياض عبود </a:t>
            </a:r>
            <a:r>
              <a:rPr lang="ar-IQ" sz="1600" b="1" dirty="0" err="1" smtClean="0">
                <a:solidFill>
                  <a:srgbClr val="000000"/>
                </a:solidFill>
              </a:rPr>
              <a:t>إهوين</a:t>
            </a:r>
            <a:r>
              <a:rPr lang="ar-IQ" sz="1600" b="1" dirty="0" smtClean="0">
                <a:solidFill>
                  <a:srgbClr val="000000"/>
                </a:solidFill>
              </a:rPr>
              <a:t>                 </a:t>
            </a:r>
          </a:p>
          <a:p>
            <a:endParaRPr lang="ar-IQ" dirty="0"/>
          </a:p>
        </p:txBody>
      </p:sp>
    </p:spTree>
    <p:extLst>
      <p:ext uri="{BB962C8B-B14F-4D97-AF65-F5344CB8AC3E}">
        <p14:creationId xmlns:p14="http://schemas.microsoft.com/office/powerpoint/2010/main" val="132477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fontScale="85000" lnSpcReduction="20000"/>
          </a:bodyPr>
          <a:lstStyle/>
          <a:p>
            <a:pPr indent="233680" algn="just">
              <a:lnSpc>
                <a:spcPct val="120000"/>
              </a:lnSpc>
              <a:spcAft>
                <a:spcPts val="1000"/>
              </a:spcAft>
            </a:pPr>
            <a:r>
              <a:rPr lang="ar-SA" sz="2500" b="1" dirty="0">
                <a:solidFill>
                  <a:schemeClr val="tx1"/>
                </a:solidFill>
                <a:latin typeface="Calibri"/>
                <a:ea typeface="Calibri"/>
                <a:cs typeface="Simplified Arabic"/>
              </a:rPr>
              <a:t>أمثلة لما يظن أنه من المترادف وليس كذلك:</a:t>
            </a:r>
            <a:endParaRPr lang="en-US" sz="1800" dirty="0">
              <a:solidFill>
                <a:schemeClr val="tx1"/>
              </a:solidFill>
              <a:latin typeface="Calibri"/>
              <a:ea typeface="Calibri"/>
              <a:cs typeface="Arial"/>
            </a:endParaRPr>
          </a:p>
          <a:p>
            <a:pPr algn="just">
              <a:lnSpc>
                <a:spcPct val="120000"/>
              </a:lnSpc>
              <a:spcAft>
                <a:spcPts val="1000"/>
              </a:spcAft>
            </a:pPr>
            <a:r>
              <a:rPr lang="ar-SA" sz="2500" b="1" u="sng" dirty="0">
                <a:solidFill>
                  <a:schemeClr val="tx1"/>
                </a:solidFill>
                <a:latin typeface="Calibri"/>
                <a:ea typeface="Calibri"/>
                <a:cs typeface="Simplified Arabic"/>
              </a:rPr>
              <a:t>• (الْخَوْفُ وَالْخَشْيَةُ):</a:t>
            </a:r>
            <a:endParaRPr lang="en-US" sz="1800" dirty="0">
              <a:solidFill>
                <a:schemeClr val="tx1"/>
              </a:solidFill>
              <a:latin typeface="Calibri"/>
              <a:ea typeface="Calibri"/>
              <a:cs typeface="Arial"/>
            </a:endParaRPr>
          </a:p>
          <a:p>
            <a:pPr algn="just">
              <a:lnSpc>
                <a:spcPct val="120000"/>
              </a:lnSpc>
              <a:spcAft>
                <a:spcPts val="1000"/>
              </a:spcAft>
            </a:pPr>
            <a:r>
              <a:rPr lang="ar-SA" sz="2500" b="1" dirty="0">
                <a:solidFill>
                  <a:schemeClr val="tx1"/>
                </a:solidFill>
                <a:latin typeface="Calibri"/>
                <a:ea typeface="Calibri"/>
                <a:cs typeface="Simplified Arabic"/>
              </a:rPr>
              <a:t>من الألفاظ التي يظن كثير من الناس أنها من المترادف ولَا يَكَادُ اللُّغَوِيُّ يُفَرِّقُ بَيْنَهُمَا الْخَوْفُ وَالْخَشْيَةُ.</a:t>
            </a:r>
            <a:endParaRPr lang="en-US" sz="1800" dirty="0">
              <a:solidFill>
                <a:schemeClr val="tx1"/>
              </a:solidFill>
              <a:latin typeface="Calibri"/>
              <a:ea typeface="Calibri"/>
              <a:cs typeface="Arial"/>
            </a:endParaRPr>
          </a:p>
          <a:p>
            <a:pPr algn="just">
              <a:lnSpc>
                <a:spcPct val="120000"/>
              </a:lnSpc>
              <a:spcAft>
                <a:spcPts val="1000"/>
              </a:spcAft>
            </a:pPr>
            <a:r>
              <a:rPr lang="ar-SA" sz="2500" b="1" dirty="0">
                <a:solidFill>
                  <a:schemeClr val="tx1"/>
                </a:solidFill>
                <a:latin typeface="Calibri"/>
                <a:ea typeface="Calibri"/>
                <a:cs typeface="Simplified Arabic"/>
              </a:rPr>
              <a:t>وَلَا شَكَّ أَنَّ بينهما بونا شاسعًا وفارقًا عظيمًا، فإن الْخَشْيَةَ هي الْخَوْفُ الشديدُ، فَهِيَ أَشَدُّ مِنَ الْخَوْفِ، ولا تَكُونُ الْخَشْيَةُ إلا مِنْ عَظَمَةِ </a:t>
            </a:r>
            <a:r>
              <a:rPr lang="ar-SA" sz="2500" b="1" dirty="0" err="1">
                <a:solidFill>
                  <a:schemeClr val="tx1"/>
                </a:solidFill>
                <a:latin typeface="Calibri"/>
                <a:ea typeface="Calibri"/>
                <a:cs typeface="Simplified Arabic"/>
              </a:rPr>
              <a:t>الْمَخْشِيِّ</a:t>
            </a:r>
            <a:r>
              <a:rPr lang="ar-SA" sz="2500" b="1" dirty="0">
                <a:solidFill>
                  <a:schemeClr val="tx1"/>
                </a:solidFill>
                <a:latin typeface="Calibri"/>
                <a:ea typeface="Calibri"/>
                <a:cs typeface="Simplified Arabic"/>
              </a:rPr>
              <a:t> وَإِنْ كَانَ الْخَاشِي ي نفسه قَوِيًّا.</a:t>
            </a:r>
            <a:endParaRPr lang="en-US" sz="1800" dirty="0">
              <a:solidFill>
                <a:schemeClr val="tx1"/>
              </a:solidFill>
              <a:latin typeface="Calibri"/>
              <a:ea typeface="Calibri"/>
              <a:cs typeface="Arial"/>
            </a:endParaRPr>
          </a:p>
          <a:p>
            <a:pPr algn="just">
              <a:lnSpc>
                <a:spcPct val="120000"/>
              </a:lnSpc>
              <a:spcAft>
                <a:spcPts val="1000"/>
              </a:spcAft>
            </a:pPr>
            <a:r>
              <a:rPr lang="ar-SA" sz="2500" b="1" dirty="0">
                <a:solidFill>
                  <a:schemeClr val="tx1"/>
                </a:solidFill>
                <a:latin typeface="Calibri"/>
                <a:ea typeface="Calibri"/>
                <a:cs typeface="Simplified Arabic"/>
              </a:rPr>
              <a:t>وَالْخَوْفُ يَكُونُ مِنْ ضَعْفِ الْخَائِفِ وَإِنْ كَانَ الْمُخَوِّفُ أَمْرًا يَسِيرًا.</a:t>
            </a:r>
            <a:endParaRPr lang="en-US" sz="1800" dirty="0">
              <a:solidFill>
                <a:schemeClr val="tx1"/>
              </a:solidFill>
              <a:latin typeface="Calibri"/>
              <a:ea typeface="Calibri"/>
              <a:cs typeface="Arial"/>
            </a:endParaRPr>
          </a:p>
          <a:p>
            <a:pPr algn="just">
              <a:lnSpc>
                <a:spcPct val="120000"/>
              </a:lnSpc>
              <a:spcAft>
                <a:spcPts val="1000"/>
              </a:spcAft>
            </a:pPr>
            <a:r>
              <a:rPr lang="ar-SA" sz="2500" b="1" dirty="0">
                <a:solidFill>
                  <a:schemeClr val="tx1"/>
                </a:solidFill>
                <a:latin typeface="Calibri"/>
                <a:ea typeface="Calibri"/>
                <a:cs typeface="Simplified Arabic"/>
              </a:rPr>
              <a:t>لِذَلِكَ وَرَدَتِ الْخَشْيَةُ غَالِبًا فِي حَقِّ اللَّهِ تَعَالَى، كما قال تَعَالَى: ﴿ مِنْ خَشْيَةِ اللَّهِ ﴾.[7]</a:t>
            </a:r>
            <a:endParaRPr lang="en-US" sz="1800" dirty="0">
              <a:solidFill>
                <a:schemeClr val="tx1"/>
              </a:solidFill>
              <a:latin typeface="Calibri"/>
              <a:ea typeface="Calibri"/>
              <a:cs typeface="Arial"/>
            </a:endParaRPr>
          </a:p>
          <a:p>
            <a:pPr algn="just">
              <a:lnSpc>
                <a:spcPct val="120000"/>
              </a:lnSpc>
              <a:spcAft>
                <a:spcPts val="1000"/>
              </a:spcAft>
            </a:pPr>
            <a:r>
              <a:rPr lang="ar-SA" sz="2500" b="1" dirty="0">
                <a:solidFill>
                  <a:schemeClr val="tx1"/>
                </a:solidFill>
                <a:latin typeface="Calibri"/>
                <a:ea typeface="Calibri"/>
                <a:cs typeface="Simplified Arabic"/>
              </a:rPr>
              <a:t>وقال تَعَالَى: ﴿ إِنَّمَا يَخْشَى اللَّهَ مِنْ عِبَادِهِ الْعُلَمَاءُ ﴾.[8]</a:t>
            </a:r>
            <a:endParaRPr lang="en-US" sz="1800" dirty="0">
              <a:solidFill>
                <a:schemeClr val="tx1"/>
              </a:solidFill>
              <a:latin typeface="Calibri"/>
              <a:ea typeface="Calibri"/>
              <a:cs typeface="Arial"/>
            </a:endParaRPr>
          </a:p>
          <a:p>
            <a:pPr algn="just">
              <a:lnSpc>
                <a:spcPct val="120000"/>
              </a:lnSpc>
              <a:spcAft>
                <a:spcPts val="1000"/>
              </a:spcAft>
            </a:pPr>
            <a:r>
              <a:rPr lang="ar-SA" sz="2500" b="1" dirty="0">
                <a:solidFill>
                  <a:schemeClr val="tx1"/>
                </a:solidFill>
                <a:latin typeface="Calibri"/>
                <a:ea typeface="Calibri"/>
                <a:cs typeface="Simplified Arabic"/>
              </a:rPr>
              <a:t>لِذَلِكَ فَرَّقَ اللهُ تَعَالَى بين اللفظين في قوله: ﴿ وَيَخْشَوْنَ رَبَّهُمْ وَيَخَافُونَ سُوءَ الْحِسَابِ ﴾.[9]</a:t>
            </a:r>
            <a:endParaRPr lang="en-US" sz="1800" dirty="0">
              <a:solidFill>
                <a:schemeClr val="tx1"/>
              </a:solidFill>
              <a:latin typeface="Calibri"/>
              <a:ea typeface="Calibri"/>
              <a:cs typeface="Arial"/>
            </a:endParaRPr>
          </a:p>
          <a:p>
            <a:endParaRPr lang="en-US" sz="1800" dirty="0">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fontScale="92500"/>
          </a:bodyPr>
          <a:lstStyle/>
          <a:p>
            <a:pPr lvl="0" algn="just">
              <a:lnSpc>
                <a:spcPct val="120000"/>
              </a:lnSpc>
              <a:spcAft>
                <a:spcPts val="1000"/>
              </a:spcAft>
              <a:buClr>
                <a:srgbClr val="94C600"/>
              </a:buClr>
            </a:pPr>
            <a:r>
              <a:rPr lang="ar-SA" dirty="0">
                <a:solidFill>
                  <a:schemeClr val="tx1"/>
                </a:solidFill>
                <a:latin typeface="Calibri"/>
                <a:ea typeface="Calibri"/>
                <a:cs typeface="Simplified Arabic"/>
              </a:rPr>
              <a:t>قال الزركشي رحمه الله: فَإِنَّ الْخَوْفَ مِنَ اللَّهِ لِعَظَمَتِهِ يَخْشَاهُ كُلُّ أَحَدٍ كَيْفَ كَانَتْ حَالُهُ وَسُوءُ الْحِسَابِ رُبَّمَا لَا يَخَافُهُ مَنْ كَانَ عَالِمًا بِالْحِسَابِ وَحَاسَبَ نَفْسَهُ قَبْلَ أَنْ يحاسب وَقَالَ تَعَالَى ﴿ إِنَّمَا يَخْشَى اللَّهَ مِنْ عِبَادِهِ العلماء ﴾ وقال لموسى ﴿ لا تخف ﴾ أَيْ لَا يَكُونُ عِنْدَكَ مِنْ ضَعْفِ نَفْسِكِ ما تخاف منه من فِرْعَوْنَ.</a:t>
            </a:r>
            <a:endParaRPr lang="en-US" sz="1400" dirty="0">
              <a:solidFill>
                <a:schemeClr val="tx1"/>
              </a:solidFill>
              <a:latin typeface="Calibri"/>
              <a:ea typeface="Calibri"/>
              <a:cs typeface="Arial"/>
            </a:endParaRPr>
          </a:p>
          <a:p>
            <a:pPr lvl="0" algn="just">
              <a:lnSpc>
                <a:spcPct val="120000"/>
              </a:lnSpc>
              <a:spcAft>
                <a:spcPts val="1000"/>
              </a:spcAft>
              <a:buClr>
                <a:srgbClr val="94C600"/>
              </a:buClr>
            </a:pPr>
            <a:r>
              <a:rPr lang="ar-SA" dirty="0">
                <a:solidFill>
                  <a:schemeClr val="tx1"/>
                </a:solidFill>
                <a:latin typeface="Calibri"/>
                <a:ea typeface="Calibri"/>
                <a:cs typeface="Simplified Arabic"/>
              </a:rPr>
              <a:t>فَإِنْ قِيلَ: وَرَدَ: ﴿ يَخَافُونَ رَبَّهُمْ ﴾؟ [10]</a:t>
            </a:r>
            <a:endParaRPr lang="en-US" sz="1400" dirty="0">
              <a:solidFill>
                <a:schemeClr val="tx1"/>
              </a:solidFill>
              <a:latin typeface="Calibri"/>
              <a:ea typeface="Calibri"/>
              <a:cs typeface="Arial"/>
            </a:endParaRPr>
          </a:p>
          <a:p>
            <a:pPr lvl="0" algn="just">
              <a:lnSpc>
                <a:spcPct val="120000"/>
              </a:lnSpc>
              <a:spcAft>
                <a:spcPts val="1000"/>
              </a:spcAft>
              <a:buClr>
                <a:srgbClr val="94C600"/>
              </a:buClr>
            </a:pPr>
            <a:r>
              <a:rPr lang="ar-SA" dirty="0">
                <a:solidFill>
                  <a:schemeClr val="tx1"/>
                </a:solidFill>
                <a:latin typeface="Calibri"/>
                <a:ea typeface="Calibri"/>
                <a:cs typeface="Simplified Arabic"/>
              </a:rPr>
              <a:t>قِيلَ: الْخَاشِي مِنَ اللَّهِ بِالنِّسْبَةِ إِلَى عَظَمَةِ اللَّهِ ضَعِيفٌ فَيَصِحُّ أَنْ يَقُولَ يَخْشَى رَبَّهُ لِعَظَمَتِهِ وَيَخَافُ رَبَّهُ أَيْ لِضَعْفِهِ بِالنِّسْبَةِ إِلَى اللَّهِ تَعَالَى وَفِيهِ لَطِيفَةٌ وَهِيَ أَنَّ اللَّهَ تَعَالَى لَمَّا ذَكَرَ الْمَلَائِكَةَ وَهُمْ أَقْوِيَاءُ ذَكَرَ صِفَتَهُمْ بَيْنَ يَدَيْهِ فَقَالَ: ﴿ يَخَافُونَ رَبَّهُمْ مِنْ فَوْقِهِمْ ويفعلون ما يؤمرون ﴾ فَبَيَّنَ أَنَّهُمْ عِنْدَ اللَّهِ ضُعَفَاءُ وَلَمَّا ذَكَرَ الْمُؤْمِنِينَ مِنَ النَّاسِ وَهُمْ ضُعَفَاءُ لَا حَاجَةَ إِلَى بَيَانِ ضَعْفِهِمْ ذَكَرَ مَا يَدُلُّ عَلَى عَظَمَةِ اللَّهِ تَعَالَى فَقَالَ ﴿ يَخْشَوْنَ رَبَّهُمْ ﴾ وَلَمَّا ذَكَرَ ضَعْفَ الْمَلَائِكَةِ بِالنِّسْبَةِ إِلَى قُوَّةِ اللَّهِ تَعَالَى قَالَ ﴿ رَبَّهُمْ مِنْ فَوْقِهِمْ ﴾ وَالْمُرَادُ فَوْقِيَّةٌ بِالْعَظَمَةِ.[11]</a:t>
            </a:r>
            <a:endParaRPr lang="en-US" sz="1400" dirty="0">
              <a:solidFill>
                <a:schemeClr val="tx1"/>
              </a:solidFill>
              <a:latin typeface="Calibri"/>
              <a:ea typeface="Calibri"/>
              <a:cs typeface="Arial"/>
            </a:endParaRPr>
          </a:p>
          <a:p>
            <a:endParaRPr lang="en-US" sz="1800" dirty="0">
              <a:solidFill>
                <a:schemeClr val="tx1"/>
              </a:solidFill>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a:bodyPr>
          <a:lstStyle/>
          <a:p>
            <a:pPr algn="just">
              <a:lnSpc>
                <a:spcPct val="115000"/>
              </a:lnSpc>
              <a:spcAft>
                <a:spcPts val="1000"/>
              </a:spcAft>
            </a:pPr>
            <a:r>
              <a:rPr lang="ar-SA" sz="1800" b="1" u="sng" dirty="0">
                <a:solidFill>
                  <a:schemeClr val="tx1"/>
                </a:solidFill>
                <a:latin typeface="Calibri"/>
                <a:ea typeface="Calibri"/>
                <a:cs typeface="Simplified Arabic"/>
              </a:rPr>
              <a:t>• (الشُّحُّ وَالْبُخْلُ):</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وَمن تلك الألفاظ التي يظن كثير من الناس أنها من المترادف، ولَا يَكَادُ اللُّغَوِيُّ يُفَرِّقُ بَيْنَهُمَا الْبُخْلُ وَالشُّحُّ.</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فإن الشُّحَّ هُوَ الْبُخْلُ الشَّدِيدُ، لذلك قال الله تعالى: ﴿ وَأُحْضِرَتِ الأنْفُسُ الشُّحَّ ﴾.[12]</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قَالَ الرَّاغِبُ: الشُّحُّ بُخْلٌ مَعَ حِرْصٍ، وذلك فيما كان عادة. قال تعالى: ﴿ وَأُحْضِرَتِ الأنْفُسُ الشُّحَّ ﴾.[13]</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وقال سبحانه: ﴿ وَمَنْ يُوقَ شُحَّ نَفْسِهِ ﴾.[14]</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يقال: رجل شَحِيحٌ، وقوم أَشِحَّةٌ، قال تعالى: ﴿ أَشِحَّةً عَلَى الْخَيْرِ ﴾.[15]</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 أَشِحَّةً عَلَيْكُمْ ﴾.[16]</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وما ببينهما من الفروق أن الشح الحرص على منع الخير، ولو كان من الغير، والبخل منع الحق فلا يؤدي البخيل حق غيره عليه، قال أبو هلال العسكري: الشُّح الْحِرْص على منع الْخَيْر، وَالْبخل منع الْحق.[17]</a:t>
            </a:r>
            <a:endParaRPr lang="en-US" sz="1400" dirty="0">
              <a:solidFill>
                <a:schemeClr val="tx1"/>
              </a:solidFill>
              <a:latin typeface="Calibri"/>
              <a:ea typeface="Calibri"/>
              <a:cs typeface="Arial"/>
            </a:endParaRPr>
          </a:p>
          <a:p>
            <a:endParaRPr lang="en-US" sz="1800" dirty="0">
              <a:solidFill>
                <a:schemeClr val="tx1"/>
              </a:solidFill>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a:bodyPr>
          <a:lstStyle/>
          <a:p>
            <a:pPr algn="just">
              <a:lnSpc>
                <a:spcPct val="115000"/>
              </a:lnSpc>
              <a:spcAft>
                <a:spcPts val="1000"/>
              </a:spcAft>
            </a:pPr>
            <a:r>
              <a:rPr lang="ar-SA" sz="1800" b="1" u="sng" dirty="0">
                <a:latin typeface="Calibri"/>
                <a:ea typeface="Calibri"/>
                <a:cs typeface="Simplified Arabic"/>
              </a:rPr>
              <a:t>• (الْبُخْلُ وَالضَّنُّ):</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وَمن تلك الألفاظ التي يظن كثير من الناس أنها من المترادف وليست كذلك الْبُخْلُ وَالضَّنُّ، فإنَّ الضَّنَّ أَصْلُهُ أَنْ يَكُونَ </a:t>
            </a:r>
            <a:r>
              <a:rPr lang="ar-SA" sz="1800" dirty="0" err="1">
                <a:latin typeface="Calibri"/>
                <a:ea typeface="Calibri"/>
                <a:cs typeface="Simplified Arabic"/>
              </a:rPr>
              <a:t>بِالْعَوَارِي</a:t>
            </a:r>
            <a:r>
              <a:rPr lang="ar-SA" sz="1800" dirty="0">
                <a:latin typeface="Calibri"/>
                <a:ea typeface="Calibri"/>
                <a:cs typeface="Simplified Arabic"/>
              </a:rPr>
              <a:t> وَالْبُخْلَ بِالْهِبَاتِ وَلِهَذَا يُقَالُ هُوَ ضَنِينٌ بِعِلْمِهِ وَلَا يُقَالُ بَخِيلٌ لِأَنَّ الْعِلْمَ بِالْعَارِيَةِ أَشْبَهُ مِنْهُ بِالْهِبَةِ لِأَنَّ الْوَاهِبَ إِذَا وَهَبَ شَيْئًا خَرَجَ عَنْ مِلْكِهِ بِخِلَافِ الْعَارِيَةِ وَلِهَذَا قَالَ تَعَالَى: ﴿ وَمَا هُوَ عَلَى الْغَيْبِ بِضَنِينٍ ﴾. وَلَمْ يَقُلْ: بِبَخِيلٍ.[18]</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 </a:t>
            </a:r>
            <a:endParaRPr lang="en-US" sz="1400" dirty="0">
              <a:latin typeface="Calibri"/>
              <a:ea typeface="Calibri"/>
              <a:cs typeface="Arial"/>
            </a:endParaRPr>
          </a:p>
          <a:p>
            <a:pPr algn="just">
              <a:lnSpc>
                <a:spcPct val="115000"/>
              </a:lnSpc>
              <a:spcAft>
                <a:spcPts val="1000"/>
              </a:spcAft>
            </a:pPr>
            <a:r>
              <a:rPr lang="ar-SA" sz="1800" b="1" u="sng" dirty="0">
                <a:latin typeface="Calibri"/>
                <a:ea typeface="Calibri"/>
                <a:cs typeface="Simplified Arabic"/>
              </a:rPr>
              <a:t>• (الْعَامُ وَالسَّنَةُ):</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وَمِنْ تلك الألفاظ التي يظن كثيرٌ من الناسِ أنها من المترادفِ، وليست كذلك، الْعَامُ وَالسَّنَةُ، فإن الْعَامُ يطلق على الدعة والرخاء، وَالسَّنَةُ تطلق على الشدة والكرب والضيق، ومن ذلك قَوْلُهُ تَعَالَى: ﴿ وَلَقَدْ أَرْسَلْنَا نُوحًا إِلَى قَوْمِهِ فَلَبِثَ فِيهِمْ أَلْفَ سَنَةٍ إِلَّا خَمْسِينَ عَامًا ﴾.[19]</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فمدة دعوة نوح عليه السلام اشتملت على مشقة في الدعوة وشدة بسبب عناد قوم نوح وسخريتهم واستهزائهم بنوح عليه السلام، وما استراح نوح عليه السلام إلا بعد أن طهر الله تعالى الأرض من رجزهم.</a:t>
            </a:r>
            <a:endParaRPr lang="en-US" sz="1400" dirty="0">
              <a:latin typeface="Calibri"/>
              <a:ea typeface="Calibri"/>
              <a:cs typeface="Arial"/>
            </a:endParaRPr>
          </a:p>
          <a:p>
            <a:endParaRPr lang="en-US" sz="1800" dirty="0">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a:bodyPr>
          <a:lstStyle/>
          <a:p>
            <a:pPr algn="just">
              <a:lnSpc>
                <a:spcPct val="115000"/>
              </a:lnSpc>
              <a:spcAft>
                <a:spcPts val="1000"/>
              </a:spcAft>
            </a:pPr>
            <a:r>
              <a:rPr lang="ar-SA" sz="2800" dirty="0" smtClean="0">
                <a:latin typeface="Calibri"/>
                <a:ea typeface="Calibri"/>
                <a:cs typeface="Simplified Arabic"/>
              </a:rPr>
              <a:t>لذلك لما دعا النَّبِيُّ صَلَّى اللهُ عَلَيْهِ وَسَلَّمَ عَلَى قُرَيْشٍ لما ضيقوا على المسلمين وآذوا المستضعفين قَالَ: «اللهُمَّ اشْدُدْ وَطْأَتَكَ عَلَى مُضَرَ، اللهُمَّ اجْعَلْهَا عَلَيْهِمْ سِنِينَ كَسِنِي يُوسُفَ».[20]</a:t>
            </a:r>
            <a:endParaRPr lang="en-US" sz="2000" dirty="0" smtClean="0">
              <a:latin typeface="Calibri"/>
              <a:ea typeface="Calibri"/>
              <a:cs typeface="Arial"/>
            </a:endParaRPr>
          </a:p>
          <a:p>
            <a:pPr algn="just">
              <a:lnSpc>
                <a:spcPct val="115000"/>
              </a:lnSpc>
              <a:spcAft>
                <a:spcPts val="1000"/>
              </a:spcAft>
            </a:pPr>
            <a:r>
              <a:rPr lang="ar-SA" sz="2800" dirty="0" smtClean="0">
                <a:latin typeface="Calibri"/>
                <a:ea typeface="Calibri"/>
                <a:cs typeface="Simplified Arabic"/>
              </a:rPr>
              <a:t>وقال </a:t>
            </a:r>
            <a:r>
              <a:rPr lang="ar-SA" sz="2800" dirty="0">
                <a:latin typeface="Calibri"/>
                <a:ea typeface="Calibri"/>
                <a:cs typeface="Simplified Arabic"/>
              </a:rPr>
              <a:t>تعالى: ﴿ قَالَ تَزْرَعُونَ سَبْعَ سِنِينَ دَأَبًا فَمَا حَصَدْتُمْ فَذَرُوهُ فِي سُنْبُلِهِ إِلَّا قَلِيلًا مِمَّا تَأْكُلُونَ * ثُمَّ يَأْتِي مِنْ بَعْدِ ذَلِكَ سَبْعٌ شِدَادٌ يَأْكُلْنَ مَا قَدَّمْتُمْ لَهُنَّ إِلَّا قَلِيلًا مِمَّا تُحْصِنُونَ * ثُمَّ يَأْتِي مِنْ بَعْدِ ذَلِكَ عَامٌ فِيهِ يُغَاثُ النَّاسُ وَفِيهِ يَعْصِرُونَ ﴾.[21]</a:t>
            </a:r>
            <a:endParaRPr lang="en-US" sz="2000" dirty="0">
              <a:latin typeface="Calibri"/>
              <a:ea typeface="Calibri"/>
              <a:cs typeface="Arial"/>
            </a:endParaRPr>
          </a:p>
          <a:p>
            <a:pPr algn="just">
              <a:lnSpc>
                <a:spcPct val="115000"/>
              </a:lnSpc>
              <a:spcAft>
                <a:spcPts val="1000"/>
              </a:spcAft>
            </a:pPr>
            <a:r>
              <a:rPr lang="ar-SA" sz="2800" dirty="0">
                <a:latin typeface="Calibri"/>
                <a:ea typeface="Calibri"/>
                <a:cs typeface="Simplified Arabic"/>
              </a:rPr>
              <a:t>فوصف السنن بأنهن شِدَادٌ، ووصف العام بالرخاء وأنه: فِيهِ يُغَاثُ النَّاسُ أي يأتيهم الغوث وَفِيهِ يَعْصِرُونَ من الرخاء والخير والبركة.</a:t>
            </a:r>
            <a:endParaRPr lang="en-US" sz="2000" dirty="0">
              <a:latin typeface="Calibri"/>
              <a:ea typeface="Calibri"/>
              <a:cs typeface="Arial"/>
            </a:endParaRPr>
          </a:p>
          <a:p>
            <a:endParaRPr lang="en-US" sz="1800" dirty="0">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a:bodyPr>
          <a:lstStyle/>
          <a:p>
            <a:pPr algn="just">
              <a:lnSpc>
                <a:spcPct val="115000"/>
              </a:lnSpc>
              <a:spcAft>
                <a:spcPts val="1000"/>
              </a:spcAft>
            </a:pPr>
            <a:r>
              <a:rPr lang="ar-SA" sz="1800" b="1" u="sng" dirty="0">
                <a:solidFill>
                  <a:schemeClr val="tx1"/>
                </a:solidFill>
                <a:latin typeface="Calibri"/>
                <a:ea typeface="Calibri"/>
                <a:cs typeface="Simplified Arabic"/>
              </a:rPr>
              <a:t>• (مَدَّ وَأَمَدَّ):</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وَمِنْ تلك الألفاظ التي يظن كثيرٌ من الناسِ أنها من المترادفِ، وليست كذلك، فإن لفظ أَمَدَّ ذكر في حق المؤمنين غالبًا، كما قال تعالى: ﴿ وَأَمْدَدْنَاهُمْ بِفَاكِهَةٍ وَلَحْمٍ مِمَّا يَشْتَهُونَ ﴾.[22]</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وذكر لفظ: مَدَّ في حق الكفارِ كما قال تعالى: ﴿ وَنَمُدُّ لَهُ مِنَ الْعَذَابِ مَدّاً ﴾.[23]</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مَدَّ وَأَمَدَّ قَالَ الرَّاغِبُ: أَكْثَرُ مَا جَاءَ الْإِمْدَادُ فِي المحبوب نحو: ﴿ وَأَمْدَدْنَاهُمْ بِفَاكِهَةٍ ﴾ وَالْمَدُّ فِي الْمَكْرُوهِ نَحْوَ: ﴿ وَنَمُدُّ لَهُ مِنَ الْعَذَابِ مَدّاً ﴾.</a:t>
            </a:r>
            <a:endParaRPr lang="en-US" sz="1400" dirty="0">
              <a:solidFill>
                <a:schemeClr val="tx1"/>
              </a:solidFill>
              <a:latin typeface="Calibri"/>
              <a:ea typeface="Calibri"/>
              <a:cs typeface="Arial"/>
            </a:endParaRPr>
          </a:p>
          <a:p>
            <a:pPr algn="just">
              <a:lnSpc>
                <a:spcPct val="115000"/>
              </a:lnSpc>
              <a:spcAft>
                <a:spcPts val="1000"/>
              </a:spcAft>
            </a:pPr>
            <a:r>
              <a:rPr lang="ar-SA" sz="1800" b="1" u="sng" dirty="0">
                <a:solidFill>
                  <a:schemeClr val="tx1"/>
                </a:solidFill>
                <a:latin typeface="Calibri"/>
                <a:ea typeface="Calibri"/>
                <a:cs typeface="Simplified Arabic"/>
              </a:rPr>
              <a:t>• (السَّقْيُ وَالْإِسْقَاءُ):</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وَمِنْ تلك الألفاظ التي يظن كثيرٌ من الناسِ أنها من المترادفِ، وليست كذلك، سَقَى وَأَسْقَى، فإن سَقَى تفيد السلاسة والسهولة واليسر، وَأَسْقَى تدل على التكلف، قال الزركشي: فَالْأَوَّلُ لِمَا لَا كُلْفَةَ فِيهِ وَلِهَذَا ذُكِرَ فِي شَرَابِ الْجَنَّةِ نَحْوَ: ﴿ وَسَقَاهُمْ رَبُّهُمْ شَرَابًا ﴾.[24]</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وَالثَّانِي لِمَا فِيهِ كُلْفَةٌ وَلِهَذَا ذُكِرَ فِي مَاءِ الدُّنْيَا نَحْوَ: ﴿ لَأَسْقَيْنَاهُمْ مَاءً غَدَقاً ﴾.[25]</a:t>
            </a:r>
            <a:endParaRPr lang="en-US" sz="1400" dirty="0">
              <a:solidFill>
                <a:schemeClr val="tx1"/>
              </a:solidFill>
              <a:latin typeface="Calibri"/>
              <a:ea typeface="Calibri"/>
              <a:cs typeface="Arial"/>
            </a:endParaRPr>
          </a:p>
          <a:p>
            <a:pPr algn="just">
              <a:lnSpc>
                <a:spcPct val="115000"/>
              </a:lnSpc>
              <a:spcAft>
                <a:spcPts val="1000"/>
              </a:spcAft>
            </a:pPr>
            <a:r>
              <a:rPr lang="ar-SA" sz="1800" dirty="0">
                <a:solidFill>
                  <a:schemeClr val="tx1"/>
                </a:solidFill>
                <a:latin typeface="Calibri"/>
                <a:ea typeface="Calibri"/>
                <a:cs typeface="Simplified Arabic"/>
              </a:rPr>
              <a:t>وَقَالَ الرَّاغِبُ: الْإِسْقَاءُ أَبْلَغُ مِنَ السَّقْيِ لِأَنَّ الْإِسْقَاءَ أَنْ يُجْعَلَ لَهُ مَا يَسْقِي مِنْهُ وَيَشْرَبُ وَالسَّقْيَ أَنْ يُعْطِيَهُ مَا يَشْرَبُ.</a:t>
            </a:r>
            <a:endParaRPr lang="en-US" sz="1400" dirty="0">
              <a:solidFill>
                <a:schemeClr val="tx1"/>
              </a:solidFill>
              <a:latin typeface="Calibri"/>
              <a:ea typeface="Calibri"/>
              <a:cs typeface="Arial"/>
            </a:endParaRPr>
          </a:p>
          <a:p>
            <a:endParaRPr lang="en-US" sz="1800" dirty="0">
              <a:solidFill>
                <a:schemeClr val="tx1"/>
              </a:solidFill>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lnSpcReduction="10000"/>
          </a:bodyPr>
          <a:lstStyle/>
          <a:p>
            <a:pPr algn="just">
              <a:lnSpc>
                <a:spcPct val="115000"/>
              </a:lnSpc>
              <a:spcAft>
                <a:spcPts val="1000"/>
              </a:spcAft>
            </a:pPr>
            <a:r>
              <a:rPr lang="ar-SA" b="1" u="sng" dirty="0">
                <a:solidFill>
                  <a:schemeClr val="tx1"/>
                </a:solidFill>
                <a:latin typeface="Calibri"/>
                <a:ea typeface="Calibri"/>
                <a:cs typeface="Simplified Arabic"/>
              </a:rPr>
              <a:t>• (العَمَلُ وَالفِعْلُ):</a:t>
            </a:r>
            <a:endParaRPr lang="en-US" sz="1800" dirty="0">
              <a:solidFill>
                <a:schemeClr val="tx1"/>
              </a:solidFill>
              <a:latin typeface="Calibri"/>
              <a:ea typeface="Calibri"/>
              <a:cs typeface="Arial"/>
            </a:endParaRPr>
          </a:p>
          <a:p>
            <a:pPr algn="just">
              <a:lnSpc>
                <a:spcPct val="115000"/>
              </a:lnSpc>
              <a:spcAft>
                <a:spcPts val="1000"/>
              </a:spcAft>
            </a:pPr>
            <a:r>
              <a:rPr lang="ar-SA" dirty="0">
                <a:solidFill>
                  <a:schemeClr val="tx1"/>
                </a:solidFill>
                <a:latin typeface="Calibri"/>
                <a:ea typeface="Calibri"/>
                <a:cs typeface="Simplified Arabic"/>
              </a:rPr>
              <a:t>وَمِنْ تلك الألفاظ التي يظن كثيرٌ من الناسِ أنها من المترادفِ، وليست كذلك، عَمِلَ وَفَعَلَ، فالأول يدل على التريث والتمهل في الشيء، والثاني يدلُ على السُّرْعَةِ، وأيضًا العَمَلُ يشتمل على القولِ وَالفَعْلُ معًا، قال الزركشي: فَالْأَوَّلُ لِمَا كَانَ مِنِ امْتِدَادِ زَمَانٍ نَحْوَ: ﴿ يَعْمَلُونَ لَهُ مَا يَشَاءُ ﴾، ﴿ مِمَّا عَمِلَتْ أَيْدِينَا ﴾؛ لِأَنَّ خَلْقَ الْأَنْعَامِ وَالثِّمَارِ وَالزُّرُوعِ بِامْتِدَادٍ، وَالثَّانِي بخلافه نحو: ﴿ أَلَمْ تَرَ كَيْفَ فَعَلَ رَبُّكَ بِأَصْحَابِ الْفِيلِ ﴾، ﴿ كَيْفَ فَعَلَ رَبُّكَ بِعَادٍ ﴾، ﴿ كَيْفَ فَعَلْنَا بِهِمْ ﴾ لِأَنَّهَا </a:t>
            </a:r>
            <a:r>
              <a:rPr lang="ar-SA" dirty="0" err="1">
                <a:solidFill>
                  <a:schemeClr val="tx1"/>
                </a:solidFill>
                <a:latin typeface="Calibri"/>
                <a:ea typeface="Calibri"/>
                <a:cs typeface="Simplified Arabic"/>
              </a:rPr>
              <a:t>إِهْلَاكَاتٌ</a:t>
            </a:r>
            <a:r>
              <a:rPr lang="ar-SA" dirty="0">
                <a:solidFill>
                  <a:schemeClr val="tx1"/>
                </a:solidFill>
                <a:latin typeface="Calibri"/>
                <a:ea typeface="Calibri"/>
                <a:cs typeface="Simplified Arabic"/>
              </a:rPr>
              <a:t> وَقَعَتْ مِنْ غَيْرِ بُطْءٍ، ﴿ وَيَفْعَلُونَ مَا يُؤْمَرُونَ ﴾ أَيْ فِي طَرْفَةِ عَيْنٍ وَلِهَذَا عَبَّرَ بِالْأَوَّلِ فِي قَوْلِهِ: ﴿ وَعَمِلُوا الصَّالِحَاتِ ﴾، حَيْثُ كَانَ الْمَقْصُودُ الْمُثَابَرَةَ عَلَيْهَا، لَا الْإِتْيَانَ بِهَا مَرَّةً أَوْ بِسُرْعَةٍ، وَبِالثَّانِي فِي قَوْلِهِ: ﴿ وَافْعَلُوا الْخَيْرَ ﴾، حَيْثُ كَانَ بِمَعْنَى سَارِعُوا كَمَا قَالَ: ﴿ فَاسْتَبِقُوا الْخَيْرَاتِ ﴾، وَقَوْلُهُ: ﴿ وَالَّذِينَ هُمْ لِلزَّكَاةِ فَاعِلُونَ ﴾، حَيْثُ كَانَ الْقَصْدُ يَأْتُونَ بِهَا عَلَى سُرْعَةٍ مِنْ غَيْرِ تَوَانٍ.</a:t>
            </a:r>
            <a:endParaRPr lang="en-US" sz="1800" dirty="0">
              <a:solidFill>
                <a:schemeClr val="tx1"/>
              </a:solidFill>
              <a:latin typeface="Calibri"/>
              <a:ea typeface="Calibri"/>
              <a:cs typeface="Arial"/>
            </a:endParaRPr>
          </a:p>
          <a:p>
            <a:endParaRPr lang="en-US" sz="1800" dirty="0">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a:bodyPr>
          <a:lstStyle/>
          <a:p>
            <a:pPr algn="just">
              <a:lnSpc>
                <a:spcPct val="115000"/>
              </a:lnSpc>
              <a:spcAft>
                <a:spcPts val="1000"/>
              </a:spcAft>
            </a:pPr>
            <a:r>
              <a:rPr lang="ar-SA" sz="1800" b="1" u="sng" dirty="0">
                <a:latin typeface="Calibri"/>
                <a:ea typeface="Calibri"/>
                <a:cs typeface="Simplified Arabic"/>
              </a:rPr>
              <a:t>• (الْقُعُودُ وَالْجُلُوسُ):</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وَمِنْ تلك الألفاظ التي يظن كثيرٌ من الناسِ أنها من المترادفِ وليست كذلك، الْقُعُودُ وَالْجُلُوسُ، قال الزركشي: فَالْأَوَّلُ لِمَا فِيهِ لُبْثٌ بِخِلَافِ الثَّانِي وَلِهَذَا يُقَالُ: قَوَاعِدُ الْبَيْتِ وَلَا يُقَالُ: </a:t>
            </a:r>
            <a:r>
              <a:rPr lang="ar-SA" sz="1800" dirty="0" err="1">
                <a:latin typeface="Calibri"/>
                <a:ea typeface="Calibri"/>
                <a:cs typeface="Simplified Arabic"/>
              </a:rPr>
              <a:t>جَوَالِسُهُ</a:t>
            </a:r>
            <a:r>
              <a:rPr lang="ar-SA" sz="1800" dirty="0">
                <a:latin typeface="Calibri"/>
                <a:ea typeface="Calibri"/>
                <a:cs typeface="Simplified Arabic"/>
              </a:rPr>
              <a:t> لِلُزُومِهَا وَلُبْثِهَا وَيُقَالُ: جَلِيسُ الْمَلِكِ وَلَا يُقَالُ: قَعِيدُهُ لِأَنَّ مَجَالِسَ الْمُلُوكِ يُسْتَحَبُّ فِيهَا التَّخْفِيفُ وَلِهَذَا اسْتُعْمِلَ الْأَوَّلُ فِي قوله: ﴿مَقْعَدِ صِدْقٍ ﴾ لِلْإِشَارَةِ إِلَى أَنَّهُ لَا زَوَالَ لَهُ بِخِلَافِ ﴿ تَفَسَّحُوا فِي الْمَجَالِسِ ﴾ لِأَنَّهُ يُجْلَسُ فِيهِ زَمَانًا يَسِيرًا.[26].</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ومن الفروق بين الْقُعُودِ وَالْجُلُوسِ أن الْقُعُودَ لا يكون إلا من قيامٍ، والجلوس يكون من اضطجاعٍ.</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قَالَ الفيومي: وَالْجُلُوسُ غَيْرُ الْقُعُودِ فَإِنَّ الْجُلُوسَ هُوَ الِانْتِقَالُ مِنْ سُفْلٍ إلَى عُلْوٍ وَالْقُعُودُ هُوَ الِانْتِقَالُ مِنْ عُلْوٍ إلَى سُفْلٍ فَعَلَى الْأَوَّلِ يُقَالُ لِمَنْ هُوَ نَائِمٌ أَوْ سَاجِدٌ اجْلِسْ وَعَلَى الثَّانِي يُقَالُ لِمَنْ هُوَ قَائِمٌ اُقْعُدْ.[27]</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وقال الخطابي: حكى لنا النضر بن شميل أنه دخل على المأمون عند مقدمه من مرو، فمثل بين يديه وسلم؛ فقال له المأمون اجلس، فقال: يا أمير المؤمنين ما أنا بمضطجع فأجلس، قال: فكيف تقول؟ قال: قل اقعد. فأمر له بجائزة.[28]</a:t>
            </a:r>
            <a:endParaRPr lang="en-US" sz="1400" dirty="0">
              <a:latin typeface="Calibri"/>
              <a:ea typeface="Calibri"/>
              <a:cs typeface="Arial"/>
            </a:endParaRPr>
          </a:p>
          <a:p>
            <a:endParaRPr lang="en-US" sz="1800" dirty="0">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a:bodyPr>
          <a:lstStyle/>
          <a:p>
            <a:pPr algn="just">
              <a:lnSpc>
                <a:spcPct val="115000"/>
              </a:lnSpc>
              <a:spcAft>
                <a:spcPts val="1000"/>
              </a:spcAft>
            </a:pPr>
            <a:r>
              <a:rPr lang="ar-SA" sz="1800" dirty="0">
                <a:latin typeface="Calibri"/>
                <a:ea typeface="Calibri"/>
                <a:cs typeface="Simplified Arabic"/>
              </a:rPr>
              <a:t>• (بَلَى وَنَعَمْ):</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وَمِنْ تلك الألفاظ التي يظن كثيرٌ من الناسِ أنها من المترادفِ وليست كذلك، بَلَى وَنَعَمْ، فإن بَلَى تأتي جوابًا لاسْتِفْهامٍ مُقْتَرنٍ بنَفْيٍ، كقول القائل لغيره: ألم أحسن إليك؟ فيقول صاحبه: بلى. فيكون إقرارًا بإحسانه، ولو قال: نعم. كان إنكارًا لقوله.</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ومثالُ ذلك قَوْلُهُ تَعَالَى: ﴿ وَأَشْهَدَهُمْ عَلَى أَنْفُسِهِمْ أَلَسْتُ بِرَبِّكُمْ قَالُوا بَلَى ﴾.[29]</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يروى عَنِ ابْنِ عَبَّاسٍ فِي هَذِهِ الْآيَةِ أَنَّهُ قَالَ: «لَوْ قَالُوا نَعَمْ لَكَفَرُوا».[30]</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وَقَوْلُهُ تَعَالَى: ﴿ وَيَوْمَ يُعْرَضُ الَّذِينَ كَفَرُوا عَلَى النَّارِ أَلَيْسَ هَذَا بِالْحَقِّ ﴾.[31]</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وَقَوْلُهُ تَعَالَى: ﴿ زَعَمَ الَّذِينَ كَفَرُوا أَنْ لَنْ يُبْعَثُوا قُلْ بَلى وَرَبِّي لَتُبْعَثُنَّ ﴾.[32]</a:t>
            </a:r>
            <a:endParaRPr lang="en-US" sz="1400" dirty="0">
              <a:latin typeface="Calibri"/>
              <a:ea typeface="Calibri"/>
              <a:cs typeface="Arial"/>
            </a:endParaRPr>
          </a:p>
          <a:p>
            <a:pPr algn="just">
              <a:lnSpc>
                <a:spcPct val="115000"/>
              </a:lnSpc>
              <a:spcAft>
                <a:spcPts val="1000"/>
              </a:spcAft>
            </a:pPr>
            <a:r>
              <a:rPr lang="ar-SA" sz="1800" dirty="0">
                <a:latin typeface="Calibri"/>
                <a:ea typeface="Calibri"/>
                <a:cs typeface="Simplified Arabic"/>
              </a:rPr>
              <a:t>وَقَوْلُهُ تَعَالَى: ﴿ وَنَادَى أَصْحَابُ الْجَنَّةِ أَصْحَابَ النَّارِ أَنْ قَدْ وَجَدْنَا مَا وَعَدَنَا رَبُّنَا حَقًّا فَهَلْ وَجَدْتُمْ مَا وَعَدَ رَبُّكُمْ حَقًّا قَالُوا نَعَمْ ﴾.[33]</a:t>
            </a:r>
            <a:endParaRPr lang="en-US" sz="1400" dirty="0">
              <a:effectLst/>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fontScale="92500" lnSpcReduction="10000"/>
          </a:bodyPr>
          <a:lstStyle/>
          <a:p>
            <a:pPr algn="just">
              <a:lnSpc>
                <a:spcPct val="115000"/>
              </a:lnSpc>
              <a:spcAft>
                <a:spcPts val="1000"/>
              </a:spcAft>
            </a:pPr>
            <a:r>
              <a:rPr lang="ar-SA" sz="2800" dirty="0">
                <a:solidFill>
                  <a:schemeClr val="tx1"/>
                </a:solidFill>
                <a:latin typeface="Calibri"/>
                <a:ea typeface="Calibri"/>
                <a:cs typeface="Simplified Arabic"/>
              </a:rPr>
              <a:t>قالَ الرَّاغبُ: بَلَى رَدٌّ للنَّفْي، نَحْو قَوْله تَعَالَى: ﴿ وَقَالُوا لن تَمسَّنا النَّار ﴾، الآيَةُ، ﴿ بَلَى مِن كسب سَيِّئَة ﴾؛ وجوابٌ لاسْتِفْهامٍ مُقْتَرنٍ بنَفْيٍ نَحْو: ﴿ أَلَسْتُ برَبِّكم؟ قَالُوا: بَلَى ﴾؛ ونَعَم يقالُ فِي الاسْتِفْهامِ نَحْو: ﴿ هَل وَجَدْتُم مَا وَعَد رَبّكم حَقّاً؟ قَالُوا: نَعَم ﴾، وَلَا يُقالُ هُنَا بَلَى، فَإِذا قيلَ: مَا عنْدِي شيءٌ، فقُلْتُ بَلَى، فَهُوَ رَدُّ لكَلامِه، فَإِذا قُلْت نَعَم فإقْرارٌ منْكَ، انْتَهَى.[34]</a:t>
            </a:r>
            <a:endParaRPr lang="en-US" sz="2000" dirty="0">
              <a:solidFill>
                <a:schemeClr val="tx1"/>
              </a:solidFill>
              <a:latin typeface="Calibri"/>
              <a:ea typeface="Calibri"/>
              <a:cs typeface="Arial"/>
            </a:endParaRPr>
          </a:p>
          <a:p>
            <a:pPr algn="just">
              <a:lnSpc>
                <a:spcPct val="115000"/>
              </a:lnSpc>
              <a:spcAft>
                <a:spcPts val="1000"/>
              </a:spcAft>
            </a:pPr>
            <a:r>
              <a:rPr lang="ar-SA" sz="2800" dirty="0">
                <a:solidFill>
                  <a:schemeClr val="tx1"/>
                </a:solidFill>
                <a:latin typeface="Calibri"/>
                <a:ea typeface="Calibri"/>
                <a:cs typeface="Simplified Arabic"/>
              </a:rPr>
              <a:t>وقالَ الأَزْهرِيُّ: إنَّما صارَتْ بَلَى تَتَّصِل بالجَحْدِ لأنَّها رجوعٌ عَن الجَحْدِ إِلَى التّحْقِيقِ، فَهُوَ بمنْزِلَةِ بَلْ، وبَلْ سَبِيلُها أَنْ تأْتي بَعْدَ الجَحْدِ كقَوْلِكَ: مَا قامَ أَخُوكَ بَلْ أَبُوكَ، وَإِذا قالَ الرَّجُلُ للرَّجُلِ أَلا تَقومُ؟ فَقَالَ لَهُ: بَلَى، أَرادَ: بَلْ أَقُومُ، فزادُوا الألِفَ على بَلْ ليحسن السُّكوتُ عَلَيْهَا، لأنَّه لَو قالَ بَلْ كانَ يتوقَّعُ كَلاماً بَعْد بَلْ، فَزادُوا الألِفَ ليزولَ عَن المخاطبِ هَذَا التَّوهُّم.[35]</a:t>
            </a:r>
            <a:endParaRPr lang="en-US" sz="2000" dirty="0">
              <a:solidFill>
                <a:schemeClr val="tx1"/>
              </a:solidFill>
              <a:latin typeface="Calibri"/>
              <a:ea typeface="Calibri"/>
              <a:cs typeface="Arial"/>
            </a:endParaRPr>
          </a:p>
          <a:p>
            <a:pPr algn="just">
              <a:lnSpc>
                <a:spcPct val="115000"/>
              </a:lnSpc>
              <a:spcAft>
                <a:spcPts val="1000"/>
              </a:spcAft>
            </a:pPr>
            <a:endParaRPr lang="en-US" sz="1400" dirty="0">
              <a:effectLst/>
              <a:latin typeface="Calibri"/>
              <a:ea typeface="Calibri"/>
              <a:cs typeface="Arial"/>
            </a:endParaRPr>
          </a:p>
        </p:txBody>
      </p:sp>
    </p:spTree>
    <p:extLst>
      <p:ext uri="{BB962C8B-B14F-4D97-AF65-F5344CB8AC3E}">
        <p14:creationId xmlns:p14="http://schemas.microsoft.com/office/powerpoint/2010/main" val="31355375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وستن">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أوستن">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أوستن">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35</TotalTime>
  <Words>1522</Words>
  <Application>Microsoft Office PowerPoint</Application>
  <PresentationFormat>عرض على الشاشة (3:4)‏</PresentationFormat>
  <Paragraphs>58</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أوستن</vt:lpstr>
      <vt:lpstr>الترادف والفروق اللغوية في التعبير القرآني: القسم الثاني/ الجانب التطبيقي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17</cp:revision>
  <dcterms:created xsi:type="dcterms:W3CDTF">2018-12-10T22:11:04Z</dcterms:created>
  <dcterms:modified xsi:type="dcterms:W3CDTF">2021-05-19T17:08:21Z</dcterms:modified>
</cp:coreProperties>
</file>