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60" r:id="rId3"/>
    <p:sldId id="257" r:id="rId4"/>
    <p:sldId id="258" r:id="rId5"/>
    <p:sldId id="259"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13/10/1442</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13/10/1442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13/10/1442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13/10/1442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13/10/1442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13/10/1442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13/10/1442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13/10/1442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13/10/1442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13/10/1442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13/10/1442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13/10/1442</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980728"/>
            <a:ext cx="7291144" cy="1702160"/>
          </a:xfrm>
        </p:spPr>
        <p:txBody>
          <a:bodyPr anchor="t">
            <a:normAutofit/>
          </a:bodyPr>
          <a:lstStyle/>
          <a:p>
            <a:pPr algn="ctr"/>
            <a:r>
              <a:rPr lang="ar-IQ" sz="5400" b="1" dirty="0" smtClean="0">
                <a:solidFill>
                  <a:schemeClr val="tx1"/>
                </a:solidFill>
                <a:ea typeface="Times New Roman"/>
                <a:cs typeface="Simplified Arabic"/>
              </a:rPr>
              <a:t>التقديم والتأخير في القرآن الكريم</a:t>
            </a:r>
            <a:endParaRPr lang="ar-IQ" sz="5400" dirty="0">
              <a:solidFill>
                <a:schemeClr val="tx1"/>
              </a:solidFill>
            </a:endParaRPr>
          </a:p>
        </p:txBody>
      </p:sp>
      <p:sp>
        <p:nvSpPr>
          <p:cNvPr id="3" name="عنوان فرعي 2"/>
          <p:cNvSpPr>
            <a:spLocks noGrp="1"/>
          </p:cNvSpPr>
          <p:nvPr>
            <p:ph type="subTitle" idx="1"/>
          </p:nvPr>
        </p:nvSpPr>
        <p:spPr>
          <a:xfrm>
            <a:off x="1115616" y="3717032"/>
            <a:ext cx="6552728" cy="2376264"/>
          </a:xfrm>
        </p:spPr>
        <p:txBody>
          <a:bodyPr/>
          <a:lstStyle/>
          <a:p>
            <a:pPr lvl="0" algn="ctr">
              <a:buClr>
                <a:srgbClr val="94C600"/>
              </a:buClr>
            </a:pPr>
            <a:r>
              <a:rPr lang="ar-IQ" sz="2400" b="1" dirty="0">
                <a:solidFill>
                  <a:srgbClr val="000000"/>
                </a:solidFill>
              </a:rPr>
              <a:t>الجامعة المستنصرية / كلية الآداب / قسم اللغة العربية </a:t>
            </a:r>
          </a:p>
          <a:p>
            <a:pPr lvl="0" algn="ctr">
              <a:buClr>
                <a:srgbClr val="94C600"/>
              </a:buClr>
            </a:pPr>
            <a:r>
              <a:rPr lang="ar-IQ" sz="2400" b="1" dirty="0">
                <a:solidFill>
                  <a:srgbClr val="000000"/>
                </a:solidFill>
              </a:rPr>
              <a:t>المرحلة الرابعة </a:t>
            </a:r>
          </a:p>
          <a:p>
            <a:pPr lvl="0" algn="ctr">
              <a:buClr>
                <a:srgbClr val="94C600"/>
              </a:buClr>
            </a:pPr>
            <a:r>
              <a:rPr lang="ar-IQ" sz="2400" b="1" dirty="0" smtClean="0">
                <a:solidFill>
                  <a:srgbClr val="000000"/>
                </a:solidFill>
              </a:rPr>
              <a:t>الدراسة </a:t>
            </a:r>
            <a:r>
              <a:rPr lang="ar-IQ" sz="2400" b="1" dirty="0">
                <a:solidFill>
                  <a:srgbClr val="000000"/>
                </a:solidFill>
              </a:rPr>
              <a:t>الصباحية </a:t>
            </a:r>
            <a:r>
              <a:rPr lang="ar-IQ" sz="2400" b="1" dirty="0" smtClean="0">
                <a:solidFill>
                  <a:srgbClr val="000000"/>
                </a:solidFill>
              </a:rPr>
              <a:t> </a:t>
            </a:r>
            <a:endParaRPr lang="ar-IQ" sz="2400" b="1" dirty="0">
              <a:solidFill>
                <a:srgbClr val="000000"/>
              </a:solidFill>
            </a:endParaRPr>
          </a:p>
          <a:p>
            <a:pPr lvl="0" algn="ctr">
              <a:buClr>
                <a:srgbClr val="94C600"/>
              </a:buClr>
            </a:pPr>
            <a:r>
              <a:rPr lang="ar-IQ" sz="2400" b="1" dirty="0" smtClean="0">
                <a:solidFill>
                  <a:srgbClr val="000000"/>
                </a:solidFill>
              </a:rPr>
              <a:t>أستاذ </a:t>
            </a:r>
            <a:r>
              <a:rPr lang="ar-IQ" sz="2400" b="1" dirty="0">
                <a:solidFill>
                  <a:srgbClr val="000000"/>
                </a:solidFill>
              </a:rPr>
              <a:t>المادة :</a:t>
            </a:r>
          </a:p>
          <a:p>
            <a:pPr lvl="0" algn="ctr">
              <a:buClr>
                <a:srgbClr val="94C600"/>
              </a:buClr>
            </a:pPr>
            <a:r>
              <a:rPr lang="ar-IQ" sz="2400" b="1" dirty="0" smtClean="0">
                <a:solidFill>
                  <a:srgbClr val="000000"/>
                </a:solidFill>
              </a:rPr>
              <a:t>أ. د رياض عبود </a:t>
            </a:r>
            <a:r>
              <a:rPr lang="ar-IQ" sz="2400" b="1" dirty="0" err="1" smtClean="0">
                <a:solidFill>
                  <a:srgbClr val="000000"/>
                </a:solidFill>
              </a:rPr>
              <a:t>إهوين</a:t>
            </a:r>
            <a:r>
              <a:rPr lang="ar-IQ" sz="2400" b="1" dirty="0" smtClean="0">
                <a:solidFill>
                  <a:srgbClr val="000000"/>
                </a:solidFill>
              </a:rPr>
              <a:t>                 </a:t>
            </a:r>
          </a:p>
          <a:p>
            <a:endParaRPr lang="ar-IQ"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496944" cy="6336704"/>
          </a:xfrm>
        </p:spPr>
        <p:txBody>
          <a:bodyPr>
            <a:noAutofit/>
          </a:bodyPr>
          <a:lstStyle/>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لكل </a:t>
            </a:r>
            <a:r>
              <a:rPr lang="ar-SA" sz="2400" dirty="0">
                <a:solidFill>
                  <a:srgbClr val="000000"/>
                </a:solidFill>
                <a:latin typeface="Calibri"/>
                <a:ea typeface="Calibri"/>
                <a:cs typeface="Times New Roman"/>
              </a:rPr>
              <a:t>كلمة في الجملة العربية ترتيبٌ خاص بحسب وضعها اللغوي , فمثلاً : الفعل يتقدمُ على الفاعل , والفاعلُ يتقدم على المفعول , ثم تأتي بعد ذلك المتمماتُ للجملة , كالظرف , والجار والمجرور , والحال , وغيرها , كذلك المبتدأ يتقدم على </a:t>
            </a:r>
            <a:r>
              <a:rPr lang="ar-SA" sz="2400" dirty="0" err="1" smtClean="0">
                <a:solidFill>
                  <a:srgbClr val="000000"/>
                </a:solidFill>
                <a:latin typeface="Calibri"/>
                <a:ea typeface="Calibri"/>
                <a:cs typeface="Times New Roman"/>
              </a:rPr>
              <a:t>الخبرهذا</a:t>
            </a:r>
            <a:r>
              <a:rPr lang="ar-SA" sz="2400" dirty="0" smtClean="0">
                <a:solidFill>
                  <a:srgbClr val="000000"/>
                </a:solidFill>
                <a:latin typeface="Calibri"/>
                <a:ea typeface="Calibri"/>
                <a:cs typeface="Times New Roman"/>
              </a:rPr>
              <a:t> </a:t>
            </a:r>
            <a:r>
              <a:rPr lang="ar-SA" sz="2400" dirty="0">
                <a:solidFill>
                  <a:srgbClr val="000000"/>
                </a:solidFill>
                <a:latin typeface="Calibri"/>
                <a:ea typeface="Calibri"/>
                <a:cs typeface="Times New Roman"/>
              </a:rPr>
              <a:t>هو الأصل في ترتيب الجمل , وينبغي ألا ننقلَ كلمةً عن موضعها احتراماً لهذا الأصل </a:t>
            </a:r>
            <a:r>
              <a:rPr lang="ar-SA" sz="2400" dirty="0" smtClean="0">
                <a:solidFill>
                  <a:srgbClr val="000000"/>
                </a:solidFill>
                <a:latin typeface="Calibri"/>
                <a:ea typeface="Calibri"/>
                <a:cs typeface="Times New Roman"/>
              </a:rPr>
              <a:t>.</a:t>
            </a:r>
            <a:endParaRPr lang="ar-IQ" sz="2400" dirty="0">
              <a:latin typeface="Calibri"/>
              <a:ea typeface="Calibri"/>
              <a:cs typeface="Arial"/>
            </a:endParaRPr>
          </a:p>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غير </a:t>
            </a:r>
            <a:r>
              <a:rPr lang="ar-SA" sz="2400" dirty="0">
                <a:solidFill>
                  <a:srgbClr val="000000"/>
                </a:solidFill>
                <a:latin typeface="Calibri"/>
                <a:ea typeface="Calibri"/>
                <a:cs typeface="Times New Roman"/>
              </a:rPr>
              <a:t>أنه قد يعرضُ من المزايا والمقتضيات ما يدعو إلى نقل بعض الكلمات في الجمل من موضعها , فنقدم كلمة أو نؤخرها , وهذا ما يُدْعى بالتقديم والتأخير, ويحتلُّ هذا الموضوعُ في البلاغة العربية مكانا ساميا .</a:t>
            </a:r>
            <a:endParaRPr lang="en-US" sz="2400" dirty="0">
              <a:latin typeface="Calibri"/>
              <a:ea typeface="Calibri"/>
              <a:cs typeface="Arial"/>
            </a:endParaRPr>
          </a:p>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والتقديم </a:t>
            </a:r>
            <a:r>
              <a:rPr lang="ar-SA" sz="2400" dirty="0">
                <a:solidFill>
                  <a:srgbClr val="000000"/>
                </a:solidFill>
                <a:latin typeface="Calibri"/>
                <a:ea typeface="Calibri"/>
                <a:cs typeface="Times New Roman"/>
              </a:rPr>
              <a:t>والتأخير لغرض بلاغي , ولِسرّ من أسرار التعبير , يُكْسِبُ الكلامَ جمالاً وتأثيراً , لأنه سبيلٌ إلى نقل المعاني في ألفاظها إلى المخاطبين , كما هي مرتبةٌ في ذهن المتكلم حسب أهميتها عنده , فيكون الاسلوبُ صورة صادقة لإحساس المتكلم , وصدقِ مشاعره .</a:t>
            </a:r>
            <a:endParaRPr lang="en-US" sz="2400" dirty="0">
              <a:latin typeface="Calibri"/>
              <a:ea typeface="Calibri"/>
              <a:cs typeface="Arial"/>
            </a:endParaRPr>
          </a:p>
          <a:p>
            <a:pPr marL="0" indent="0">
              <a:buNone/>
            </a:pPr>
            <a:r>
              <a:rPr lang="ar-IQ" sz="2400" dirty="0" smtClean="0">
                <a:solidFill>
                  <a:srgbClr val="000000"/>
                </a:solidFill>
                <a:ea typeface="Calibri"/>
                <a:cs typeface="Times New Roman"/>
              </a:rPr>
              <a:t>    </a:t>
            </a:r>
            <a:r>
              <a:rPr lang="ar-SA" sz="2400" dirty="0" smtClean="0">
                <a:solidFill>
                  <a:srgbClr val="000000"/>
                </a:solidFill>
                <a:ea typeface="Calibri"/>
                <a:cs typeface="Times New Roman"/>
              </a:rPr>
              <a:t>ولتقديم </a:t>
            </a:r>
            <a:r>
              <a:rPr lang="ar-SA" sz="2400" dirty="0">
                <a:solidFill>
                  <a:srgbClr val="000000"/>
                </a:solidFill>
                <a:ea typeface="Calibri"/>
                <a:cs typeface="Times New Roman"/>
              </a:rPr>
              <a:t>الألفاظ  بعضها  على بعض أغراض بلاغية كثيرة يمكن ان نذكر بعضها.</a:t>
            </a:r>
            <a:endParaRPr lang="ar-IQ" sz="2400" dirty="0">
              <a:solidFill>
                <a:prstClr val="black"/>
              </a:solidFil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Low">
              <a:lnSpc>
                <a:spcPct val="115000"/>
              </a:lnSpc>
              <a:spcAft>
                <a:spcPts val="1000"/>
              </a:spcAft>
            </a:pPr>
            <a:r>
              <a:rPr lang="ar-SA" sz="2400" b="1" dirty="0">
                <a:solidFill>
                  <a:srgbClr val="000000"/>
                </a:solidFill>
                <a:latin typeface="Times New Roman" pitchFamily="18" charset="0"/>
                <a:ea typeface="Calibri"/>
                <a:cs typeface="Times New Roman" pitchFamily="18" charset="0"/>
              </a:rPr>
              <a:t>أولاٍ: التقديم لغرض الاختصاص</a:t>
            </a:r>
            <a:r>
              <a:rPr lang="ar-SA" sz="2400" dirty="0">
                <a:solidFill>
                  <a:srgbClr val="000000"/>
                </a:solidFill>
                <a:latin typeface="Times New Roman" pitchFamily="18" charset="0"/>
                <a:ea typeface="Calibri"/>
                <a:cs typeface="Times New Roman" pitchFamily="18" charset="0"/>
              </a:rPr>
              <a:t> .</a:t>
            </a:r>
            <a:endParaRPr lang="en-US" sz="1600" dirty="0">
              <a:latin typeface="Times New Roman" pitchFamily="18" charset="0"/>
              <a:ea typeface="Calibri"/>
              <a:cs typeface="Times New Roman" pitchFamily="18" charset="0"/>
            </a:endParaRPr>
          </a:p>
          <a:p>
            <a:pPr marL="0" indent="0" algn="justLow">
              <a:lnSpc>
                <a:spcPct val="115000"/>
              </a:lnSpc>
              <a:spcAft>
                <a:spcPts val="1000"/>
              </a:spcAft>
              <a:buNone/>
            </a:pPr>
            <a:r>
              <a:rPr lang="ar-IQ" sz="2400" dirty="0">
                <a:solidFill>
                  <a:srgbClr val="000000"/>
                </a:solidFill>
                <a:latin typeface="Times New Roman" pitchFamily="18" charset="0"/>
                <a:ea typeface="Calibri"/>
                <a:cs typeface="Times New Roman" pitchFamily="18" charset="0"/>
              </a:rPr>
              <a:t> </a:t>
            </a:r>
            <a:r>
              <a:rPr lang="ar-IQ" sz="2400" dirty="0" smtClean="0">
                <a:solidFill>
                  <a:srgbClr val="000000"/>
                </a:solidFill>
                <a:latin typeface="Times New Roman" pitchFamily="18" charset="0"/>
                <a:ea typeface="Calibri"/>
                <a:cs typeface="Times New Roman" pitchFamily="18" charset="0"/>
              </a:rPr>
              <a:t>      </a:t>
            </a:r>
            <a:r>
              <a:rPr lang="ar-IQ" sz="2400" dirty="0">
                <a:solidFill>
                  <a:srgbClr val="000000"/>
                </a:solidFill>
                <a:latin typeface="Times New Roman" pitchFamily="18" charset="0"/>
                <a:ea typeface="Calibri"/>
                <a:cs typeface="Times New Roman" pitchFamily="18" charset="0"/>
              </a:rPr>
              <a:t>ق</a:t>
            </a:r>
            <a:r>
              <a:rPr lang="ar-SA" sz="2400" dirty="0" smtClean="0">
                <a:solidFill>
                  <a:srgbClr val="000000"/>
                </a:solidFill>
                <a:latin typeface="Times New Roman" pitchFamily="18" charset="0"/>
                <a:ea typeface="Calibri"/>
                <a:cs typeface="Times New Roman" pitchFamily="18" charset="0"/>
              </a:rPr>
              <a:t>د </a:t>
            </a:r>
            <a:r>
              <a:rPr lang="ar-SA" sz="2400" dirty="0">
                <a:solidFill>
                  <a:srgbClr val="000000"/>
                </a:solidFill>
                <a:latin typeface="Times New Roman" pitchFamily="18" charset="0"/>
                <a:ea typeface="Calibri"/>
                <a:cs typeface="Times New Roman" pitchFamily="18" charset="0"/>
              </a:rPr>
              <a:t>تتقدم الكلمةُ في الذكر للاختصاص بأمر مَّا , كقولنا : ( تاجرٌ عليّ ) فتقدم الخبرِ (تاجر) على المبتدأ (عليّ) , يفيد تخصيصَه بالتجارة بين باقي الأعمال , فهو لا يعملُ عملاً  أخر سِوى التجارة ـــ أمّا لو جعلتَ المبتدأ ـــ على ترتبه ــ فقلت : عليُّ تاجرٌ , فهذا التعبيرُ يفيد الإخبار بأنه تاجر من غير تعرض لمعنى من المعاني البليغة , وهذا لا يمنع أن يكون له عمل أخر كالتدريس , أو الزراعة , مثلاً . فتقديم الخبر على المبتدأ , أفاد قصرَهُ على التجارة فقط , دون غيرها من الأعمال.</a:t>
            </a:r>
            <a:endParaRPr lang="en-US" sz="1600" dirty="0">
              <a:latin typeface="Times New Roman" pitchFamily="18" charset="0"/>
              <a:ea typeface="Calibri"/>
              <a:cs typeface="Times New Roman" pitchFamily="18" charset="0"/>
            </a:endParaRPr>
          </a:p>
          <a:p>
            <a:pPr marL="0" indent="0" algn="justLow">
              <a:lnSpc>
                <a:spcPct val="115000"/>
              </a:lnSpc>
              <a:spcAft>
                <a:spcPts val="1000"/>
              </a:spcAft>
              <a:buNone/>
            </a:pP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ومن </a:t>
            </a:r>
            <a:r>
              <a:rPr lang="ar-SA" sz="2400" dirty="0">
                <a:solidFill>
                  <a:srgbClr val="000000"/>
                </a:solidFill>
                <a:latin typeface="Times New Roman" pitchFamily="18" charset="0"/>
                <a:ea typeface="Calibri"/>
                <a:cs typeface="Times New Roman" pitchFamily="18" charset="0"/>
              </a:rPr>
              <a:t>الأمثلة القرآنية على ذلك ما جاء في قوله تعالى: ((إِيَّاكَ </a:t>
            </a:r>
            <a:r>
              <a:rPr lang="ar-SA" sz="2400" dirty="0" err="1">
                <a:solidFill>
                  <a:srgbClr val="000000"/>
                </a:solidFill>
                <a:latin typeface="Times New Roman" pitchFamily="18" charset="0"/>
                <a:ea typeface="Calibri"/>
                <a:cs typeface="Times New Roman" pitchFamily="18" charset="0"/>
              </a:rPr>
              <a:t>نَعۡبُدُ</a:t>
            </a:r>
            <a:r>
              <a:rPr lang="ar-SA" sz="2400" dirty="0">
                <a:solidFill>
                  <a:srgbClr val="000000"/>
                </a:solidFill>
                <a:latin typeface="Times New Roman" pitchFamily="18" charset="0"/>
                <a:ea typeface="Calibri"/>
                <a:cs typeface="Times New Roman" pitchFamily="18" charset="0"/>
              </a:rPr>
              <a:t> وَإِيَّاكَ </a:t>
            </a:r>
            <a:r>
              <a:rPr lang="ar-SA" sz="2400" dirty="0" err="1">
                <a:solidFill>
                  <a:srgbClr val="000000"/>
                </a:solidFill>
                <a:latin typeface="Times New Roman" pitchFamily="18" charset="0"/>
                <a:ea typeface="Calibri"/>
                <a:cs typeface="Times New Roman" pitchFamily="18" charset="0"/>
              </a:rPr>
              <a:t>نَسۡتَعِينُ</a:t>
            </a:r>
            <a:r>
              <a:rPr lang="ar-SA" sz="2400" dirty="0">
                <a:solidFill>
                  <a:srgbClr val="000000"/>
                </a:solidFill>
                <a:latin typeface="Times New Roman" pitchFamily="18" charset="0"/>
                <a:ea typeface="Calibri"/>
                <a:cs typeface="Times New Roman" pitchFamily="18" charset="0"/>
              </a:rPr>
              <a:t> </a:t>
            </a:r>
            <a:r>
              <a:rPr lang="ar-SA" sz="1800" dirty="0">
                <a:solidFill>
                  <a:srgbClr val="000000"/>
                </a:solidFill>
                <a:latin typeface="Times New Roman" pitchFamily="18" charset="0"/>
                <a:ea typeface="Calibri"/>
                <a:cs typeface="Times New Roman" pitchFamily="18" charset="0"/>
              </a:rPr>
              <a:t>(5)</a:t>
            </a:r>
            <a:r>
              <a:rPr lang="ar-SA" sz="2400" dirty="0">
                <a:solidFill>
                  <a:srgbClr val="000000"/>
                </a:solidFill>
                <a:latin typeface="Times New Roman" pitchFamily="18" charset="0"/>
                <a:ea typeface="Calibri"/>
                <a:cs typeface="Times New Roman" pitchFamily="18" charset="0"/>
              </a:rPr>
              <a:t> </a:t>
            </a:r>
            <a:r>
              <a:rPr lang="ar-SA" sz="2400" dirty="0" err="1">
                <a:solidFill>
                  <a:srgbClr val="000000"/>
                </a:solidFill>
                <a:latin typeface="Times New Roman" pitchFamily="18" charset="0"/>
                <a:ea typeface="Calibri"/>
                <a:cs typeface="Times New Roman" pitchFamily="18" charset="0"/>
              </a:rPr>
              <a:t>ٱهۡدِنَا</a:t>
            </a:r>
            <a:r>
              <a:rPr lang="ar-SA" sz="2400" dirty="0">
                <a:solidFill>
                  <a:srgbClr val="000000"/>
                </a:solidFill>
                <a:latin typeface="Times New Roman" pitchFamily="18" charset="0"/>
                <a:ea typeface="Calibri"/>
                <a:cs typeface="Times New Roman" pitchFamily="18" charset="0"/>
              </a:rPr>
              <a:t> </a:t>
            </a:r>
            <a:r>
              <a:rPr lang="ar-SA" sz="2400" dirty="0" err="1">
                <a:solidFill>
                  <a:srgbClr val="000000"/>
                </a:solidFill>
                <a:latin typeface="Times New Roman" pitchFamily="18" charset="0"/>
                <a:ea typeface="Calibri"/>
                <a:cs typeface="Times New Roman" pitchFamily="18" charset="0"/>
              </a:rPr>
              <a:t>ٱلصِّرَٰطَ</a:t>
            </a:r>
            <a:r>
              <a:rPr lang="ar-SA" sz="2400" dirty="0">
                <a:solidFill>
                  <a:srgbClr val="000000"/>
                </a:solidFill>
                <a:latin typeface="Times New Roman" pitchFamily="18" charset="0"/>
                <a:ea typeface="Calibri"/>
                <a:cs typeface="Times New Roman" pitchFamily="18" charset="0"/>
              </a:rPr>
              <a:t> </a:t>
            </a:r>
            <a:r>
              <a:rPr lang="ar-SA" sz="2400" dirty="0" err="1">
                <a:solidFill>
                  <a:srgbClr val="000000"/>
                </a:solidFill>
                <a:latin typeface="Times New Roman" pitchFamily="18" charset="0"/>
                <a:ea typeface="Calibri"/>
                <a:cs typeface="Times New Roman" pitchFamily="18" charset="0"/>
              </a:rPr>
              <a:t>ٱلۡمُسۡتَقِيمَ</a:t>
            </a:r>
            <a:r>
              <a:rPr lang="ar-SA" sz="2400" dirty="0">
                <a:solidFill>
                  <a:srgbClr val="000000"/>
                </a:solidFill>
                <a:latin typeface="Times New Roman" pitchFamily="18" charset="0"/>
                <a:ea typeface="Calibri"/>
                <a:cs typeface="Times New Roman" pitchFamily="18" charset="0"/>
              </a:rPr>
              <a:t> </a:t>
            </a:r>
            <a:r>
              <a:rPr lang="ar-SA" sz="1800" dirty="0">
                <a:solidFill>
                  <a:srgbClr val="000000"/>
                </a:solidFill>
                <a:latin typeface="Times New Roman" pitchFamily="18" charset="0"/>
                <a:ea typeface="Calibri"/>
                <a:cs typeface="Times New Roman" pitchFamily="18" charset="0"/>
              </a:rPr>
              <a:t>(6)</a:t>
            </a:r>
            <a:r>
              <a:rPr lang="ar-SA" sz="2400" dirty="0">
                <a:solidFill>
                  <a:srgbClr val="000000"/>
                </a:solidFill>
                <a:latin typeface="Times New Roman" pitchFamily="18" charset="0"/>
                <a:ea typeface="Calibri"/>
                <a:cs typeface="Times New Roman" pitchFamily="18" charset="0"/>
              </a:rPr>
              <a:t> )) [ الفاتحة ] .</a:t>
            </a:r>
            <a:endParaRPr lang="en-US" sz="1600" dirty="0">
              <a:latin typeface="Times New Roman" pitchFamily="18" charset="0"/>
              <a:ea typeface="Calibri"/>
              <a:cs typeface="Times New Roman" pitchFamily="18" charset="0"/>
            </a:endParaRPr>
          </a:p>
          <a:p>
            <a:pPr marL="0" indent="0">
              <a:buNone/>
            </a:pPr>
            <a:r>
              <a:rPr lang="ar-IQ" sz="2400" dirty="0">
                <a:solidFill>
                  <a:srgbClr val="000000"/>
                </a:solidFill>
                <a:latin typeface="Times New Roman" pitchFamily="18" charset="0"/>
                <a:ea typeface="Calibri"/>
                <a:cs typeface="Times New Roman" pitchFamily="18" charset="0"/>
              </a:rPr>
              <a:t> </a:t>
            </a:r>
            <a:r>
              <a:rPr lang="ar-IQ" sz="2400" dirty="0" smtClean="0">
                <a:solidFill>
                  <a:srgbClr val="000000"/>
                </a:solidFill>
                <a:latin typeface="Times New Roman" pitchFamily="18" charset="0"/>
                <a:ea typeface="Calibri"/>
                <a:cs typeface="Times New Roman" pitchFamily="18" charset="0"/>
              </a:rPr>
              <a:t> ف</a:t>
            </a:r>
            <a:r>
              <a:rPr lang="ar-SA" sz="2400" dirty="0" smtClean="0">
                <a:solidFill>
                  <a:srgbClr val="000000"/>
                </a:solidFill>
                <a:latin typeface="Times New Roman" pitchFamily="18" charset="0"/>
                <a:ea typeface="Calibri"/>
                <a:cs typeface="Times New Roman" pitchFamily="18" charset="0"/>
              </a:rPr>
              <a:t>قد </a:t>
            </a:r>
            <a:r>
              <a:rPr lang="ar-SA" sz="2400" dirty="0">
                <a:solidFill>
                  <a:srgbClr val="000000"/>
                </a:solidFill>
                <a:latin typeface="Times New Roman" pitchFamily="18" charset="0"/>
                <a:ea typeface="Calibri"/>
                <a:cs typeface="Times New Roman" pitchFamily="18" charset="0"/>
              </a:rPr>
              <a:t>قدم المفعول به  (إياك) على فعل العبادة وعلى فعل الاستعانة دون فعل الهداية فلم يقل : ( إيانا اهد ) كما قال في الأولين  وسبب ذلك أن العبادة والاستعانة  مختصتان  بالله تعالى , فلا يعبد أحد غيره ولا يستعان به . </a:t>
            </a:r>
            <a:endParaRPr lang="ar-IQ"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251520" y="188640"/>
            <a:ext cx="8496944" cy="6336704"/>
          </a:xfrm>
        </p:spPr>
        <p:txBody>
          <a:bodyPr>
            <a:normAutofit fontScale="92500" lnSpcReduction="10000"/>
          </a:bodyPr>
          <a:lstStyle/>
          <a:p>
            <a:pPr marL="0" indent="0" algn="justLow">
              <a:lnSpc>
                <a:spcPct val="115000"/>
              </a:lnSpc>
              <a:spcAft>
                <a:spcPts val="1000"/>
              </a:spcAft>
              <a:buNone/>
            </a:pPr>
            <a:r>
              <a:rPr lang="ar-IQ" dirty="0" smtClean="0">
                <a:latin typeface="Calibri"/>
                <a:ea typeface="Calibri"/>
                <a:cs typeface="Arial"/>
              </a:rPr>
              <a:t>  ولم يقدم مفعول الهداية على فعله فلم يقل : ( إيان أهد) كما قال ( إياك نعبد) وذلك لأن طلب الهداية لا يصح فيه الاختصاص إذ لا يصح أن تقول  اللهم اهديني وحدي ولا تهد أحدا غيري ، أو خصني بالهداية من دون الناس وهو كما تقول : اللهم ارزقني واشفني وعافني . فأنت تسأل لنفسك ذلك ولم تسأله أيخصك وحدك بالرزق والشفاء والعافية فلا يزق أحداً غيرك ولا يشفيه ولا يعافيه .</a:t>
            </a:r>
            <a:endParaRPr lang="en-US" dirty="0">
              <a:latin typeface="Calibri"/>
              <a:ea typeface="Calibri"/>
              <a:cs typeface="Arial"/>
            </a:endParaRPr>
          </a:p>
          <a:p>
            <a:pPr algn="justLow">
              <a:lnSpc>
                <a:spcPct val="115000"/>
              </a:lnSpc>
              <a:spcAft>
                <a:spcPts val="1000"/>
              </a:spcAft>
            </a:pPr>
            <a:r>
              <a:rPr lang="ar-SA" sz="2800" b="1" dirty="0">
                <a:solidFill>
                  <a:srgbClr val="000000"/>
                </a:solidFill>
                <a:latin typeface="Calibri"/>
                <a:ea typeface="Calibri"/>
                <a:cs typeface="Times New Roman"/>
              </a:rPr>
              <a:t>ثانياً: التقديم لغرض الفضل والشرف : </a:t>
            </a:r>
            <a:endParaRPr lang="en-US" sz="1800" dirty="0">
              <a:latin typeface="Calibri"/>
              <a:ea typeface="Calibri"/>
              <a:cs typeface="Arial"/>
            </a:endParaRPr>
          </a:p>
          <a:p>
            <a:pPr marL="0" indent="0" algn="justLow">
              <a:lnSpc>
                <a:spcPct val="115000"/>
              </a:lnSpc>
              <a:spcAft>
                <a:spcPts val="1000"/>
              </a:spcAft>
              <a:buNone/>
            </a:pPr>
            <a:r>
              <a:rPr lang="ar-IQ" sz="2800" dirty="0" smtClean="0">
                <a:solidFill>
                  <a:srgbClr val="000000"/>
                </a:solidFill>
                <a:latin typeface="Calibri"/>
                <a:ea typeface="Calibri"/>
                <a:cs typeface="Times New Roman"/>
              </a:rPr>
              <a:t>    </a:t>
            </a:r>
            <a:r>
              <a:rPr lang="ar-SA" sz="2800" dirty="0" smtClean="0">
                <a:solidFill>
                  <a:srgbClr val="000000"/>
                </a:solidFill>
                <a:latin typeface="Calibri"/>
                <a:ea typeface="Calibri"/>
                <a:cs typeface="Times New Roman"/>
              </a:rPr>
              <a:t>ومن  </a:t>
            </a:r>
            <a:r>
              <a:rPr lang="ar-SA" sz="2800" dirty="0">
                <a:solidFill>
                  <a:srgbClr val="000000"/>
                </a:solidFill>
                <a:latin typeface="Calibri"/>
                <a:ea typeface="Calibri"/>
                <a:cs typeface="Times New Roman"/>
              </a:rPr>
              <a:t>ذلك تقديم السمع على البصر قال تعالى  ((إِنَّا خَلَقْنَا الْإِنسَانَ مِن نُّطْفَةٍ أَمْشَاجٍ نَّبْتَلِيهِ فَجَعَلْنَاهُ سَمِيعًا بَصِيرًا </a:t>
            </a:r>
            <a:r>
              <a:rPr lang="ar-SA" sz="2000" dirty="0">
                <a:solidFill>
                  <a:srgbClr val="000000"/>
                </a:solidFill>
                <a:latin typeface="Calibri"/>
                <a:ea typeface="Calibri"/>
                <a:cs typeface="Times New Roman"/>
              </a:rPr>
              <a:t>(2)</a:t>
            </a:r>
            <a:r>
              <a:rPr lang="ar-SA" sz="2800" dirty="0">
                <a:solidFill>
                  <a:srgbClr val="000000"/>
                </a:solidFill>
                <a:latin typeface="Calibri"/>
                <a:ea typeface="Calibri"/>
                <a:cs typeface="Times New Roman"/>
              </a:rPr>
              <a:t> )) [ الإنسان ] فقدم السمع على البصر .</a:t>
            </a:r>
            <a:endParaRPr lang="en-US" sz="1800" dirty="0">
              <a:latin typeface="Calibri"/>
              <a:ea typeface="Calibri"/>
              <a:cs typeface="Arial"/>
            </a:endParaRPr>
          </a:p>
          <a:p>
            <a:pPr marL="0" indent="0" algn="justLow">
              <a:lnSpc>
                <a:spcPct val="115000"/>
              </a:lnSpc>
              <a:spcAft>
                <a:spcPts val="1000"/>
              </a:spcAft>
              <a:buNone/>
            </a:pPr>
            <a:r>
              <a:rPr lang="ar-IQ" sz="2800" dirty="0" smtClean="0">
                <a:solidFill>
                  <a:srgbClr val="000000"/>
                </a:solidFill>
                <a:latin typeface="Calibri"/>
                <a:ea typeface="Calibri"/>
                <a:cs typeface="Times New Roman"/>
              </a:rPr>
              <a:t>        </a:t>
            </a:r>
            <a:r>
              <a:rPr lang="ar-SA" sz="2800" dirty="0" smtClean="0">
                <a:solidFill>
                  <a:srgbClr val="000000"/>
                </a:solidFill>
                <a:latin typeface="Calibri"/>
                <a:ea typeface="Calibri"/>
                <a:cs typeface="Times New Roman"/>
              </a:rPr>
              <a:t>وقال </a:t>
            </a:r>
            <a:r>
              <a:rPr lang="ar-SA" sz="2800" dirty="0">
                <a:solidFill>
                  <a:srgbClr val="000000"/>
                </a:solidFill>
                <a:latin typeface="Calibri"/>
                <a:ea typeface="Calibri"/>
                <a:cs typeface="Times New Roman"/>
              </a:rPr>
              <a:t>تعالى : ((وَالَّذِينَ إِذَا ذُكِّرُوا بِآيَاتِ رَبِّهِمْ لَمْ يَخِرُّوا عَلَيْهَا صُمًّا وَعُمْيَانًا </a:t>
            </a:r>
            <a:r>
              <a:rPr lang="ar-SA" sz="2000" dirty="0">
                <a:solidFill>
                  <a:srgbClr val="000000"/>
                </a:solidFill>
                <a:latin typeface="Calibri"/>
                <a:ea typeface="Calibri"/>
                <a:cs typeface="Times New Roman"/>
              </a:rPr>
              <a:t>(73)</a:t>
            </a:r>
            <a:r>
              <a:rPr lang="ar-SA" sz="2800" dirty="0">
                <a:solidFill>
                  <a:srgbClr val="000000"/>
                </a:solidFill>
                <a:latin typeface="Calibri"/>
                <a:ea typeface="Calibri"/>
                <a:cs typeface="Times New Roman"/>
              </a:rPr>
              <a:t> )) </a:t>
            </a:r>
          </a:p>
          <a:p>
            <a:pPr marL="0" indent="0">
              <a:buNone/>
            </a:pPr>
            <a:r>
              <a:rPr lang="ar-IQ" sz="2800" dirty="0" smtClean="0">
                <a:solidFill>
                  <a:srgbClr val="000000"/>
                </a:solidFill>
                <a:ea typeface="Calibri"/>
                <a:cs typeface="Times New Roman"/>
              </a:rPr>
              <a:t>   </a:t>
            </a:r>
            <a:r>
              <a:rPr lang="ar-SA" sz="2800" dirty="0" smtClean="0">
                <a:solidFill>
                  <a:srgbClr val="000000"/>
                </a:solidFill>
                <a:ea typeface="Calibri"/>
                <a:cs typeface="Times New Roman"/>
              </a:rPr>
              <a:t>[ الفرقان ] فقدم الصُمّ وهم فاقدو السمع على العميان وهم فاقدو البصر . قالوا : لأن السمع أفضل . قالوا : والدليل على ذلك أن الله لم يبعث نبياً أصم , ولكن قد يكون النبي أعمى كيعقوب (عليه السلام)  فإنه عمي لفقد ولده .</a:t>
            </a:r>
            <a:endParaRPr lang="ar-IQ" dirty="0">
              <a:solidFill>
                <a:schemeClr val="tx1"/>
              </a:solidFill>
            </a:endParaRPr>
          </a:p>
        </p:txBody>
      </p:sp>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496944" cy="6336704"/>
          </a:xfrm>
        </p:spPr>
        <p:txBody>
          <a:bodyPr>
            <a:normAutofit/>
          </a:bodyPr>
          <a:lstStyle/>
          <a:p>
            <a:pPr marL="0" indent="0" algn="justLow">
              <a:lnSpc>
                <a:spcPct val="115000"/>
              </a:lnSpc>
              <a:spcAft>
                <a:spcPts val="1000"/>
              </a:spcAft>
              <a:buNone/>
            </a:pP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والظاهر </a:t>
            </a:r>
            <a:r>
              <a:rPr lang="ar-SA" sz="2400" dirty="0">
                <a:solidFill>
                  <a:srgbClr val="000000"/>
                </a:solidFill>
                <a:latin typeface="Times New Roman" pitchFamily="18" charset="0"/>
                <a:ea typeface="Calibri"/>
                <a:cs typeface="Times New Roman" pitchFamily="18" charset="0"/>
              </a:rPr>
              <a:t>أن السَمع بالنسبة إلى تلقي الرسالة أفضل من البصر , ففاقد البصر يستطيع أن يفهم ويعي مقاصد الرسالة فإن مهمة الرسل التبليغ عن الله . والأعمى يمكن تبليغه بها ويتيسر استيعابه لها كالبصير, غير أن فاقد السمع لا يمكن تبليغه بسهولة . فالأصم  أنأى عن الفهم من الأعمى , ولذا كان من العميان علماء كبار بخلاف الصم . فلكون متعلق ذلك التبليغ كان تقديم السمع أولى .</a:t>
            </a:r>
            <a:endParaRPr lang="en-US" sz="1600" dirty="0">
              <a:latin typeface="Times New Roman" pitchFamily="18" charset="0"/>
              <a:ea typeface="Calibri"/>
              <a:cs typeface="Times New Roman" pitchFamily="18" charset="0"/>
            </a:endParaRPr>
          </a:p>
          <a:p>
            <a:pPr marL="0" indent="0" algn="justLow">
              <a:lnSpc>
                <a:spcPct val="115000"/>
              </a:lnSpc>
              <a:spcAft>
                <a:spcPts val="1000"/>
              </a:spcAft>
              <a:buNone/>
            </a:pPr>
            <a:r>
              <a:rPr lang="ar-IQ" sz="2400" dirty="0">
                <a:solidFill>
                  <a:srgbClr val="000000"/>
                </a:solidFill>
                <a:latin typeface="Times New Roman" pitchFamily="18" charset="0"/>
                <a:ea typeface="Calibri"/>
                <a:cs typeface="Times New Roman" pitchFamily="18" charset="0"/>
              </a:rPr>
              <a:t> </a:t>
            </a: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ويمكن </a:t>
            </a:r>
            <a:r>
              <a:rPr lang="ar-SA" sz="2400" dirty="0">
                <a:solidFill>
                  <a:srgbClr val="000000"/>
                </a:solidFill>
                <a:latin typeface="Times New Roman" pitchFamily="18" charset="0"/>
                <a:ea typeface="Calibri"/>
                <a:cs typeface="Times New Roman" pitchFamily="18" charset="0"/>
              </a:rPr>
              <a:t>أن يكون تقديم السمع على البصر لسبب آخر عدا الأفضلية , وهو أن مدى السمع أقل من مدى الرؤية , فقدم ذا المدى الأقل متدرجاً من القصر الى الطول في المدى , لذا حين قال موسى في فرعون:  ((إِنَّنَا نَخَافُ أَن يَفْرُطَ عَلَيْنَا أَوْ أَن </a:t>
            </a:r>
            <a:r>
              <a:rPr lang="ar-SA" sz="2400" dirty="0" err="1">
                <a:solidFill>
                  <a:srgbClr val="000000"/>
                </a:solidFill>
                <a:latin typeface="Times New Roman" pitchFamily="18" charset="0"/>
                <a:ea typeface="Calibri"/>
                <a:cs typeface="Times New Roman" pitchFamily="18" charset="0"/>
              </a:rPr>
              <a:t>يَطْغَىٰ</a:t>
            </a:r>
            <a:r>
              <a:rPr lang="ar-SA" sz="2400" dirty="0">
                <a:solidFill>
                  <a:srgbClr val="000000"/>
                </a:solidFill>
                <a:latin typeface="Times New Roman" pitchFamily="18" charset="0"/>
                <a:ea typeface="Calibri"/>
                <a:cs typeface="Times New Roman" pitchFamily="18" charset="0"/>
              </a:rPr>
              <a:t> </a:t>
            </a:r>
            <a:r>
              <a:rPr lang="ar-SA" sz="1800" dirty="0">
                <a:solidFill>
                  <a:srgbClr val="000000"/>
                </a:solidFill>
                <a:latin typeface="Times New Roman" pitchFamily="18" charset="0"/>
                <a:ea typeface="Calibri"/>
                <a:cs typeface="Times New Roman" pitchFamily="18" charset="0"/>
              </a:rPr>
              <a:t>(45)</a:t>
            </a:r>
            <a:r>
              <a:rPr lang="ar-SA" sz="2400" dirty="0">
                <a:solidFill>
                  <a:srgbClr val="000000"/>
                </a:solidFill>
                <a:latin typeface="Times New Roman" pitchFamily="18" charset="0"/>
                <a:ea typeface="Calibri"/>
                <a:cs typeface="Times New Roman" pitchFamily="18" charset="0"/>
              </a:rPr>
              <a:t> ))</a:t>
            </a:r>
            <a:r>
              <a:rPr lang="ar-SA" sz="2000" dirty="0">
                <a:solidFill>
                  <a:srgbClr val="000000"/>
                </a:solidFill>
                <a:latin typeface="Times New Roman" pitchFamily="18" charset="0"/>
                <a:ea typeface="Calibri"/>
                <a:cs typeface="Times New Roman" pitchFamily="18" charset="0"/>
              </a:rPr>
              <a:t>[ طه ] </a:t>
            </a:r>
            <a:r>
              <a:rPr lang="ar-SA" sz="2400" dirty="0">
                <a:solidFill>
                  <a:srgbClr val="000000"/>
                </a:solidFill>
                <a:latin typeface="Times New Roman" pitchFamily="18" charset="0"/>
                <a:ea typeface="Calibri"/>
                <a:cs typeface="Times New Roman" pitchFamily="18" charset="0"/>
              </a:rPr>
              <a:t>قال الله تعالى ((قَالَ لَا تَخَافَا ۖ إِنَّنِي مَعَكُمَا أَسْمَعُ </a:t>
            </a:r>
            <a:r>
              <a:rPr lang="ar-SA" sz="2400" dirty="0" err="1">
                <a:solidFill>
                  <a:srgbClr val="000000"/>
                </a:solidFill>
                <a:latin typeface="Times New Roman" pitchFamily="18" charset="0"/>
                <a:ea typeface="Calibri"/>
                <a:cs typeface="Times New Roman" pitchFamily="18" charset="0"/>
              </a:rPr>
              <a:t>وَأَرَىٰ</a:t>
            </a:r>
            <a:r>
              <a:rPr lang="ar-SA" sz="2400" dirty="0">
                <a:solidFill>
                  <a:srgbClr val="000000"/>
                </a:solidFill>
                <a:latin typeface="Times New Roman" pitchFamily="18" charset="0"/>
                <a:ea typeface="Calibri"/>
                <a:cs typeface="Times New Roman" pitchFamily="18" charset="0"/>
              </a:rPr>
              <a:t> </a:t>
            </a:r>
            <a:r>
              <a:rPr lang="ar-SA" sz="1800" dirty="0">
                <a:solidFill>
                  <a:srgbClr val="000000"/>
                </a:solidFill>
                <a:latin typeface="Times New Roman" pitchFamily="18" charset="0"/>
                <a:ea typeface="Calibri"/>
                <a:cs typeface="Times New Roman" pitchFamily="18" charset="0"/>
              </a:rPr>
              <a:t>(46)</a:t>
            </a:r>
            <a:r>
              <a:rPr lang="ar-SA" sz="2400" dirty="0">
                <a:solidFill>
                  <a:srgbClr val="000000"/>
                </a:solidFill>
                <a:latin typeface="Times New Roman" pitchFamily="18" charset="0"/>
                <a:ea typeface="Calibri"/>
                <a:cs typeface="Times New Roman" pitchFamily="18" charset="0"/>
              </a:rPr>
              <a:t> )) [ طه].</a:t>
            </a:r>
            <a:endParaRPr lang="en-US" sz="1600" dirty="0">
              <a:latin typeface="Times New Roman" pitchFamily="18" charset="0"/>
              <a:ea typeface="Calibri"/>
              <a:cs typeface="Times New Roman" pitchFamily="18" charset="0"/>
            </a:endParaRPr>
          </a:p>
          <a:p>
            <a:pPr marL="0" indent="0" algn="justLow">
              <a:lnSpc>
                <a:spcPct val="115000"/>
              </a:lnSpc>
              <a:spcAft>
                <a:spcPts val="1000"/>
              </a:spcAft>
              <a:buNone/>
            </a:pP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والحق </a:t>
            </a:r>
            <a:r>
              <a:rPr lang="ar-SA" sz="2400" dirty="0">
                <a:solidFill>
                  <a:srgbClr val="000000"/>
                </a:solidFill>
                <a:latin typeface="Times New Roman" pitchFamily="18" charset="0"/>
                <a:ea typeface="Calibri"/>
                <a:cs typeface="Times New Roman" pitchFamily="18" charset="0"/>
              </a:rPr>
              <a:t>سبحانه لم يقدم (البصَر) على (السمع) إلا في آية واحدة في القرآن الكريم , يقول تعالى في وصف مشهد من مشاهد يوم القيامة : ((وَلَوْ </a:t>
            </a:r>
            <a:r>
              <a:rPr lang="ar-SA" sz="2400" dirty="0" err="1">
                <a:solidFill>
                  <a:srgbClr val="000000"/>
                </a:solidFill>
                <a:latin typeface="Times New Roman" pitchFamily="18" charset="0"/>
                <a:ea typeface="Calibri"/>
                <a:cs typeface="Times New Roman" pitchFamily="18" charset="0"/>
              </a:rPr>
              <a:t>تَرَىٰ</a:t>
            </a:r>
            <a:r>
              <a:rPr lang="ar-SA" sz="2400" dirty="0">
                <a:solidFill>
                  <a:srgbClr val="000000"/>
                </a:solidFill>
                <a:latin typeface="Times New Roman" pitchFamily="18" charset="0"/>
                <a:ea typeface="Calibri"/>
                <a:cs typeface="Times New Roman" pitchFamily="18" charset="0"/>
              </a:rPr>
              <a:t> إِذِ الْمُجْرِمُونَ نَاكِسُوا رُءُوسِهِمْ عِندَ رَبِّهِمْ رَبَّنَا </a:t>
            </a:r>
            <a:r>
              <a:rPr lang="ar-SA" sz="2400" u="sng" dirty="0">
                <a:solidFill>
                  <a:srgbClr val="000000"/>
                </a:solidFill>
                <a:latin typeface="Times New Roman" pitchFamily="18" charset="0"/>
                <a:ea typeface="Calibri"/>
                <a:cs typeface="Times New Roman" pitchFamily="18" charset="0"/>
              </a:rPr>
              <a:t>أَبْصَرْنَا وَسَمِعْنَا</a:t>
            </a:r>
            <a:r>
              <a:rPr lang="ar-SA" sz="2400" dirty="0">
                <a:solidFill>
                  <a:srgbClr val="000000"/>
                </a:solidFill>
                <a:latin typeface="Times New Roman" pitchFamily="18" charset="0"/>
                <a:ea typeface="Calibri"/>
                <a:cs typeface="Times New Roman" pitchFamily="18" charset="0"/>
              </a:rPr>
              <a:t> </a:t>
            </a:r>
            <a:r>
              <a:rPr lang="ar-SA" sz="2400" dirty="0" err="1">
                <a:solidFill>
                  <a:srgbClr val="000000"/>
                </a:solidFill>
                <a:latin typeface="Times New Roman" pitchFamily="18" charset="0"/>
                <a:ea typeface="Calibri"/>
                <a:cs typeface="Times New Roman" pitchFamily="18" charset="0"/>
              </a:rPr>
              <a:t>فَارْجِعْنَا</a:t>
            </a:r>
            <a:r>
              <a:rPr lang="ar-SA" sz="2400" dirty="0">
                <a:solidFill>
                  <a:srgbClr val="000000"/>
                </a:solidFill>
                <a:latin typeface="Times New Roman" pitchFamily="18" charset="0"/>
                <a:ea typeface="Calibri"/>
                <a:cs typeface="Times New Roman" pitchFamily="18" charset="0"/>
              </a:rPr>
              <a:t> نَعْمَلْ صَالِحًا ... </a:t>
            </a:r>
            <a:r>
              <a:rPr lang="ar-SA" sz="1800" dirty="0">
                <a:solidFill>
                  <a:srgbClr val="000000"/>
                </a:solidFill>
                <a:latin typeface="Times New Roman" pitchFamily="18" charset="0"/>
                <a:ea typeface="Calibri"/>
                <a:cs typeface="Times New Roman" pitchFamily="18" charset="0"/>
              </a:rPr>
              <a:t>(12)</a:t>
            </a:r>
            <a:r>
              <a:rPr lang="ar-SA" sz="2400" dirty="0">
                <a:solidFill>
                  <a:srgbClr val="000000"/>
                </a:solidFill>
                <a:latin typeface="Times New Roman" pitchFamily="18" charset="0"/>
                <a:ea typeface="Calibri"/>
                <a:cs typeface="Times New Roman" pitchFamily="18" charset="0"/>
              </a:rPr>
              <a:t> ))</a:t>
            </a:r>
            <a:r>
              <a:rPr lang="ar-SA" sz="1600" dirty="0">
                <a:latin typeface="Times New Roman" pitchFamily="18" charset="0"/>
                <a:ea typeface="Calibri"/>
                <a:cs typeface="Times New Roman" pitchFamily="18" charset="0"/>
              </a:rPr>
              <a:t> </a:t>
            </a:r>
            <a:r>
              <a:rPr lang="ar-SA" sz="2400" dirty="0">
                <a:solidFill>
                  <a:srgbClr val="000000"/>
                </a:solidFill>
                <a:latin typeface="Times New Roman" pitchFamily="18" charset="0"/>
                <a:ea typeface="Calibri"/>
                <a:cs typeface="Times New Roman" pitchFamily="18" charset="0"/>
              </a:rPr>
              <a:t>[السجدة ] .</a:t>
            </a:r>
            <a:endParaRPr lang="en-US" sz="1600" dirty="0">
              <a:latin typeface="Times New Roman" pitchFamily="18" charset="0"/>
              <a:ea typeface="Calibri"/>
              <a:cs typeface="Times New Roman" pitchFamily="18" charset="0"/>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6645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640960" cy="6336704"/>
          </a:xfrm>
        </p:spPr>
        <p:txBody>
          <a:bodyPr>
            <a:noAutofit/>
          </a:bodyPr>
          <a:lstStyle/>
          <a:p>
            <a:pPr marL="0" indent="0" algn="justLow">
              <a:lnSpc>
                <a:spcPct val="115000"/>
              </a:lnSpc>
              <a:spcAft>
                <a:spcPts val="1000"/>
              </a:spcAft>
              <a:buNone/>
            </a:pP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فالنظام </a:t>
            </a:r>
            <a:r>
              <a:rPr lang="ar-SA" sz="2400" dirty="0">
                <a:solidFill>
                  <a:srgbClr val="000000"/>
                </a:solidFill>
                <a:latin typeface="Times New Roman" pitchFamily="18" charset="0"/>
                <a:ea typeface="Calibri"/>
                <a:cs typeface="Times New Roman" pitchFamily="18" charset="0"/>
              </a:rPr>
              <a:t>في جميع الآيات كان تقديم : (السمع) وتأخيرَ : (البصر), فلماذا تغير هذا النظام ؟ .</a:t>
            </a:r>
            <a:endParaRPr lang="en-US" sz="1600" dirty="0">
              <a:latin typeface="Times New Roman" pitchFamily="18" charset="0"/>
              <a:ea typeface="Calibri"/>
              <a:cs typeface="Times New Roman" pitchFamily="18" charset="0"/>
            </a:endParaRPr>
          </a:p>
          <a:p>
            <a:pPr marL="0" indent="0" algn="justLow">
              <a:lnSpc>
                <a:spcPct val="115000"/>
              </a:lnSpc>
              <a:spcAft>
                <a:spcPts val="1000"/>
              </a:spcAft>
              <a:buNone/>
            </a:pPr>
            <a:r>
              <a:rPr lang="ar-IQ" sz="2400" dirty="0" smtClean="0">
                <a:solidFill>
                  <a:srgbClr val="000000"/>
                </a:solidFill>
                <a:latin typeface="Times New Roman" pitchFamily="18" charset="0"/>
                <a:ea typeface="Calibri"/>
                <a:cs typeface="Times New Roman" pitchFamily="18" charset="0"/>
              </a:rPr>
              <a:t>    </a:t>
            </a:r>
            <a:r>
              <a:rPr lang="ar-SA" sz="2400" dirty="0" smtClean="0">
                <a:solidFill>
                  <a:srgbClr val="000000"/>
                </a:solidFill>
                <a:latin typeface="Times New Roman" pitchFamily="18" charset="0"/>
                <a:ea typeface="Calibri"/>
                <a:cs typeface="Times New Roman" pitchFamily="18" charset="0"/>
              </a:rPr>
              <a:t>تغير </a:t>
            </a:r>
            <a:r>
              <a:rPr lang="ar-SA" sz="2400" dirty="0">
                <a:solidFill>
                  <a:srgbClr val="000000"/>
                </a:solidFill>
                <a:latin typeface="Times New Roman" pitchFamily="18" charset="0"/>
                <a:ea typeface="Calibri"/>
                <a:cs typeface="Times New Roman" pitchFamily="18" charset="0"/>
              </a:rPr>
              <a:t>هذا النظامُ في هذه الآية , لأن أول ما يفجأُ الإنسان يوم القيامة هو مرئيّ مشاهدٌ , لا مسموع , فجاءت الآية منطقية مع وقتها ومع واقعها فحَسُن حينئذٍ تقديم البصر . </a:t>
            </a:r>
            <a:endParaRPr lang="en-US" sz="1600" dirty="0">
              <a:latin typeface="Times New Roman" pitchFamily="18" charset="0"/>
              <a:ea typeface="Calibri"/>
              <a:cs typeface="Times New Roman" pitchFamily="18" charset="0"/>
            </a:endParaRPr>
          </a:p>
          <a:p>
            <a:pPr algn="justLow">
              <a:lnSpc>
                <a:spcPct val="115000"/>
              </a:lnSpc>
              <a:spcAft>
                <a:spcPts val="1000"/>
              </a:spcAft>
            </a:pPr>
            <a:r>
              <a:rPr lang="ar-SA" sz="2400" b="1" dirty="0">
                <a:solidFill>
                  <a:srgbClr val="000000"/>
                </a:solidFill>
                <a:latin typeface="Times New Roman" pitchFamily="18" charset="0"/>
                <a:ea typeface="Calibri"/>
                <a:cs typeface="Times New Roman" pitchFamily="18" charset="0"/>
              </a:rPr>
              <a:t>ثالثاً: التقديم بالتدرج من الكثير إلى القليل.</a:t>
            </a:r>
            <a:endParaRPr lang="en-US" sz="1600" dirty="0">
              <a:latin typeface="Times New Roman" pitchFamily="18" charset="0"/>
              <a:ea typeface="Calibri"/>
              <a:cs typeface="Times New Roman" pitchFamily="18" charset="0"/>
            </a:endParaRPr>
          </a:p>
          <a:p>
            <a:pPr marL="0" indent="0" algn="justLow">
              <a:buNone/>
            </a:pPr>
            <a:r>
              <a:rPr lang="ar-SA" sz="2400" dirty="0" smtClean="0">
                <a:solidFill>
                  <a:srgbClr val="000000"/>
                </a:solidFill>
                <a:latin typeface="Times New Roman" pitchFamily="18" charset="0"/>
                <a:ea typeface="Calibri"/>
                <a:cs typeface="Times New Roman" pitchFamily="18" charset="0"/>
              </a:rPr>
              <a:t>وقد </a:t>
            </a:r>
            <a:r>
              <a:rPr lang="ar-SA" sz="2400" dirty="0">
                <a:solidFill>
                  <a:srgbClr val="000000"/>
                </a:solidFill>
                <a:latin typeface="Times New Roman" pitchFamily="18" charset="0"/>
                <a:ea typeface="Calibri"/>
                <a:cs typeface="Times New Roman" pitchFamily="18" charset="0"/>
              </a:rPr>
              <a:t>يكون التقديم بحسب الكثرة والقلة فقد يرتب المذكورات متدرجاً من القلة الى الكثرة حسبما </a:t>
            </a:r>
            <a:r>
              <a:rPr lang="ar-SA" sz="2400" dirty="0" err="1">
                <a:solidFill>
                  <a:srgbClr val="000000"/>
                </a:solidFill>
                <a:latin typeface="Times New Roman" pitchFamily="18" charset="0"/>
                <a:ea typeface="Calibri"/>
                <a:cs typeface="Times New Roman" pitchFamily="18" charset="0"/>
              </a:rPr>
              <a:t>يقتضيه</a:t>
            </a:r>
            <a:r>
              <a:rPr lang="ar-SA" sz="2400" dirty="0">
                <a:solidFill>
                  <a:srgbClr val="000000"/>
                </a:solidFill>
                <a:latin typeface="Times New Roman" pitchFamily="18" charset="0"/>
                <a:ea typeface="Calibri"/>
                <a:cs typeface="Times New Roman" pitchFamily="18" charset="0"/>
              </a:rPr>
              <a:t> المقام وذلك نحو قوله تعالى ((أَن طَهِّرَا بَيْتِيَ لِلطَّائِفِينَ وَالْعَاكِفِينَ وَالرُّكَّعِ السُّجُودِ </a:t>
            </a:r>
            <a:r>
              <a:rPr lang="ar-SA" sz="1800" dirty="0">
                <a:solidFill>
                  <a:srgbClr val="000000"/>
                </a:solidFill>
                <a:latin typeface="Times New Roman" pitchFamily="18" charset="0"/>
                <a:ea typeface="Calibri"/>
                <a:cs typeface="Times New Roman" pitchFamily="18" charset="0"/>
              </a:rPr>
              <a:t>(125)</a:t>
            </a:r>
            <a:r>
              <a:rPr lang="ar-SA" sz="2400" dirty="0">
                <a:solidFill>
                  <a:srgbClr val="000000"/>
                </a:solidFill>
                <a:latin typeface="Times New Roman" pitchFamily="18" charset="0"/>
                <a:ea typeface="Calibri"/>
                <a:cs typeface="Times New Roman" pitchFamily="18" charset="0"/>
              </a:rPr>
              <a:t> )) [البقرة ] فكل طائفة هي أقل من التي بعدها فتدرج من القلة الى الكثرة . فالطائفون أقل من العاكفين  لأن الطواف لا يكون إلا حول الكعبة . والعكوف يكون في المساجد عموماً . والعاكفون أقل من الراكعين لأن الركوع أي : الصلاة تكون في كل أرض طاهرة , أما العكوف فلا يكون إلاّ في المساجد . والراكعون أقل من الساجدين وذلك لأن لكل ركعة سجدتين ثم أن كل راكع لا بد أن يسجد وقد يكون سجود ليس له ركوع كسجود التلاوة وسجود الشكر . فهو هنا تدرج من القلة الى الكثرة .</a:t>
            </a:r>
            <a:endParaRPr lang="en-US" sz="24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93031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Autofit/>
          </a:bodyPr>
          <a:lstStyle/>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وقد </a:t>
            </a:r>
            <a:r>
              <a:rPr lang="ar-SA" sz="2400" dirty="0">
                <a:solidFill>
                  <a:srgbClr val="000000"/>
                </a:solidFill>
                <a:latin typeface="Calibri"/>
                <a:ea typeface="Calibri"/>
                <a:cs typeface="Times New Roman"/>
              </a:rPr>
              <a:t>يكون الكلام بالعكس فيتدرج من الكثرة الى القلة وذلك نحو قوله تعالى : ((يَا مَرْيَمُ اقْنُتِي لِرَبِّكِ وَاسْجُدِي وَارْكَعِي مَعَ الرَّاكِعِينَ </a:t>
            </a:r>
            <a:r>
              <a:rPr lang="ar-SA" sz="1800" dirty="0">
                <a:solidFill>
                  <a:srgbClr val="000000"/>
                </a:solidFill>
                <a:latin typeface="Calibri"/>
                <a:ea typeface="Calibri"/>
                <a:cs typeface="Times New Roman"/>
              </a:rPr>
              <a:t>(43)</a:t>
            </a:r>
            <a:r>
              <a:rPr lang="ar-SA" sz="2400" dirty="0">
                <a:solidFill>
                  <a:srgbClr val="000000"/>
                </a:solidFill>
                <a:latin typeface="Calibri"/>
                <a:ea typeface="Calibri"/>
                <a:cs typeface="Times New Roman"/>
              </a:rPr>
              <a:t> )) [آل عمران ] فبدأ بالقنوت وهو عموم العبادة , ثم السجود وهو أقل وأخص , ثم الركوع وهو أقل وأخص . </a:t>
            </a:r>
            <a:endParaRPr lang="en-US" sz="1600" dirty="0">
              <a:latin typeface="Calibri"/>
              <a:ea typeface="Calibri"/>
              <a:cs typeface="Arial"/>
            </a:endParaRPr>
          </a:p>
          <a:p>
            <a:pPr algn="justLow">
              <a:lnSpc>
                <a:spcPct val="115000"/>
              </a:lnSpc>
              <a:spcAft>
                <a:spcPts val="1000"/>
              </a:spcAft>
            </a:pPr>
            <a:r>
              <a:rPr lang="ar-SA" sz="2400" b="1" dirty="0">
                <a:solidFill>
                  <a:srgbClr val="000000"/>
                </a:solidFill>
                <a:latin typeface="Calibri"/>
                <a:ea typeface="Calibri"/>
                <a:cs typeface="Times New Roman"/>
              </a:rPr>
              <a:t>رابعاً: التقديم بحسب ما </a:t>
            </a:r>
            <a:r>
              <a:rPr lang="ar-SA" sz="2400" b="1" dirty="0" err="1">
                <a:solidFill>
                  <a:srgbClr val="000000"/>
                </a:solidFill>
                <a:latin typeface="Calibri"/>
                <a:ea typeface="Calibri"/>
                <a:cs typeface="Times New Roman"/>
              </a:rPr>
              <a:t>يقتضيه</a:t>
            </a:r>
            <a:r>
              <a:rPr lang="ar-SA" sz="2400" b="1" dirty="0">
                <a:solidFill>
                  <a:srgbClr val="000000"/>
                </a:solidFill>
                <a:latin typeface="Calibri"/>
                <a:ea typeface="Calibri"/>
                <a:cs typeface="Times New Roman"/>
              </a:rPr>
              <a:t> السياق.</a:t>
            </a:r>
            <a:endParaRPr lang="en-US" sz="1600" dirty="0">
              <a:latin typeface="Calibri"/>
              <a:ea typeface="Calibri"/>
              <a:cs typeface="Arial"/>
            </a:endParaRPr>
          </a:p>
          <a:p>
            <a:pPr marL="0" indent="0" algn="justLow">
              <a:lnSpc>
                <a:spcPct val="115000"/>
              </a:lnSpc>
              <a:spcAft>
                <a:spcPts val="1000"/>
              </a:spcAft>
              <a:buNone/>
            </a:pPr>
            <a:r>
              <a:rPr lang="ar-IQ" sz="2400" dirty="0">
                <a:solidFill>
                  <a:srgbClr val="000000"/>
                </a:solidFill>
                <a:latin typeface="Calibri"/>
                <a:ea typeface="Calibri"/>
                <a:cs typeface="Times New Roman"/>
              </a:rPr>
              <a:t> </a:t>
            </a: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  </a:t>
            </a:r>
            <a:r>
              <a:rPr lang="ar-SA" sz="2400" dirty="0">
                <a:solidFill>
                  <a:srgbClr val="000000"/>
                </a:solidFill>
                <a:latin typeface="Calibri"/>
                <a:ea typeface="Calibri"/>
                <a:cs typeface="Times New Roman"/>
              </a:rPr>
              <a:t>ومن ذلك قوله تعالى :((وَلَا تَقْتُلُوا أَوْلَادَكُمْ مِنْ إِمْلَاقٍ نَحْنُ نَرْزُقُكُمْ وَإِيَّاهُمْ </a:t>
            </a:r>
            <a:r>
              <a:rPr lang="ar-SA" sz="1800" dirty="0">
                <a:solidFill>
                  <a:srgbClr val="000000"/>
                </a:solidFill>
                <a:latin typeface="Calibri"/>
                <a:ea typeface="Calibri"/>
                <a:cs typeface="Times New Roman"/>
              </a:rPr>
              <a:t>(151)</a:t>
            </a:r>
            <a:r>
              <a:rPr lang="ar-SA" sz="2400" dirty="0">
                <a:solidFill>
                  <a:srgbClr val="000000"/>
                </a:solidFill>
                <a:latin typeface="Calibri"/>
                <a:ea typeface="Calibri"/>
                <a:cs typeface="Times New Roman"/>
              </a:rPr>
              <a:t> )) [الأنعام ] .وقوله : ((وَلَا تَقْتُلُوا أَوْلَادَكُمْ خَشْيَةَ إِمْلَاقٍ نَحْنُ نَرْزُقُهُمْ وَإِيَّاكُمْ </a:t>
            </a:r>
            <a:r>
              <a:rPr lang="ar-SA" sz="1800" dirty="0">
                <a:solidFill>
                  <a:srgbClr val="000000"/>
                </a:solidFill>
                <a:latin typeface="Calibri"/>
                <a:ea typeface="Calibri"/>
                <a:cs typeface="Times New Roman"/>
              </a:rPr>
              <a:t>(31)</a:t>
            </a:r>
            <a:r>
              <a:rPr lang="ar-SA" sz="2400" dirty="0">
                <a:solidFill>
                  <a:srgbClr val="000000"/>
                </a:solidFill>
                <a:latin typeface="Calibri"/>
                <a:ea typeface="Calibri"/>
                <a:cs typeface="Times New Roman"/>
              </a:rPr>
              <a:t> )) [الإسراء ]. </a:t>
            </a:r>
            <a:endParaRPr lang="en-US" sz="1600" dirty="0">
              <a:latin typeface="Calibri"/>
              <a:ea typeface="Calibri"/>
              <a:cs typeface="Arial"/>
            </a:endParaRPr>
          </a:p>
          <a:p>
            <a:pPr marL="0" indent="0">
              <a:buNone/>
            </a:pPr>
            <a:r>
              <a:rPr lang="ar-SA" sz="2400" dirty="0" smtClean="0">
                <a:solidFill>
                  <a:srgbClr val="000000"/>
                </a:solidFill>
                <a:ea typeface="Calibri"/>
                <a:cs typeface="Times New Roman"/>
              </a:rPr>
              <a:t>   </a:t>
            </a:r>
            <a:r>
              <a:rPr lang="ar-SA" sz="2400" dirty="0">
                <a:solidFill>
                  <a:srgbClr val="000000"/>
                </a:solidFill>
                <a:ea typeface="Calibri"/>
                <a:cs typeface="Times New Roman"/>
              </a:rPr>
              <a:t>فقدم رزق الآباء في الآية الأولى على الأبناء , وفي الآية الثانية قدم رزق الأبناء على الآباء , وذلك أن الكلام في الآية الأولى موجه الى الفقراء دون الأغنياء فهم يقتلون أولادهم من الفقر الواقع بهم لا أنهم يخشونه , فأوجبت البلاغةُ تقديم عدتهم بالرزق تكميل العِدَةِ برزق الأولاد </a:t>
            </a:r>
            <a:endParaRPr lang="en-US" sz="24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1379809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16632"/>
            <a:ext cx="8712968" cy="6480720"/>
          </a:xfrm>
        </p:spPr>
        <p:txBody>
          <a:bodyPr>
            <a:noAutofit/>
          </a:bodyPr>
          <a:lstStyle/>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r>
              <a:rPr lang="ar-SA" sz="2400" dirty="0" smtClean="0">
                <a:solidFill>
                  <a:srgbClr val="000000"/>
                </a:solidFill>
                <a:latin typeface="Calibri"/>
                <a:ea typeface="Calibri"/>
                <a:cs typeface="Times New Roman"/>
              </a:rPr>
              <a:t>وفي </a:t>
            </a:r>
            <a:r>
              <a:rPr lang="ar-SA" sz="2400" dirty="0">
                <a:solidFill>
                  <a:srgbClr val="000000"/>
                </a:solidFill>
                <a:latin typeface="Calibri"/>
                <a:ea typeface="Calibri"/>
                <a:cs typeface="Times New Roman"/>
              </a:rPr>
              <a:t>الآية الثانية الخطاب لغير الفقراء وهم الذين يقتلون أولادهم خشية الفقر لا أنهم مفتقرون في الحال , وذلك أنهم يخافون أن تسلبهم كلف الأولاد ما بأيديهم من الغنى فوجب تقديم العدة برزق الأولاد فيأمنوا ما خافوا من الفقر . فقال : لا تقتلوهم  فإنا  نرزقهم  وإياكم , أي إن الله جعل معهم رزقهم فهم لا يشاركونكم في رزقكم فلا تخشوا الفقر .</a:t>
            </a:r>
            <a:endParaRPr lang="en-US" sz="1600" dirty="0">
              <a:latin typeface="Calibri"/>
              <a:ea typeface="Calibri"/>
              <a:cs typeface="Arial"/>
            </a:endParaRPr>
          </a:p>
          <a:p>
            <a:pPr algn="justLow">
              <a:lnSpc>
                <a:spcPct val="115000"/>
              </a:lnSpc>
              <a:spcAft>
                <a:spcPts val="1000"/>
              </a:spcAft>
            </a:pPr>
            <a:r>
              <a:rPr lang="ar-SA" sz="2400" b="1" dirty="0">
                <a:solidFill>
                  <a:srgbClr val="000000"/>
                </a:solidFill>
                <a:latin typeface="Calibri"/>
                <a:ea typeface="Calibri"/>
                <a:cs typeface="Times New Roman"/>
              </a:rPr>
              <a:t>خامسا : التقديم لغرض السبق في الأهمية. </a:t>
            </a:r>
            <a:endParaRPr lang="en-US" sz="1600" dirty="0">
              <a:latin typeface="Calibri"/>
              <a:ea typeface="Calibri"/>
              <a:cs typeface="Arial"/>
            </a:endParaRPr>
          </a:p>
          <a:p>
            <a:pPr marL="0" indent="0" algn="justLow">
              <a:lnSpc>
                <a:spcPct val="115000"/>
              </a:lnSpc>
              <a:spcAft>
                <a:spcPts val="1000"/>
              </a:spcAft>
              <a:buNone/>
            </a:pPr>
            <a:r>
              <a:rPr lang="ar-IQ" sz="2400" dirty="0" smtClean="0">
                <a:latin typeface="Calibri"/>
                <a:ea typeface="Calibri"/>
                <a:cs typeface="Times New Roman"/>
              </a:rPr>
              <a:t>        </a:t>
            </a:r>
            <a:r>
              <a:rPr lang="ar-SA" sz="2400" dirty="0" smtClean="0">
                <a:latin typeface="Calibri"/>
                <a:ea typeface="Calibri"/>
                <a:cs typeface="Times New Roman"/>
              </a:rPr>
              <a:t>حيث </a:t>
            </a:r>
            <a:r>
              <a:rPr lang="ar-SA" sz="2400" dirty="0">
                <a:latin typeface="Calibri"/>
                <a:ea typeface="Calibri"/>
                <a:cs typeface="Times New Roman"/>
              </a:rPr>
              <a:t>يقدم الأهم  فالأهم كما في قوله تعالى : ((زُيِّنَ لِلنَّاسِ حُبُّ الشَّهَوَاتِ مِنَ النِّسَاءِ وَالْبَنِينَ وَالْقَنَاطِيرِ الْمُقَنطَرَةِ مِنَ الذَّهَبِ وَالْفِضَّةِ وَالْخَيْلِ الْمُسَوَّمَةِ وَالْأَنْعَامِ وَالْحَرْثِ ))  فلما صدر الآية بذكر الحب وكان المحبوب مختلف المراتب , فتفاوتت الدرجات اقتضت حكمته سبحانه تقديم الأهم فالأهم من المحبوبات , فقدم النساء على البنين لما يظهر فيهن من قوة الشهوة ونزوع الطبع وإيثارهن على كل محبوب , وقدم البنين على الأموال لتمكنهم في النفوس واختلاط  محبتهم  بالأفئدة, وهكذا القول في سائر المحبوبات فالنساء والبنون أحب من الأموال , والذهب أحب من الفضة , والخيل أخص محبة من الانعام , والمواشي أدخل من الحرث . فالتقديم جاء متصلاً بالنفس عاكساَ مراتب محبوباتها .</a:t>
            </a:r>
            <a:endParaRPr lang="en-US" sz="1600" dirty="0">
              <a:latin typeface="Calibri"/>
              <a:ea typeface="Calibri"/>
              <a:cs typeface="Arial"/>
            </a:endParaRPr>
          </a:p>
          <a:p>
            <a:pPr algn="justLow">
              <a:lnSpc>
                <a:spcPct val="115000"/>
              </a:lnSpc>
              <a:spcAft>
                <a:spcPts val="1000"/>
              </a:spcAft>
            </a:pPr>
            <a:endParaRPr lang="en-US" sz="28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756918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9512" y="188640"/>
            <a:ext cx="8784976" cy="6336704"/>
          </a:xfrm>
        </p:spPr>
        <p:txBody>
          <a:bodyPr>
            <a:noAutofit/>
          </a:bodyPr>
          <a:lstStyle/>
          <a:p>
            <a:pPr algn="justLow">
              <a:spcAft>
                <a:spcPts val="1000"/>
              </a:spcAft>
            </a:pPr>
            <a:r>
              <a:rPr lang="ar-SA" sz="2400" b="1" dirty="0">
                <a:solidFill>
                  <a:srgbClr val="000000"/>
                </a:solidFill>
                <a:latin typeface="Calibri"/>
                <a:ea typeface="Calibri"/>
                <a:cs typeface="Times New Roman"/>
              </a:rPr>
              <a:t>سادساً: التقديم بحسب الرتبة .</a:t>
            </a:r>
            <a:endParaRPr lang="en-US" sz="1600" dirty="0">
              <a:latin typeface="Calibri"/>
              <a:ea typeface="Calibri"/>
              <a:cs typeface="Arial"/>
            </a:endParaRPr>
          </a:p>
          <a:p>
            <a:pPr marL="0" indent="0" algn="justLow">
              <a:spcAft>
                <a:spcPts val="1000"/>
              </a:spcAft>
              <a:buNone/>
            </a:pPr>
            <a:r>
              <a:rPr lang="ar-IQ" sz="2400" dirty="0" smtClean="0">
                <a:latin typeface="Calibri"/>
                <a:ea typeface="Calibri"/>
                <a:cs typeface="Times New Roman"/>
              </a:rPr>
              <a:t>    </a:t>
            </a:r>
            <a:r>
              <a:rPr lang="ar-SA" sz="2400" dirty="0" smtClean="0">
                <a:latin typeface="Calibri"/>
                <a:ea typeface="Calibri"/>
                <a:cs typeface="Times New Roman"/>
              </a:rPr>
              <a:t>قد </a:t>
            </a:r>
            <a:r>
              <a:rPr lang="ar-SA" sz="2400" dirty="0">
                <a:latin typeface="Calibri"/>
                <a:ea typeface="Calibri"/>
                <a:cs typeface="Times New Roman"/>
              </a:rPr>
              <a:t>يكون التقديم بحسب الرتبة ومن ذلك قوله تعالى؛ ((ولا تُطِع كُلَّ حَلَّافٍ مَّهين </a:t>
            </a:r>
            <a:r>
              <a:rPr lang="ar-SA" sz="2000" dirty="0">
                <a:latin typeface="Calibri"/>
                <a:ea typeface="Calibri"/>
                <a:cs typeface="Times New Roman"/>
              </a:rPr>
              <a:t>(10) </a:t>
            </a:r>
            <a:r>
              <a:rPr lang="ar-SA" sz="2400" dirty="0">
                <a:latin typeface="Calibri"/>
                <a:ea typeface="Calibri"/>
                <a:cs typeface="Times New Roman"/>
              </a:rPr>
              <a:t>هَمَّازٍ </a:t>
            </a:r>
            <a:r>
              <a:rPr lang="ar-SA" sz="2400" dirty="0" err="1">
                <a:latin typeface="Calibri"/>
                <a:ea typeface="Calibri"/>
                <a:cs typeface="Times New Roman"/>
              </a:rPr>
              <a:t>مَّشَّآءٍ</a:t>
            </a:r>
            <a:r>
              <a:rPr lang="ar-SA" sz="2400" dirty="0">
                <a:latin typeface="Calibri"/>
                <a:ea typeface="Calibri"/>
                <a:cs typeface="Times New Roman"/>
              </a:rPr>
              <a:t> بِنَميمٍ </a:t>
            </a:r>
            <a:r>
              <a:rPr lang="ar-SA" sz="1800" dirty="0">
                <a:latin typeface="Calibri"/>
                <a:ea typeface="Calibri"/>
                <a:cs typeface="Times New Roman"/>
              </a:rPr>
              <a:t>(11)</a:t>
            </a:r>
            <a:r>
              <a:rPr lang="ar-SA" sz="2400" dirty="0">
                <a:latin typeface="Calibri"/>
                <a:ea typeface="Calibri"/>
                <a:cs typeface="Times New Roman"/>
              </a:rPr>
              <a:t>، مَّنَّاعٍ لِلخَيرِ مُعتَدٍ أثِيمٍ </a:t>
            </a:r>
            <a:r>
              <a:rPr lang="ar-SA" sz="1800" dirty="0">
                <a:latin typeface="Calibri"/>
                <a:ea typeface="Calibri"/>
                <a:cs typeface="Times New Roman"/>
              </a:rPr>
              <a:t>(12)</a:t>
            </a:r>
            <a:r>
              <a:rPr lang="ar-SA" sz="2400" dirty="0">
                <a:latin typeface="Calibri"/>
                <a:ea typeface="Calibri"/>
                <a:cs typeface="Times New Roman"/>
              </a:rPr>
              <a:t> )) (القلم)  فإن الهماز هو العيّاب وذلك لا يفتقر إلى مشي بخلاف النميمة فإنها نقل للحديث من مكان إلى مكان عن شخص إلى شخص.</a:t>
            </a:r>
            <a:endParaRPr lang="en-US" sz="1600" dirty="0">
              <a:latin typeface="Calibri"/>
              <a:ea typeface="Calibri"/>
              <a:cs typeface="Arial"/>
            </a:endParaRPr>
          </a:p>
          <a:p>
            <a:pPr marL="0" indent="0" algn="justLow">
              <a:spcAft>
                <a:spcPts val="1000"/>
              </a:spcAft>
              <a:buNone/>
            </a:pPr>
            <a:r>
              <a:rPr lang="ar-IQ" sz="2400" dirty="0" smtClean="0">
                <a:latin typeface="Calibri"/>
                <a:ea typeface="Calibri"/>
                <a:cs typeface="Times New Roman"/>
              </a:rPr>
              <a:t>   </a:t>
            </a:r>
            <a:r>
              <a:rPr lang="ar-SA" sz="2400" dirty="0" smtClean="0">
                <a:latin typeface="Calibri"/>
                <a:ea typeface="Calibri"/>
                <a:cs typeface="Times New Roman"/>
              </a:rPr>
              <a:t>فبدأ </a:t>
            </a:r>
            <a:r>
              <a:rPr lang="ar-SA" sz="2400" dirty="0">
                <a:latin typeface="Calibri"/>
                <a:ea typeface="Calibri"/>
                <a:cs typeface="Times New Roman"/>
              </a:rPr>
              <a:t>بالهماز وهو هنا المغتاب الذي يعيب الناس وهذا لا يفتقر الى مشي ولا حركة ثم انتقل الى مرتبة ابعد في الايذاء وهو المشي بالنميمة فأنها تحتاج في نقل الحديث  من شخص الى أخر اما بالمشي اليه أو ببذل الجهد لتوصيلها اليه ثم انتقل الى مرتبة ابعد في الايذاء وهو أنه يمنع الخير عن الاخرين ، وهذه المرتبة ابعد في الايذاء مما تقدمها . ثم انتقل الى مرتبة أخرى ابعد مما قبلها وهو الاعتداء ، فإن منع الخير قد لا يصحبه اعتداء ، أما العدوان فهو مرتبة اشد في الايذاء  ثم ختمها بقوله (أثيم) وهو وصف جامع لأنواع الشرور ، فهي مرتبة أخرى أشد ايذاءً . </a:t>
            </a:r>
            <a:endParaRPr lang="en-US" sz="1600" dirty="0">
              <a:latin typeface="Calibri"/>
              <a:ea typeface="Calibri"/>
              <a:cs typeface="Arial"/>
            </a:endParaRPr>
          </a:p>
          <a:p>
            <a:pPr marL="0" indent="0">
              <a:buNone/>
            </a:pPr>
            <a:r>
              <a:rPr lang="ar-IQ" sz="2400" dirty="0">
                <a:ea typeface="Calibri"/>
                <a:cs typeface="Times New Roman"/>
              </a:rPr>
              <a:t> </a:t>
            </a:r>
            <a:r>
              <a:rPr lang="ar-IQ" sz="2400" dirty="0" smtClean="0">
                <a:ea typeface="Calibri"/>
                <a:cs typeface="Times New Roman"/>
              </a:rPr>
              <a:t>  ا</a:t>
            </a:r>
            <a:r>
              <a:rPr lang="ar-SA" sz="2400" dirty="0" smtClean="0">
                <a:ea typeface="Calibri"/>
                <a:cs typeface="Times New Roman"/>
              </a:rPr>
              <a:t>كتفي </a:t>
            </a:r>
            <a:r>
              <a:rPr lang="ar-SA" sz="2400" dirty="0">
                <a:ea typeface="Calibri"/>
                <a:cs typeface="Times New Roman"/>
              </a:rPr>
              <a:t>بهذا القدر من الامثلة القرآنية ،فإن فيها كفاية فيما أحسب ، فهي تدل دلالة واضحة على ان التعبير القرآني تعبير فني مقصود ، فكل لفظ فيه وضع وضعا مقصودا ، وأنه لم يقدم لفظة على لفظة إلا لغرض </a:t>
            </a:r>
            <a:r>
              <a:rPr lang="ar-SA" sz="2400" dirty="0" err="1">
                <a:ea typeface="Calibri"/>
                <a:cs typeface="Times New Roman"/>
              </a:rPr>
              <a:t>يقتضيه</a:t>
            </a:r>
            <a:r>
              <a:rPr lang="ar-SA" sz="2400" dirty="0">
                <a:ea typeface="Calibri"/>
                <a:cs typeface="Times New Roman"/>
              </a:rPr>
              <a:t> السياق وقد روعي في ذلك التعبير القرآني  كله ونظر إليه نظرة واحدة شاملة </a:t>
            </a:r>
            <a:r>
              <a:rPr lang="ar-SA" sz="2000" dirty="0">
                <a:ea typeface="Calibri"/>
                <a:cs typeface="Times New Roman"/>
              </a:rPr>
              <a:t>.</a:t>
            </a:r>
            <a:endParaRPr lang="en-US" sz="20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2756918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TotalTime>
  <Words>1507</Words>
  <Application>Microsoft Office PowerPoint</Application>
  <PresentationFormat>عرض على الشاشة (3:4)‏</PresentationFormat>
  <Paragraphs>37</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تدفق</vt:lpstr>
      <vt:lpstr>التقديم والتأخير في القرآن الكريم</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35</cp:revision>
  <dcterms:created xsi:type="dcterms:W3CDTF">2018-12-10T22:11:04Z</dcterms:created>
  <dcterms:modified xsi:type="dcterms:W3CDTF">2021-05-24T11:02:16Z</dcterms:modified>
</cp:coreProperties>
</file>