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sldIdLst>
    <p:sldId id="256" r:id="rId2"/>
    <p:sldId id="260" r:id="rId3"/>
    <p:sldId id="257" r:id="rId4"/>
    <p:sldId id="258" r:id="rId5"/>
    <p:sldId id="259" r:id="rId6"/>
    <p:sldId id="261" r:id="rId7"/>
    <p:sldId id="262"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0" d="100"/>
          <a:sy n="70" d="100"/>
        </p:scale>
        <p:origin x="-1386" y="3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3">
        <a:schemeClr val="bg1"/>
      </p:bgRef>
    </p:bg>
    <p:spTree>
      <p:nvGrpSpPr>
        <p:cNvPr id="1" name=""/>
        <p:cNvGrpSpPr/>
        <p:nvPr/>
      </p:nvGrpSpPr>
      <p:grpSpPr>
        <a:xfrm>
          <a:off x="0" y="0"/>
          <a:ext cx="0" cy="0"/>
          <a:chOff x="0" y="0"/>
          <a:chExt cx="0" cy="0"/>
        </a:xfrm>
      </p:grpSpPr>
      <p:sp>
        <p:nvSpPr>
          <p:cNvPr id="12" name="مستطيل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مستطيل مستدير الزوايا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عنوان فرعي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p:txBody>
          <a:bodyPr/>
          <a:lstStyle/>
          <a:p>
            <a:fld id="{1B8ABB09-4A1D-463E-8065-109CC2B7EFAA}" type="datetimeFigureOut">
              <a:rPr lang="ar-SA" smtClean="0"/>
              <a:t>22/10/1442</a:t>
            </a:fld>
            <a:endParaRPr lang="ar-SA"/>
          </a:p>
        </p:txBody>
      </p:sp>
      <p:sp>
        <p:nvSpPr>
          <p:cNvPr id="17" name="عنصر نائب للتذييل 16"/>
          <p:cNvSpPr>
            <a:spLocks noGrp="1"/>
          </p:cNvSpPr>
          <p:nvPr>
            <p:ph type="ftr" sz="quarter" idx="11"/>
          </p:nvPr>
        </p:nvSpPr>
        <p:spPr/>
        <p:txBody>
          <a:bodyPr/>
          <a:lstStyle/>
          <a:p>
            <a:endParaRPr lang="ar-SA"/>
          </a:p>
        </p:txBody>
      </p:sp>
      <p:sp>
        <p:nvSpPr>
          <p:cNvPr id="29" name="عنصر نائب لرقم الشريحة 28"/>
          <p:cNvSpPr>
            <a:spLocks noGrp="1"/>
          </p:cNvSpPr>
          <p:nvPr>
            <p:ph type="sldNum" sz="quarter" idx="12"/>
          </p:nvPr>
        </p:nvSpPr>
        <p:spPr/>
        <p:txBody>
          <a:bodyPr lIns="0" tIns="0" rIns="0" bIns="0">
            <a:noAutofit/>
          </a:bodyPr>
          <a:lstStyle>
            <a:lvl1pPr>
              <a:defRPr sz="1400">
                <a:solidFill>
                  <a:srgbClr val="FFFFFF"/>
                </a:solidFill>
              </a:defRPr>
            </a:lvl1pPr>
          </a:lstStyle>
          <a:p>
            <a:fld id="{0B34F065-1154-456A-91E3-76DE8E75E17B}" type="slidenum">
              <a:rPr lang="ar-SA" smtClean="0"/>
              <a:t>‹#›</a:t>
            </a:fld>
            <a:endParaRPr lang="ar-SA"/>
          </a:p>
        </p:txBody>
      </p:sp>
      <p:sp>
        <p:nvSpPr>
          <p:cNvPr id="7" name="مستطيل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ar-SA" smtClean="0"/>
              <a:t>انقر لتحرير نمط العنوان الرئيسي</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22/10/1442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
        <p:nvSpPr>
          <p:cNvPr id="8" name="عنصر نائب للمحتوى 7"/>
          <p:cNvSpPr>
            <a:spLocks noGrp="1"/>
          </p:cNvSpPr>
          <p:nvPr>
            <p:ph sz="quarter" idx="1"/>
          </p:nvPr>
        </p:nvSpPr>
        <p:spPr>
          <a:xfrm>
            <a:off x="914400" y="1447800"/>
            <a:ext cx="777240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1"/>
      </p:bgRef>
    </p:bg>
    <p:spTree>
      <p:nvGrpSpPr>
        <p:cNvPr id="1" name=""/>
        <p:cNvGrpSpPr/>
        <p:nvPr/>
      </p:nvGrpSpPr>
      <p:grpSpPr>
        <a:xfrm>
          <a:off x="0" y="0"/>
          <a:ext cx="0" cy="0"/>
          <a:chOff x="0" y="0"/>
          <a:chExt cx="0" cy="0"/>
        </a:xfrm>
      </p:grpSpPr>
      <p:sp>
        <p:nvSpPr>
          <p:cNvPr id="11" name="مستطيل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مستطيل مستدير الزوايا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722313" y="952500"/>
            <a:ext cx="7772400" cy="1362075"/>
          </a:xfrm>
        </p:spPr>
        <p:txBody>
          <a:bodyPr anchor="b" anchorCtr="0"/>
          <a:lstStyle>
            <a:lvl1pPr algn="l">
              <a:buNone/>
              <a:defRPr sz="4000" b="0" cap="none"/>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22/10/1442</a:t>
            </a:fld>
            <a:endParaRPr lang="ar-SA"/>
          </a:p>
        </p:txBody>
      </p:sp>
      <p:sp>
        <p:nvSpPr>
          <p:cNvPr id="5" name="عنصر نائب للتذييل 4"/>
          <p:cNvSpPr>
            <a:spLocks noGrp="1"/>
          </p:cNvSpPr>
          <p:nvPr>
            <p:ph type="ftr" sz="quarter" idx="11"/>
          </p:nvPr>
        </p:nvSpPr>
        <p:spPr>
          <a:xfrm>
            <a:off x="800100" y="6172200"/>
            <a:ext cx="4000500" cy="457200"/>
          </a:xfrm>
        </p:spPr>
        <p:txBody>
          <a:bodyPr/>
          <a:lstStyle/>
          <a:p>
            <a:endParaRPr lang="ar-SA"/>
          </a:p>
        </p:txBody>
      </p:sp>
      <p:sp>
        <p:nvSpPr>
          <p:cNvPr id="7" name="مستطيل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مستطيل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مستطيل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عنصر نائب لرقم الشريحة 5"/>
          <p:cNvSpPr>
            <a:spLocks noGrp="1"/>
          </p:cNvSpPr>
          <p:nvPr>
            <p:ph type="sldNum" sz="quarter" idx="12"/>
          </p:nvPr>
        </p:nvSpPr>
        <p:spPr>
          <a:xfrm>
            <a:off x="146304" y="6208776"/>
            <a:ext cx="457200" cy="457200"/>
          </a:xfrm>
        </p:spPr>
        <p:txBody>
          <a:bodyPr/>
          <a:lstStyle/>
          <a:p>
            <a:fld id="{0B34F065-1154-456A-91E3-76DE8E75E17B}"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22/10/1442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
        <p:nvSpPr>
          <p:cNvPr id="9" name="عنصر نائب للمحتوى 8"/>
          <p:cNvSpPr>
            <a:spLocks noGrp="1"/>
          </p:cNvSpPr>
          <p:nvPr>
            <p:ph sz="quarter" idx="1"/>
          </p:nvPr>
        </p:nvSpPr>
        <p:spPr>
          <a:xfrm>
            <a:off x="914400" y="1447800"/>
            <a:ext cx="374904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933950" y="1447800"/>
            <a:ext cx="3749040" cy="45720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273050"/>
            <a:ext cx="7772400" cy="1143000"/>
          </a:xfrm>
        </p:spPr>
        <p:txBody>
          <a:bodyPr anchor="b" anchorCtr="0"/>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7" name="عنصر نائب للتاريخ 6"/>
          <p:cNvSpPr>
            <a:spLocks noGrp="1"/>
          </p:cNvSpPr>
          <p:nvPr>
            <p:ph type="dt" sz="half" idx="10"/>
          </p:nvPr>
        </p:nvSpPr>
        <p:spPr/>
        <p:txBody>
          <a:bodyPr/>
          <a:lstStyle/>
          <a:p>
            <a:fld id="{1B8ABB09-4A1D-463E-8065-109CC2B7EFAA}" type="datetimeFigureOut">
              <a:rPr lang="ar-SA" smtClean="0"/>
              <a:t>22/10/1442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
        <p:nvSpPr>
          <p:cNvPr id="11" name="عنصر نائب للمحتوى 10"/>
          <p:cNvSpPr>
            <a:spLocks noGrp="1"/>
          </p:cNvSpPr>
          <p:nvPr>
            <p:ph sz="half" idx="2"/>
          </p:nvPr>
        </p:nvSpPr>
        <p:spPr>
          <a:xfrm>
            <a:off x="914400" y="2247900"/>
            <a:ext cx="3733800" cy="38862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4"/>
          </p:nvPr>
        </p:nvSpPr>
        <p:spPr>
          <a:xfrm>
            <a:off x="4953000" y="2247900"/>
            <a:ext cx="3733800" cy="38862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1B8ABB09-4A1D-463E-8065-109CC2B7EFAA}" type="datetimeFigureOut">
              <a:rPr lang="ar-SA" smtClean="0"/>
              <a:t>22/10/1442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22/10/1442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8" name="مستطيل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مستطيل مستدير الزوايا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عنوان 1"/>
          <p:cNvSpPr>
            <a:spLocks noGrp="1"/>
          </p:cNvSpPr>
          <p:nvPr>
            <p:ph type="title"/>
          </p:nvPr>
        </p:nvSpPr>
        <p:spPr>
          <a:xfrm>
            <a:off x="914400" y="273050"/>
            <a:ext cx="7772400" cy="1143000"/>
          </a:xfrm>
        </p:spPr>
        <p:txBody>
          <a:bodyPr anchor="b" anchorCtr="0"/>
          <a:lstStyle>
            <a:lvl1pPr algn="l">
              <a:buNone/>
              <a:defRPr sz="4000" b="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22/10/1442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
        <p:nvSpPr>
          <p:cNvPr id="11" name="عنصر نائب للمحتوى 10"/>
          <p:cNvSpPr>
            <a:spLocks noGrp="1"/>
          </p:cNvSpPr>
          <p:nvPr>
            <p:ph sz="quarter" idx="1"/>
          </p:nvPr>
        </p:nvSpPr>
        <p:spPr>
          <a:xfrm>
            <a:off x="2971800" y="1600200"/>
            <a:ext cx="5715000" cy="4495800"/>
          </a:xfrm>
        </p:spPr>
        <p:txBody>
          <a:bodyPr vert="horz"/>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22/10/1442</a:t>
            </a:fld>
            <a:endParaRPr lang="ar-SA"/>
          </a:p>
        </p:txBody>
      </p:sp>
      <p:sp>
        <p:nvSpPr>
          <p:cNvPr id="6" name="عنصر نائب للتذييل 5"/>
          <p:cNvSpPr>
            <a:spLocks noGrp="1"/>
          </p:cNvSpPr>
          <p:nvPr>
            <p:ph type="ftr" sz="quarter" idx="11"/>
          </p:nvPr>
        </p:nvSpPr>
        <p:spPr>
          <a:xfrm>
            <a:off x="914400" y="6172200"/>
            <a:ext cx="3886200" cy="457200"/>
          </a:xfrm>
        </p:spPr>
        <p:txBody>
          <a:bodyPr/>
          <a:lstStyle/>
          <a:p>
            <a:endParaRPr lang="ar-SA"/>
          </a:p>
        </p:txBody>
      </p:sp>
      <p:sp>
        <p:nvSpPr>
          <p:cNvPr id="7" name="عنصر نائب لرقم الشريحة 6"/>
          <p:cNvSpPr>
            <a:spLocks noGrp="1"/>
          </p:cNvSpPr>
          <p:nvPr>
            <p:ph type="sldNum" sz="quarter" idx="12"/>
          </p:nvPr>
        </p:nvSpPr>
        <p:spPr>
          <a:xfrm>
            <a:off x="146304" y="6208776"/>
            <a:ext cx="457200" cy="457200"/>
          </a:xfrm>
        </p:spPr>
        <p:txBody>
          <a:bodyPr/>
          <a:lstStyle/>
          <a:p>
            <a:fld id="{0B34F065-1154-456A-91E3-76DE8E75E17B}" type="slidenum">
              <a:rPr lang="ar-SA" smtClean="0"/>
              <a:t>‹#›</a:t>
            </a:fld>
            <a:endParaRPr lang="ar-SA"/>
          </a:p>
        </p:txBody>
      </p:sp>
      <p:sp>
        <p:nvSpPr>
          <p:cNvPr id="11" name="مستطيل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مستطيل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عنصر نائب للصورة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ar-SA" smtClean="0"/>
              <a:t>انقر فوق الأيقونة لإضافة صورة</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22/10/1442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41"/>
            <a:ext cx="201168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914400" y="274640"/>
            <a:ext cx="55626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22/10/1442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مستطيل مستدير الزوايا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عنصر نائب للعنوان 21"/>
          <p:cNvSpPr>
            <a:spLocks noGrp="1"/>
          </p:cNvSpPr>
          <p:nvPr>
            <p:ph type="title"/>
          </p:nvPr>
        </p:nvSpPr>
        <p:spPr>
          <a:xfrm>
            <a:off x="914400" y="274638"/>
            <a:ext cx="7772400" cy="1143000"/>
          </a:xfrm>
          <a:prstGeom prst="rect">
            <a:avLst/>
          </a:prstGeom>
        </p:spPr>
        <p:txBody>
          <a:bodyPr bIns="91440" anchor="b" anchorCtr="0">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B8ABB09-4A1D-463E-8065-109CC2B7EFAA}" type="datetimeFigureOut">
              <a:rPr lang="ar-SA" smtClean="0"/>
              <a:t>22/10/1442</a:t>
            </a:fld>
            <a:endParaRPr lang="ar-SA"/>
          </a:p>
        </p:txBody>
      </p:sp>
      <p:sp>
        <p:nvSpPr>
          <p:cNvPr id="3" name="عنصر نائب للتذييل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ar-SA"/>
          </a:p>
        </p:txBody>
      </p:sp>
      <p:sp>
        <p:nvSpPr>
          <p:cNvPr id="23" name="عنصر نائب لرقم الشريحة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274320" indent="-274320" algn="r" rtl="1"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r" rtl="1"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r" rtl="1"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r" rtl="1"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r" rtl="1"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r" rtl="1"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r" rtl="1"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r" rtl="1"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r" rtl="1"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187624" y="3645024"/>
            <a:ext cx="6552728" cy="2448272"/>
          </a:xfrm>
        </p:spPr>
        <p:txBody>
          <a:bodyPr/>
          <a:lstStyle/>
          <a:p>
            <a:pPr lvl="0" algn="ctr">
              <a:buClr>
                <a:srgbClr val="94C600"/>
              </a:buClr>
            </a:pPr>
            <a:r>
              <a:rPr lang="ar-IQ" sz="2000" b="1" dirty="0">
                <a:solidFill>
                  <a:srgbClr val="000000"/>
                </a:solidFill>
              </a:rPr>
              <a:t>الجامعة المستنصرية / كلية الآداب / قسم اللغة العربية </a:t>
            </a:r>
          </a:p>
          <a:p>
            <a:pPr lvl="0" algn="ctr">
              <a:buClr>
                <a:srgbClr val="94C600"/>
              </a:buClr>
            </a:pPr>
            <a:r>
              <a:rPr lang="ar-IQ" sz="2000" b="1" dirty="0">
                <a:solidFill>
                  <a:srgbClr val="000000"/>
                </a:solidFill>
              </a:rPr>
              <a:t>المرحلة الرابعة </a:t>
            </a:r>
          </a:p>
          <a:p>
            <a:pPr lvl="0" algn="ctr">
              <a:buClr>
                <a:srgbClr val="94C600"/>
              </a:buClr>
            </a:pPr>
            <a:r>
              <a:rPr lang="ar-IQ" sz="2000" b="1" dirty="0" smtClean="0">
                <a:solidFill>
                  <a:srgbClr val="000000"/>
                </a:solidFill>
              </a:rPr>
              <a:t>الدراسة </a:t>
            </a:r>
            <a:r>
              <a:rPr lang="ar-IQ" sz="2000" b="1" dirty="0">
                <a:solidFill>
                  <a:srgbClr val="000000"/>
                </a:solidFill>
              </a:rPr>
              <a:t>الصباحية </a:t>
            </a:r>
            <a:r>
              <a:rPr lang="ar-IQ" sz="2000" b="1" dirty="0" smtClean="0">
                <a:solidFill>
                  <a:srgbClr val="000000"/>
                </a:solidFill>
              </a:rPr>
              <a:t> </a:t>
            </a:r>
            <a:endParaRPr lang="ar-IQ" sz="2000" b="1" dirty="0">
              <a:solidFill>
                <a:srgbClr val="000000"/>
              </a:solidFill>
            </a:endParaRPr>
          </a:p>
          <a:p>
            <a:pPr lvl="0" algn="ctr">
              <a:buClr>
                <a:srgbClr val="94C600"/>
              </a:buClr>
            </a:pPr>
            <a:r>
              <a:rPr lang="ar-IQ" sz="2000" b="1" dirty="0" smtClean="0">
                <a:solidFill>
                  <a:srgbClr val="000000"/>
                </a:solidFill>
              </a:rPr>
              <a:t>أستاذ </a:t>
            </a:r>
            <a:r>
              <a:rPr lang="ar-IQ" sz="2000" b="1" dirty="0">
                <a:solidFill>
                  <a:srgbClr val="000000"/>
                </a:solidFill>
              </a:rPr>
              <a:t>المادة :</a:t>
            </a:r>
          </a:p>
          <a:p>
            <a:pPr lvl="0" algn="ctr">
              <a:buClr>
                <a:srgbClr val="94C600"/>
              </a:buClr>
            </a:pPr>
            <a:r>
              <a:rPr lang="ar-IQ" sz="2000" b="1" dirty="0" smtClean="0">
                <a:solidFill>
                  <a:srgbClr val="000000"/>
                </a:solidFill>
              </a:rPr>
              <a:t>أ. د رياض عبود </a:t>
            </a:r>
            <a:r>
              <a:rPr lang="ar-IQ" sz="2000" b="1" dirty="0" err="1" smtClean="0">
                <a:solidFill>
                  <a:srgbClr val="000000"/>
                </a:solidFill>
              </a:rPr>
              <a:t>إهوين</a:t>
            </a:r>
            <a:r>
              <a:rPr lang="ar-IQ" sz="2000" b="1" dirty="0" smtClean="0">
                <a:solidFill>
                  <a:srgbClr val="000000"/>
                </a:solidFill>
              </a:rPr>
              <a:t>                 </a:t>
            </a:r>
          </a:p>
          <a:p>
            <a:endParaRPr lang="ar-IQ" dirty="0"/>
          </a:p>
        </p:txBody>
      </p:sp>
      <p:sp>
        <p:nvSpPr>
          <p:cNvPr id="2" name="عنوان 1"/>
          <p:cNvSpPr>
            <a:spLocks noGrp="1"/>
          </p:cNvSpPr>
          <p:nvPr>
            <p:ph type="ctrTitle"/>
          </p:nvPr>
        </p:nvSpPr>
        <p:spPr>
          <a:xfrm>
            <a:off x="827584" y="1484784"/>
            <a:ext cx="7291144" cy="1702160"/>
          </a:xfrm>
        </p:spPr>
        <p:txBody>
          <a:bodyPr anchor="t"/>
          <a:lstStyle/>
          <a:p>
            <a:pPr algn="ctr"/>
            <a:r>
              <a:rPr lang="ar-IQ" b="1" dirty="0" smtClean="0">
                <a:solidFill>
                  <a:schemeClr val="tx1"/>
                </a:solidFill>
                <a:ea typeface="Times New Roman"/>
                <a:cs typeface="Simplified Arabic"/>
              </a:rPr>
              <a:t>التشابه والاختلاف في التعبير القرآني</a:t>
            </a:r>
            <a:br>
              <a:rPr lang="ar-IQ" b="1" dirty="0" smtClean="0">
                <a:solidFill>
                  <a:schemeClr val="tx1"/>
                </a:solidFill>
                <a:ea typeface="Times New Roman"/>
                <a:cs typeface="Simplified Arabic"/>
              </a:rPr>
            </a:br>
            <a:r>
              <a:rPr lang="ar-IQ" b="1" dirty="0" smtClean="0">
                <a:solidFill>
                  <a:schemeClr val="tx1"/>
                </a:solidFill>
                <a:ea typeface="Times New Roman"/>
                <a:cs typeface="Simplified Arabic"/>
              </a:rPr>
              <a:t>القسم الأول</a:t>
            </a:r>
            <a:endParaRPr lang="ar-IQ" dirty="0">
              <a:solidFill>
                <a:schemeClr val="tx1"/>
              </a:solidFill>
            </a:endParaRPr>
          </a:p>
        </p:txBody>
      </p:sp>
    </p:spTree>
    <p:extLst>
      <p:ext uri="{BB962C8B-B14F-4D97-AF65-F5344CB8AC3E}">
        <p14:creationId xmlns:p14="http://schemas.microsoft.com/office/powerpoint/2010/main" val="1324773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251520" y="188640"/>
            <a:ext cx="8424936" cy="6048672"/>
          </a:xfrm>
        </p:spPr>
        <p:txBody>
          <a:bodyPr>
            <a:noAutofit/>
          </a:bodyPr>
          <a:lstStyle/>
          <a:p>
            <a:pPr algn="justLow">
              <a:lnSpc>
                <a:spcPct val="115000"/>
              </a:lnSpc>
              <a:spcAft>
                <a:spcPts val="1000"/>
              </a:spcAft>
            </a:pPr>
            <a:r>
              <a:rPr lang="ar-SA" sz="2400" dirty="0">
                <a:latin typeface="Calibri"/>
                <a:ea typeface="Calibri"/>
              </a:rPr>
              <a:t>في القرآن الكريم تعبيرات تتشابه مع تعبيرات أخرى ولا تختلف عنها إلا في مواضع ضئيلة جدا ...ويمكن إجمال بعض ما يكون فيه الاختلاف بين الآيتين المتشابهتين على النحو الآتي : </a:t>
            </a:r>
            <a:endParaRPr lang="en-US" sz="2400" dirty="0">
              <a:latin typeface="Calibri"/>
              <a:ea typeface="Calibri"/>
            </a:endParaRPr>
          </a:p>
          <a:p>
            <a:pPr algn="justLow">
              <a:lnSpc>
                <a:spcPct val="115000"/>
              </a:lnSpc>
              <a:spcAft>
                <a:spcPts val="1000"/>
              </a:spcAft>
            </a:pPr>
            <a:r>
              <a:rPr lang="ar-SA" sz="2400" dirty="0">
                <a:latin typeface="Calibri"/>
                <a:ea typeface="Calibri"/>
              </a:rPr>
              <a:t>1. قد يكون وجه الاختلاف بين الآيتين في تغير صيغة الكلمة كما في قوله تعالى في سورة الانعام: ((لعَلَّهم يَتَضَرَّعُون)) وقوله في سورة الأعراف: ((لعَلَّهُم يضَّرَّعُونَ))</a:t>
            </a:r>
            <a:endParaRPr lang="en-US" sz="2400" dirty="0">
              <a:latin typeface="Calibri"/>
              <a:ea typeface="Calibri"/>
            </a:endParaRPr>
          </a:p>
          <a:p>
            <a:pPr algn="justLow">
              <a:lnSpc>
                <a:spcPct val="115000"/>
              </a:lnSpc>
              <a:spcAft>
                <a:spcPts val="1000"/>
              </a:spcAft>
            </a:pPr>
            <a:r>
              <a:rPr lang="ar-SA" sz="2400" dirty="0">
                <a:latin typeface="Calibri"/>
                <a:ea typeface="Calibri"/>
              </a:rPr>
              <a:t>2. ومن أوجه اختلاف الآيات المتشابه ، إفراد الكلمة في موضع وجمعها في موضع آخر مثل :معدودة ومعدودات ، ففي سورة البقرة يقول تعالى: ((وقالوا لن تمسنا النار إلا أياما معدودةً)) وفي سورة آل عمران قال تعالى:((وقالوا لن تمسنا النار إلا أياما معدودات)).</a:t>
            </a:r>
            <a:endParaRPr lang="en-US" sz="2400" dirty="0">
              <a:latin typeface="Calibri"/>
              <a:ea typeface="Calibri"/>
            </a:endParaRPr>
          </a:p>
          <a:p>
            <a:pPr algn="justLow">
              <a:lnSpc>
                <a:spcPct val="115000"/>
              </a:lnSpc>
              <a:spcAft>
                <a:spcPts val="1000"/>
              </a:spcAft>
            </a:pPr>
            <a:r>
              <a:rPr lang="ar-SA" sz="2400" dirty="0">
                <a:latin typeface="Calibri"/>
                <a:ea typeface="Calibri"/>
              </a:rPr>
              <a:t>3.وأحيانا يكون الاختلاف بين الآيتين المتشابهتين من جهة تعريف الكلمة في موضع وتنكيرها في موضع آخر كقوله تعالى في سورة البقرة:((وإذ قال إبراهيم ربِّ اجعل هذا بلدا أمناً)) وقوله في سورة إبراهيم: ((وإذ قال إبراهيم رب اجعل هذا </a:t>
            </a:r>
            <a:r>
              <a:rPr lang="ar-SA" sz="2400" dirty="0" err="1">
                <a:latin typeface="Calibri"/>
                <a:ea typeface="Calibri"/>
              </a:rPr>
              <a:t>البلدا</a:t>
            </a:r>
            <a:r>
              <a:rPr lang="ar-SA" sz="2400" dirty="0">
                <a:latin typeface="Calibri"/>
                <a:ea typeface="Calibri"/>
              </a:rPr>
              <a:t> أمناً))</a:t>
            </a:r>
            <a:endParaRPr lang="en-US" sz="2400" dirty="0">
              <a:latin typeface="Calibri"/>
              <a:ea typeface="Calibri"/>
            </a:endParaRPr>
          </a:p>
          <a:p>
            <a:pPr lvl="0"/>
            <a:endParaRPr lang="ar-IQ" sz="1600" dirty="0">
              <a:solidFill>
                <a:prstClr val="black"/>
              </a:solidFill>
            </a:endParaRPr>
          </a:p>
        </p:txBody>
      </p:sp>
    </p:spTree>
    <p:extLst>
      <p:ext uri="{BB962C8B-B14F-4D97-AF65-F5344CB8AC3E}">
        <p14:creationId xmlns:p14="http://schemas.microsoft.com/office/powerpoint/2010/main" val="858351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251520" y="332656"/>
            <a:ext cx="8496944" cy="5904656"/>
          </a:xfrm>
        </p:spPr>
        <p:txBody>
          <a:bodyPr>
            <a:noAutofit/>
          </a:bodyPr>
          <a:lstStyle/>
          <a:p>
            <a:pPr>
              <a:lnSpc>
                <a:spcPct val="115000"/>
              </a:lnSpc>
              <a:spcAft>
                <a:spcPts val="1000"/>
              </a:spcAft>
            </a:pPr>
            <a:r>
              <a:rPr lang="ar-SA" sz="2800" dirty="0">
                <a:latin typeface="Calibri"/>
                <a:ea typeface="Calibri"/>
              </a:rPr>
              <a:t>وعلى أي حال فالمقصود بالآيات المتشابهات هي تلك الآيات التي تكررت في القرآن وألفاظها متفقة أو متقاربه ،لكن وقع في بعضها زيادة أو نقصان في حرف او تقديم وتأخير في لفظة معينة أو إفراد وجمع ،أو تعريف وتنكير وغير ذلك مما يوجب اختلافا أسلوبيا بين الآيتين.</a:t>
            </a:r>
            <a:endParaRPr lang="en-US" sz="2800" dirty="0">
              <a:latin typeface="Calibri"/>
              <a:ea typeface="Calibri"/>
            </a:endParaRPr>
          </a:p>
          <a:p>
            <a:pPr>
              <a:lnSpc>
                <a:spcPct val="115000"/>
              </a:lnSpc>
              <a:spcAft>
                <a:spcPts val="1000"/>
              </a:spcAft>
            </a:pPr>
            <a:r>
              <a:rPr lang="ar-SA" sz="2800" dirty="0">
                <a:latin typeface="Calibri"/>
                <a:ea typeface="Calibri"/>
              </a:rPr>
              <a:t>والمتأمل في هذا التشابه والاختلاف يجده أمرا مقصودا في كل جزئية من جزئياته قائما على اعلى درجات الفن والبلاغة والإعجاز وكلما تأملت في ذلك ازددت عجبا ،وانكشفت لك كنز مخبوء من كنوز التعبير العظيم...على أن هذا التشابه إما ان يكوم بين آيتين وردتا في سورة واحدة أو بين آيتين وردتا في سورتين مختلفين.</a:t>
            </a:r>
            <a:endParaRPr lang="en-US" sz="2800" dirty="0">
              <a:latin typeface="Calibri"/>
              <a:ea typeface="Calibri"/>
            </a:endParaRPr>
          </a:p>
          <a:p>
            <a:pPr indent="255270" algn="just">
              <a:lnSpc>
                <a:spcPct val="115000"/>
              </a:lnSpc>
            </a:pPr>
            <a:endParaRPr lang="ar-IQ" sz="2800" dirty="0">
              <a:solidFill>
                <a:schemeClr val="tx1"/>
              </a:solidFill>
            </a:endParaRPr>
          </a:p>
        </p:txBody>
      </p:sp>
    </p:spTree>
    <p:extLst>
      <p:ext uri="{BB962C8B-B14F-4D97-AF65-F5344CB8AC3E}">
        <p14:creationId xmlns:p14="http://schemas.microsoft.com/office/powerpoint/2010/main" val="2415691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sz="quarter" idx="1"/>
          </p:nvPr>
        </p:nvSpPr>
        <p:spPr>
          <a:xfrm>
            <a:off x="611560" y="548680"/>
            <a:ext cx="7848872" cy="5760640"/>
          </a:xfrm>
        </p:spPr>
        <p:txBody>
          <a:bodyPr>
            <a:normAutofit/>
          </a:bodyPr>
          <a:lstStyle/>
          <a:p>
            <a:pPr lvl="0">
              <a:lnSpc>
                <a:spcPct val="115000"/>
              </a:lnSpc>
              <a:spcAft>
                <a:spcPts val="1000"/>
              </a:spcAft>
              <a:buClr>
                <a:srgbClr val="D34817"/>
              </a:buClr>
            </a:pPr>
            <a:r>
              <a:rPr lang="ar-SA" sz="2400" dirty="0">
                <a:solidFill>
                  <a:prstClr val="black"/>
                </a:solidFill>
                <a:latin typeface="Calibri"/>
                <a:ea typeface="Calibri"/>
              </a:rPr>
              <a:t>المثال الأول : نُسْقِيكُمْ مِمَّا فِي بُطُونِهِ / نُسْقِيكُمْ مِمَّا فِي بُطُونِها.</a:t>
            </a:r>
            <a:endParaRPr lang="en-US" sz="2400" dirty="0">
              <a:solidFill>
                <a:prstClr val="black"/>
              </a:solidFill>
              <a:latin typeface="Calibri"/>
              <a:ea typeface="Calibri"/>
            </a:endParaRPr>
          </a:p>
          <a:p>
            <a:pPr lvl="0">
              <a:lnSpc>
                <a:spcPct val="115000"/>
              </a:lnSpc>
              <a:spcAft>
                <a:spcPts val="1000"/>
              </a:spcAft>
              <a:buClr>
                <a:srgbClr val="D34817"/>
              </a:buClr>
            </a:pPr>
            <a:r>
              <a:rPr lang="ar-SA" sz="2400" dirty="0">
                <a:solidFill>
                  <a:prstClr val="black"/>
                </a:solidFill>
                <a:latin typeface="Calibri"/>
                <a:ea typeface="Calibri"/>
              </a:rPr>
              <a:t>قال تعالى : ((وَإِنَّ لَكُمْ فِي الْأَنْعَامِ لَعِبْرَةً ۖ نُسْقِيكُمْ مِمَّا فِي بُطُونِهِ مِنْ بَيْنِ فَرْثٍ وَدَمٍ لَبَنًا خَالِصًا سَائِغًا لِلشَّارِبِينَ ﴿٦٦﴾  ))  [ النحل ] وقال : ((وَإِنَّ لَكُمْ فِي الْأَنْعَامِ لَعِبْرَةً ۖ نُسْقِيكُمْ مِمَّا فِي بُطُونِهَا وَلَكُمْ فِيهَا مَنَافِعُ كَثِيرَةٌ وَمِنْهَا تَأْكُلُونَ (21) ))  [ المؤمنون ] .</a:t>
            </a:r>
            <a:endParaRPr lang="en-US" sz="2400" dirty="0">
              <a:solidFill>
                <a:prstClr val="black"/>
              </a:solidFill>
              <a:latin typeface="Calibri"/>
              <a:ea typeface="Calibri"/>
            </a:endParaRPr>
          </a:p>
          <a:p>
            <a:pPr lvl="0">
              <a:lnSpc>
                <a:spcPct val="115000"/>
              </a:lnSpc>
              <a:spcAft>
                <a:spcPts val="1000"/>
              </a:spcAft>
              <a:buClr>
                <a:srgbClr val="D34817"/>
              </a:buClr>
            </a:pPr>
            <a:r>
              <a:rPr lang="ar-SA" sz="2400" dirty="0">
                <a:solidFill>
                  <a:prstClr val="black"/>
                </a:solidFill>
                <a:latin typeface="Calibri"/>
                <a:ea typeface="Calibri"/>
              </a:rPr>
              <a:t>فقد قال في آية النحل : ((نُسْقِيكُمْ مِمَّا فِي بُطُونِهِ))  وقال في آية المؤمنون : ((نُسْقِيكُمْ مِمَّا فِي بُطُونِهَا)) </a:t>
            </a:r>
            <a:r>
              <a:rPr lang="ar-SA" sz="2400" dirty="0" smtClean="0">
                <a:solidFill>
                  <a:prstClr val="black"/>
                </a:solidFill>
                <a:latin typeface="Calibri"/>
                <a:ea typeface="Calibri"/>
              </a:rPr>
              <a:t>.</a:t>
            </a:r>
            <a:endParaRPr lang="ar-IQ" sz="2400" dirty="0" smtClean="0">
              <a:solidFill>
                <a:prstClr val="black"/>
              </a:solidFill>
              <a:latin typeface="Calibri"/>
              <a:ea typeface="Calibri"/>
            </a:endParaRPr>
          </a:p>
          <a:p>
            <a:pPr lvl="0" algn="just">
              <a:lnSpc>
                <a:spcPct val="115000"/>
              </a:lnSpc>
              <a:spcAft>
                <a:spcPts val="1000"/>
              </a:spcAft>
              <a:buClr>
                <a:srgbClr val="D34817"/>
              </a:buClr>
            </a:pPr>
            <a:r>
              <a:rPr lang="ar-SA" sz="2400" dirty="0">
                <a:solidFill>
                  <a:prstClr val="black"/>
                </a:solidFill>
                <a:latin typeface="Calibri"/>
                <a:ea typeface="Calibri"/>
              </a:rPr>
              <a:t>وسبب ذلك أن الكلام في آية النحل على إسقاء اللبن من بطون الأنعام . واللبن لا يخرج من جميع الأنعام بل يخرج من قسم من الإناث . وأما في آية ( المؤمنون ) فالكلام على منافع الأنعام من لبن وغيره , فقد قال بعد قوله : ((نُسْقِيكُمْ مِمَّا فِي بُطُونِهَا)) : ((وَلَكُمْ فِيهَا مَنَافِعُ كَثِيرَةٌ </a:t>
            </a:r>
            <a:r>
              <a:rPr lang="ar-SA" sz="1800" b="1" dirty="0">
                <a:solidFill>
                  <a:prstClr val="black"/>
                </a:solidFill>
                <a:latin typeface="Calibri"/>
                <a:ea typeface="Calibri"/>
                <a:cs typeface="Arial"/>
              </a:rPr>
              <a:t>وَمِنْهَا تَأْكُلُونَ ))  </a:t>
            </a:r>
            <a:endParaRPr lang="en-US" sz="1200" dirty="0">
              <a:solidFill>
                <a:prstClr val="black"/>
              </a:solidFill>
              <a:latin typeface="Calibri"/>
              <a:ea typeface="Calibri"/>
              <a:cs typeface="Arial"/>
            </a:endParaRPr>
          </a:p>
          <a:p>
            <a:pPr lvl="0">
              <a:lnSpc>
                <a:spcPct val="115000"/>
              </a:lnSpc>
              <a:spcAft>
                <a:spcPts val="1000"/>
              </a:spcAft>
              <a:buClr>
                <a:srgbClr val="D34817"/>
              </a:buClr>
            </a:pPr>
            <a:endParaRPr lang="en-US" sz="2800" dirty="0">
              <a:solidFill>
                <a:prstClr val="black"/>
              </a:solidFill>
              <a:latin typeface="Calibri"/>
              <a:ea typeface="Calibri"/>
            </a:endParaRPr>
          </a:p>
          <a:p>
            <a:pPr indent="255270" algn="just">
              <a:lnSpc>
                <a:spcPct val="115000"/>
              </a:lnSpc>
            </a:pPr>
            <a:endParaRPr lang="ar-IQ" dirty="0">
              <a:solidFill>
                <a:schemeClr val="tx1"/>
              </a:solidFill>
            </a:endParaRPr>
          </a:p>
        </p:txBody>
      </p:sp>
    </p:spTree>
    <p:extLst>
      <p:ext uri="{BB962C8B-B14F-4D97-AF65-F5344CB8AC3E}">
        <p14:creationId xmlns:p14="http://schemas.microsoft.com/office/powerpoint/2010/main" val="2443112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683568" y="548680"/>
            <a:ext cx="7848872" cy="5688632"/>
          </a:xfrm>
        </p:spPr>
        <p:txBody>
          <a:bodyPr>
            <a:normAutofit lnSpcReduction="10000"/>
          </a:bodyPr>
          <a:lstStyle/>
          <a:p>
            <a:pPr algn="just">
              <a:lnSpc>
                <a:spcPct val="115000"/>
              </a:lnSpc>
              <a:spcAft>
                <a:spcPts val="1000"/>
              </a:spcAft>
            </a:pPr>
            <a:r>
              <a:rPr lang="ar-SA" sz="2400" dirty="0" smtClean="0">
                <a:latin typeface="Calibri"/>
                <a:ea typeface="Calibri"/>
              </a:rPr>
              <a:t>وهذه </a:t>
            </a:r>
            <a:r>
              <a:rPr lang="ar-SA" sz="2400" dirty="0">
                <a:latin typeface="Calibri"/>
                <a:ea typeface="Calibri"/>
              </a:rPr>
              <a:t>المنافع تعم جميع الأنعام ذكورها وإناثها صغارها وكبارها  . فجاء بضمير القلة وهو ضمير الذكور للأنعام التي يستخلص منها اللبن , وهي أقل من عموم الأنعام , وجاء بضمير الكثرة وهو ضمير الإناث  لعموم الأنعام . فلما كانت الأنعام في الآية الثانية أكثر جاء بالضمير الدال على الكثرة . وهذ جارٍ على وفق قاعدة التعبير في العربية التي تفيد أن المؤنث يؤتى به للدلالة على الكثرة بخلاف المذكر. </a:t>
            </a:r>
            <a:endParaRPr lang="en-US" sz="2400" dirty="0">
              <a:latin typeface="Calibri"/>
              <a:ea typeface="Calibri"/>
            </a:endParaRPr>
          </a:p>
          <a:p>
            <a:pPr algn="just">
              <a:lnSpc>
                <a:spcPct val="115000"/>
              </a:lnSpc>
              <a:spcAft>
                <a:spcPts val="1000"/>
              </a:spcAft>
            </a:pPr>
            <a:r>
              <a:rPr lang="ar-SA" sz="2400" dirty="0">
                <a:latin typeface="Calibri"/>
                <a:ea typeface="Calibri"/>
              </a:rPr>
              <a:t>المثال الثاني: بِغَيْرِ</a:t>
            </a:r>
            <a:r>
              <a:rPr lang="en-US" sz="2400" dirty="0">
                <a:latin typeface="Calibri"/>
                <a:ea typeface="Calibri"/>
              </a:rPr>
              <a:t> </a:t>
            </a:r>
            <a:r>
              <a:rPr lang="ar-SA" sz="2400" dirty="0">
                <a:latin typeface="Calibri"/>
                <a:ea typeface="Calibri"/>
              </a:rPr>
              <a:t>الْحَقِّ</a:t>
            </a:r>
            <a:r>
              <a:rPr lang="en-US" sz="2400" dirty="0">
                <a:latin typeface="Calibri"/>
                <a:ea typeface="Calibri"/>
              </a:rPr>
              <a:t> </a:t>
            </a:r>
            <a:r>
              <a:rPr lang="ar-IQ" sz="2400" dirty="0">
                <a:latin typeface="Calibri"/>
                <a:ea typeface="Calibri"/>
              </a:rPr>
              <a:t>/ </a:t>
            </a:r>
            <a:r>
              <a:rPr lang="ar-SA" sz="2400" dirty="0">
                <a:latin typeface="Calibri"/>
                <a:ea typeface="Calibri"/>
              </a:rPr>
              <a:t>بِغَيْرِ حَقٍّ .</a:t>
            </a:r>
            <a:endParaRPr lang="en-US" sz="2400" dirty="0">
              <a:latin typeface="Calibri"/>
              <a:ea typeface="Calibri"/>
            </a:endParaRPr>
          </a:p>
          <a:p>
            <a:pPr>
              <a:lnSpc>
                <a:spcPct val="115000"/>
              </a:lnSpc>
              <a:spcAft>
                <a:spcPts val="1000"/>
              </a:spcAft>
            </a:pPr>
            <a:r>
              <a:rPr lang="ar-IQ" sz="2400" dirty="0">
                <a:latin typeface="Calibri"/>
                <a:ea typeface="Calibri"/>
              </a:rPr>
              <a:t>قال تعالى:</a:t>
            </a:r>
            <a:r>
              <a:rPr lang="ar-SA" sz="2400" dirty="0">
                <a:latin typeface="Calibri"/>
                <a:ea typeface="Calibri"/>
              </a:rPr>
              <a:t>((</a:t>
            </a:r>
            <a:r>
              <a:rPr lang="ar-SA" sz="2400" dirty="0">
                <a:solidFill>
                  <a:srgbClr val="008000"/>
                </a:solidFill>
                <a:latin typeface="Calibri"/>
                <a:ea typeface="Calibri"/>
              </a:rPr>
              <a:t> </a:t>
            </a:r>
            <a:r>
              <a:rPr lang="ar-SA" sz="2400" dirty="0">
                <a:latin typeface="Calibri"/>
                <a:ea typeface="Calibri"/>
              </a:rPr>
              <a:t>وَيَقْتُلُونَ</a:t>
            </a:r>
            <a:r>
              <a:rPr lang="en-US" sz="2400" dirty="0">
                <a:latin typeface="Calibri"/>
                <a:ea typeface="Calibri"/>
              </a:rPr>
              <a:t> </a:t>
            </a:r>
            <a:r>
              <a:rPr lang="ar-SA" sz="2400" dirty="0">
                <a:latin typeface="Calibri"/>
                <a:ea typeface="Calibri"/>
              </a:rPr>
              <a:t>النَّبِيِّينَ</a:t>
            </a:r>
            <a:r>
              <a:rPr lang="en-US" sz="2400" dirty="0">
                <a:latin typeface="Calibri"/>
                <a:ea typeface="Calibri"/>
              </a:rPr>
              <a:t> </a:t>
            </a:r>
            <a:r>
              <a:rPr lang="ar-SA" sz="2400" dirty="0">
                <a:latin typeface="Calibri"/>
                <a:ea typeface="Calibri"/>
              </a:rPr>
              <a:t>بِغَيْرِ</a:t>
            </a:r>
            <a:r>
              <a:rPr lang="en-US" sz="2400" dirty="0">
                <a:latin typeface="Calibri"/>
                <a:ea typeface="Calibri"/>
              </a:rPr>
              <a:t> </a:t>
            </a:r>
            <a:r>
              <a:rPr lang="ar-SA" sz="2400" dirty="0">
                <a:latin typeface="Calibri"/>
                <a:ea typeface="Calibri"/>
              </a:rPr>
              <a:t>الْحَقِّ</a:t>
            </a:r>
            <a:r>
              <a:rPr lang="en-US" sz="2400" dirty="0">
                <a:latin typeface="Calibri"/>
                <a:ea typeface="Calibri"/>
              </a:rPr>
              <a:t> </a:t>
            </a:r>
            <a:r>
              <a:rPr lang="ar-SA" sz="2400" dirty="0">
                <a:latin typeface="Calibri"/>
                <a:ea typeface="Calibri"/>
              </a:rPr>
              <a:t>(61) ))  [ البقرة ] وقال : (( ... وَيَقْتُلُونَ الْأَنْبِيَاءَ بِغَيْرِ حَقٍّ ... (112) )) [ آل عمران ] .</a:t>
            </a:r>
            <a:endParaRPr lang="en-US" sz="2400" dirty="0">
              <a:latin typeface="Calibri"/>
              <a:ea typeface="Calibri"/>
            </a:endParaRPr>
          </a:p>
          <a:p>
            <a:pPr algn="just">
              <a:lnSpc>
                <a:spcPct val="115000"/>
              </a:lnSpc>
              <a:spcAft>
                <a:spcPts val="1000"/>
              </a:spcAft>
            </a:pPr>
            <a:r>
              <a:rPr lang="ar-SA" sz="2400" dirty="0">
                <a:latin typeface="Calibri"/>
                <a:ea typeface="Calibri"/>
              </a:rPr>
              <a:t>  فعرف (الحق ) في الأولى ونكره في الثانية , وذلك أن كلمة (الحق) المعرفة في آية البقرة تدل على أنهم كانوا يقتلون الأنبياء بغير الحق الذي يدعو إلى القتل , والحق الذي يدعو إلى القتل معروف ومعلوم .    </a:t>
            </a:r>
            <a:endParaRPr lang="en-US" sz="2400" dirty="0">
              <a:latin typeface="Calibri"/>
              <a:ea typeface="Calibri"/>
            </a:endParaRPr>
          </a:p>
          <a:p>
            <a:endParaRPr lang="en-US" sz="1800" dirty="0">
              <a:solidFill>
                <a:schemeClr val="tx1"/>
              </a:solidFill>
              <a:latin typeface="Calibri"/>
              <a:ea typeface="Calibri"/>
              <a:cs typeface="Arial"/>
            </a:endParaRPr>
          </a:p>
        </p:txBody>
      </p:sp>
    </p:spTree>
    <p:extLst>
      <p:ext uri="{BB962C8B-B14F-4D97-AF65-F5344CB8AC3E}">
        <p14:creationId xmlns:p14="http://schemas.microsoft.com/office/powerpoint/2010/main" val="2664580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683568" y="548680"/>
            <a:ext cx="7848872" cy="5688632"/>
          </a:xfrm>
        </p:spPr>
        <p:txBody>
          <a:bodyPr>
            <a:normAutofit fontScale="70000" lnSpcReduction="20000"/>
          </a:bodyPr>
          <a:lstStyle/>
          <a:p>
            <a:pPr algn="just">
              <a:lnSpc>
                <a:spcPct val="115000"/>
              </a:lnSpc>
              <a:spcAft>
                <a:spcPts val="1000"/>
              </a:spcAft>
            </a:pPr>
            <a:r>
              <a:rPr lang="ar-SA" sz="2800" b="1" dirty="0">
                <a:latin typeface="Calibri"/>
                <a:ea typeface="Calibri"/>
                <a:cs typeface="Arial"/>
              </a:rPr>
              <a:t> </a:t>
            </a:r>
            <a:r>
              <a:rPr lang="ar-SA" sz="2900" dirty="0">
                <a:latin typeface="Calibri"/>
                <a:ea typeface="Calibri"/>
                <a:cs typeface="Arial"/>
              </a:rPr>
              <a:t>أما النكرة فمعناها أنهم كانوا يقتلون الأنبياء بغير حق أصلاً  لا حق يدعو إلى القتل ولا غيره . أي : ليس هناك وجه من وجوه الحق الذي يدعو إلى إيذاء الأنبياء فضلاً عن قتلهم . فكلمة (حق) ههنا نكرة عامة , وكلمة (الحق ) معرفة معلومة . والقصد من التنكير الزيادة في ذمهم وتبشيع فعلهم أكثر مما في التعريف , وذلك لأن التنكير معناه أنهم قتلوا الأنبياء بغير سبب أصلاً  لا سبب يدعو إلى القتل ولا غيره . فمقام التشنيع والذم ههنا أكبر منه ثم وكلاهما شنيع وذميم </a:t>
            </a:r>
            <a:r>
              <a:rPr lang="ar-SA" sz="2900" dirty="0" smtClean="0">
                <a:latin typeface="Calibri"/>
                <a:ea typeface="Calibri"/>
                <a:cs typeface="Arial"/>
              </a:rPr>
              <a:t>.</a:t>
            </a:r>
            <a:r>
              <a:rPr lang="ar-SA" sz="2900" dirty="0">
                <a:latin typeface="Calibri"/>
                <a:ea typeface="Calibri"/>
                <a:cs typeface="Arial"/>
              </a:rPr>
              <a:t> </a:t>
            </a:r>
            <a:endParaRPr lang="en-US" sz="2900" dirty="0">
              <a:latin typeface="Calibri"/>
              <a:ea typeface="Calibri"/>
              <a:cs typeface="Arial"/>
            </a:endParaRPr>
          </a:p>
          <a:p>
            <a:pPr algn="just">
              <a:lnSpc>
                <a:spcPct val="115000"/>
              </a:lnSpc>
              <a:spcAft>
                <a:spcPts val="1000"/>
              </a:spcAft>
            </a:pPr>
            <a:r>
              <a:rPr lang="ar-SA" sz="2900" dirty="0">
                <a:latin typeface="Calibri"/>
                <a:ea typeface="Calibri"/>
                <a:cs typeface="Arial"/>
              </a:rPr>
              <a:t>فجاء بالتنكير في مقام الزيادة في ذمهم وإليك سياق كل من الآيتين :</a:t>
            </a:r>
            <a:endParaRPr lang="en-US" sz="2900" dirty="0">
              <a:latin typeface="Calibri"/>
              <a:ea typeface="Calibri"/>
              <a:cs typeface="Arial"/>
            </a:endParaRPr>
          </a:p>
          <a:p>
            <a:pPr algn="just">
              <a:lnSpc>
                <a:spcPct val="115000"/>
              </a:lnSpc>
              <a:spcAft>
                <a:spcPts val="1000"/>
              </a:spcAft>
            </a:pPr>
            <a:r>
              <a:rPr lang="ar-SA" sz="2900" dirty="0">
                <a:latin typeface="Calibri"/>
                <a:ea typeface="Calibri"/>
                <a:cs typeface="Arial"/>
              </a:rPr>
              <a:t>قال تعالــــى : (( ... وَضُرِبَتْ عَلَيْهِمُ الذِّلَّةُ وَالْمَسْكَنَةُ وَبَاءُوا بِغَضَبٍ مِنَ اللَّهِ ۗ </a:t>
            </a:r>
            <a:r>
              <a:rPr lang="ar-SA" sz="2900" dirty="0" err="1">
                <a:latin typeface="Calibri"/>
                <a:ea typeface="Calibri"/>
                <a:cs typeface="Arial"/>
              </a:rPr>
              <a:t>ذَٰلِكَ</a:t>
            </a:r>
            <a:r>
              <a:rPr lang="ar-SA" sz="2900" dirty="0">
                <a:latin typeface="Calibri"/>
                <a:ea typeface="Calibri"/>
                <a:cs typeface="Arial"/>
              </a:rPr>
              <a:t> بِأَنَّهُمْ كَانُوا يَكْفُرُونَ بِآيَاتِ اللَّهِ وَيَقْتُلُونَ النَّبِيِّينَ بِغَيْرِ الْحَقِّ ۗ </a:t>
            </a:r>
            <a:r>
              <a:rPr lang="ar-SA" sz="2900" dirty="0" err="1">
                <a:latin typeface="Calibri"/>
                <a:ea typeface="Calibri"/>
                <a:cs typeface="Arial"/>
              </a:rPr>
              <a:t>ذَٰلِكَ</a:t>
            </a:r>
            <a:r>
              <a:rPr lang="ar-SA" sz="2900" dirty="0">
                <a:latin typeface="Calibri"/>
                <a:ea typeface="Calibri"/>
                <a:cs typeface="Arial"/>
              </a:rPr>
              <a:t> بِمَا عَصَوْا وَكَانُوا يَعْتَدُونَ ﴿٦١﴾ ))  [ البقرة ] . فعرّف ( الحق ) فيها .</a:t>
            </a:r>
            <a:endParaRPr lang="en-US" sz="2900" dirty="0">
              <a:latin typeface="Calibri"/>
              <a:ea typeface="Calibri"/>
              <a:cs typeface="Arial"/>
            </a:endParaRPr>
          </a:p>
          <a:p>
            <a:pPr algn="just">
              <a:lnSpc>
                <a:spcPct val="115000"/>
              </a:lnSpc>
              <a:spcAft>
                <a:spcPts val="1000"/>
              </a:spcAft>
            </a:pPr>
            <a:r>
              <a:rPr lang="ar-SA" sz="2900" dirty="0">
                <a:latin typeface="Calibri"/>
                <a:ea typeface="Calibri"/>
                <a:cs typeface="Arial"/>
              </a:rPr>
              <a:t>وقـــال : ((ضُرِبَتْ عَلَيْهِمُ الذِّلَّةُ أَيْنَ مَا ثُقِفُوا إِلَّا بِحَبْلٍ مِنَ اللَّهِ وَحَبْلٍ مِنَ النَّاسِ وَبَاءُوا بِغَضَبٍ مِنَ اللَّهِ وَضُرِبَتْ عَلَيْهِمُ الْمَسْكَنَةُ ذَلِكَ بِأَنَّهُمْ كَانُوا يَكْفُرُونَ بِآيَاتِ اللَّهِ وَيَقْتُلُونَ الْأَنْبِيَاءَ بِغَيْرِ حَقٍّ ذَلِكَ بِمَا عَصَوْا وَكَانُوا يَعْتَدُونَ (112) )) [ آل عمران ] فنكر (الحق ) .</a:t>
            </a:r>
            <a:endParaRPr lang="en-US" sz="2900" dirty="0">
              <a:latin typeface="Calibri"/>
              <a:ea typeface="Calibri"/>
              <a:cs typeface="Arial"/>
            </a:endParaRPr>
          </a:p>
          <a:p>
            <a:pPr algn="just">
              <a:lnSpc>
                <a:spcPct val="115000"/>
              </a:lnSpc>
              <a:spcAft>
                <a:spcPts val="1000"/>
              </a:spcAft>
            </a:pPr>
            <a:r>
              <a:rPr lang="ar-SA" sz="2900" dirty="0">
                <a:latin typeface="Calibri"/>
                <a:ea typeface="Calibri"/>
                <a:cs typeface="Arial"/>
              </a:rPr>
              <a:t>ومن الواضح أن موطن الذم والتشنيع عليهم والعيب على فعلهم في آية آل عمران أكبر منه في آية البقرة يدل عل ذلك أمور منها : </a:t>
            </a:r>
            <a:endParaRPr lang="en-US" sz="2900" dirty="0">
              <a:latin typeface="Calibri"/>
              <a:ea typeface="Calibri"/>
              <a:cs typeface="Arial"/>
            </a:endParaRPr>
          </a:p>
        </p:txBody>
      </p:sp>
    </p:spTree>
    <p:extLst>
      <p:ext uri="{BB962C8B-B14F-4D97-AF65-F5344CB8AC3E}">
        <p14:creationId xmlns:p14="http://schemas.microsoft.com/office/powerpoint/2010/main" val="2930317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683568" y="548680"/>
            <a:ext cx="7848872" cy="5688632"/>
          </a:xfrm>
        </p:spPr>
        <p:txBody>
          <a:bodyPr>
            <a:normAutofit/>
          </a:bodyPr>
          <a:lstStyle/>
          <a:p>
            <a:pPr algn="just">
              <a:lnSpc>
                <a:spcPct val="115000"/>
              </a:lnSpc>
              <a:spcAft>
                <a:spcPts val="1000"/>
              </a:spcAft>
            </a:pPr>
            <a:r>
              <a:rPr lang="ar-SA" dirty="0">
                <a:latin typeface="Calibri"/>
                <a:ea typeface="Calibri"/>
              </a:rPr>
              <a:t>أنه في سورة البقرة جمع (الذلة) و(المسكنة) وأما في آية آل عمران فقد أكد وكرر وعمم فقال:((ضُرِبَتْ عَلَيْهِمُ الذِّلَّةُ أَيْنَ مَا ثُقِفُوا (112) )) فجعلها عامة بقوله: ( أينما ثقفوا) ثم قال : ((وَضُرِبَتْ عَلَيْهِمُ الْمَسْكَنَةُ)) فأعاد الفعل وحرف الجر للزيادة في التوكيد فإن قولك : ( انهاك عن الكبر وأنهاك عن الرياء ) أكد مِن قولك ( أنهاك عن الكبر والرياء ) .</a:t>
            </a:r>
            <a:endParaRPr lang="en-US" dirty="0">
              <a:latin typeface="Calibri"/>
              <a:ea typeface="Calibri"/>
            </a:endParaRPr>
          </a:p>
          <a:p>
            <a:pPr algn="just">
              <a:lnSpc>
                <a:spcPct val="115000"/>
              </a:lnSpc>
              <a:spcAft>
                <a:spcPts val="1000"/>
              </a:spcAft>
            </a:pPr>
            <a:r>
              <a:rPr lang="ar-SA" dirty="0">
                <a:latin typeface="Calibri"/>
                <a:ea typeface="Calibri"/>
              </a:rPr>
              <a:t>ثم إنه ذكر الجمع في آية البقرة بصورة القلة فقال : ( ويقتلون النبيين ) وذكره في آية آل عمران بصورة الكثرة فقال : ( ويقتلون الأنبياء ) أي : يقتلون العدد الكثير من الأنبياء بغير الحق ،فالتشنيع عليهم والعيب على فعلهم وذمهم في سورة آل عمران أشد ومن هنا يتبين أن التعريف في آية البقرة أليق  والتنكير في آية آل عمران أليق . </a:t>
            </a:r>
            <a:endParaRPr lang="en-US" sz="1800" dirty="0">
              <a:latin typeface="Calibri"/>
              <a:ea typeface="Calibri"/>
            </a:endParaRPr>
          </a:p>
          <a:p>
            <a:pPr algn="just">
              <a:lnSpc>
                <a:spcPct val="115000"/>
              </a:lnSpc>
              <a:spcAft>
                <a:spcPts val="1000"/>
              </a:spcAft>
            </a:pPr>
            <a:endParaRPr lang="en-US" dirty="0">
              <a:latin typeface="Calibri"/>
              <a:ea typeface="Calibri"/>
              <a:cs typeface="Arial"/>
            </a:endParaRPr>
          </a:p>
        </p:txBody>
      </p:sp>
    </p:spTree>
    <p:extLst>
      <p:ext uri="{BB962C8B-B14F-4D97-AF65-F5344CB8AC3E}">
        <p14:creationId xmlns:p14="http://schemas.microsoft.com/office/powerpoint/2010/main" val="14212101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وازنة">
  <a:themeElements>
    <a:clrScheme name="موازنة">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موازنة">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وازنة">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56</TotalTime>
  <Words>755</Words>
  <Application>Microsoft Office PowerPoint</Application>
  <PresentationFormat>عرض على الشاشة (3:4)‏</PresentationFormat>
  <Paragraphs>27</Paragraphs>
  <Slides>7</Slides>
  <Notes>0</Notes>
  <HiddenSlides>0</HiddenSlides>
  <MMClips>0</MMClips>
  <ScaleCrop>false</ScaleCrop>
  <HeadingPairs>
    <vt:vector size="4" baseType="variant">
      <vt:variant>
        <vt:lpstr>نسق</vt:lpstr>
      </vt:variant>
      <vt:variant>
        <vt:i4>1</vt:i4>
      </vt:variant>
      <vt:variant>
        <vt:lpstr>عناوين الشرائح</vt:lpstr>
      </vt:variant>
      <vt:variant>
        <vt:i4>7</vt:i4>
      </vt:variant>
    </vt:vector>
  </HeadingPairs>
  <TitlesOfParts>
    <vt:vector size="8" baseType="lpstr">
      <vt:lpstr>موازنة</vt:lpstr>
      <vt:lpstr>التشابه والاختلاف في التعبير القرآني القسم الأول</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riyadh</dc:creator>
  <cp:lastModifiedBy>riyadh</cp:lastModifiedBy>
  <cp:revision>23</cp:revision>
  <dcterms:created xsi:type="dcterms:W3CDTF">2018-12-10T22:11:04Z</dcterms:created>
  <dcterms:modified xsi:type="dcterms:W3CDTF">2021-06-02T12:17:44Z</dcterms:modified>
</cp:coreProperties>
</file>