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مستطيل مستدير الزوايا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مستطيل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مستطيل مستدير الزوايا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مستطيل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مستطيل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مستطيل مستدير الزوايا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مستطيل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مستطيل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مستطيل مستدير الزوايا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22/10/1442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r" rtl="1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r" rtl="1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r" rtl="1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r" rtl="1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r" rtl="1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r" rtl="1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87624" y="3645024"/>
            <a:ext cx="6552728" cy="2448272"/>
          </a:xfrm>
        </p:spPr>
        <p:txBody>
          <a:bodyPr/>
          <a:lstStyle/>
          <a:p>
            <a:pPr lvl="0" algn="ctr">
              <a:buClr>
                <a:srgbClr val="94C600"/>
              </a:buClr>
            </a:pPr>
            <a:r>
              <a:rPr lang="ar-IQ" sz="2000" b="1" dirty="0">
                <a:solidFill>
                  <a:srgbClr val="000000"/>
                </a:solidFill>
              </a:rPr>
              <a:t>الجامعة المستنصرية / كلية الآداب / قسم اللغة العربية </a:t>
            </a:r>
          </a:p>
          <a:p>
            <a:pPr lvl="0" algn="ctr">
              <a:buClr>
                <a:srgbClr val="94C600"/>
              </a:buClr>
            </a:pPr>
            <a:r>
              <a:rPr lang="ar-IQ" sz="2000" b="1" dirty="0">
                <a:solidFill>
                  <a:srgbClr val="000000"/>
                </a:solidFill>
              </a:rPr>
              <a:t>المرحلة الرابعة </a:t>
            </a:r>
          </a:p>
          <a:p>
            <a:pPr lvl="0" algn="ctr">
              <a:buClr>
                <a:srgbClr val="94C600"/>
              </a:buClr>
            </a:pPr>
            <a:r>
              <a:rPr lang="ar-IQ" sz="2000" b="1" dirty="0" smtClean="0">
                <a:solidFill>
                  <a:srgbClr val="000000"/>
                </a:solidFill>
              </a:rPr>
              <a:t>الدراسة </a:t>
            </a:r>
            <a:r>
              <a:rPr lang="ar-IQ" sz="2000" b="1" dirty="0">
                <a:solidFill>
                  <a:srgbClr val="000000"/>
                </a:solidFill>
              </a:rPr>
              <a:t>الصباحية </a:t>
            </a:r>
            <a:r>
              <a:rPr lang="ar-IQ" sz="2000" b="1" dirty="0" smtClean="0">
                <a:solidFill>
                  <a:srgbClr val="000000"/>
                </a:solidFill>
              </a:rPr>
              <a:t> </a:t>
            </a:r>
            <a:endParaRPr lang="ar-IQ" sz="2000" b="1" dirty="0">
              <a:solidFill>
                <a:srgbClr val="000000"/>
              </a:solidFill>
            </a:endParaRPr>
          </a:p>
          <a:p>
            <a:pPr lvl="0" algn="ctr">
              <a:buClr>
                <a:srgbClr val="94C600"/>
              </a:buClr>
            </a:pPr>
            <a:r>
              <a:rPr lang="ar-IQ" sz="2000" b="1" dirty="0" smtClean="0">
                <a:solidFill>
                  <a:srgbClr val="000000"/>
                </a:solidFill>
              </a:rPr>
              <a:t>أستاذ </a:t>
            </a:r>
            <a:r>
              <a:rPr lang="ar-IQ" sz="2000" b="1" dirty="0">
                <a:solidFill>
                  <a:srgbClr val="000000"/>
                </a:solidFill>
              </a:rPr>
              <a:t>المادة :</a:t>
            </a:r>
          </a:p>
          <a:p>
            <a:pPr lvl="0" algn="ctr">
              <a:buClr>
                <a:srgbClr val="94C600"/>
              </a:buClr>
            </a:pPr>
            <a:r>
              <a:rPr lang="ar-IQ" sz="2000" b="1" dirty="0" smtClean="0">
                <a:solidFill>
                  <a:srgbClr val="000000"/>
                </a:solidFill>
              </a:rPr>
              <a:t>أ. د رياض عبود </a:t>
            </a:r>
            <a:r>
              <a:rPr lang="ar-IQ" sz="2000" b="1" dirty="0" err="1" smtClean="0">
                <a:solidFill>
                  <a:srgbClr val="000000"/>
                </a:solidFill>
              </a:rPr>
              <a:t>إهوين</a:t>
            </a:r>
            <a:r>
              <a:rPr lang="ar-IQ" sz="2000" b="1" dirty="0" smtClean="0">
                <a:solidFill>
                  <a:srgbClr val="000000"/>
                </a:solidFill>
              </a:rPr>
              <a:t>                 </a:t>
            </a:r>
          </a:p>
          <a:p>
            <a:endParaRPr lang="ar-IQ" dirty="0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27584" y="1484784"/>
            <a:ext cx="7291144" cy="1702160"/>
          </a:xfrm>
        </p:spPr>
        <p:txBody>
          <a:bodyPr anchor="t"/>
          <a:lstStyle/>
          <a:p>
            <a:pPr algn="ctr"/>
            <a:r>
              <a:rPr lang="ar-IQ" b="1" dirty="0" smtClean="0">
                <a:solidFill>
                  <a:schemeClr val="tx1"/>
                </a:solidFill>
                <a:ea typeface="Times New Roman"/>
                <a:cs typeface="Simplified Arabic"/>
              </a:rPr>
              <a:t>التشابه والاختلاف في التعبير القرآني</a:t>
            </a:r>
            <a:br>
              <a:rPr lang="ar-IQ" b="1" dirty="0" smtClean="0">
                <a:solidFill>
                  <a:schemeClr val="tx1"/>
                </a:solidFill>
                <a:ea typeface="Times New Roman"/>
                <a:cs typeface="Simplified Arabic"/>
              </a:rPr>
            </a:br>
            <a:r>
              <a:rPr lang="ar-IQ" b="1" dirty="0" smtClean="0">
                <a:solidFill>
                  <a:schemeClr val="tx1"/>
                </a:solidFill>
                <a:ea typeface="Times New Roman"/>
                <a:cs typeface="Simplified Arabic"/>
              </a:rPr>
              <a:t>القسم الثاني</a:t>
            </a:r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773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568952" cy="590465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>
                <a:latin typeface="Calibri"/>
                <a:ea typeface="Calibri"/>
              </a:rPr>
              <a:t>المثال الثالث:  وَلَنْ يَتَمَنَّوْهُ أَبَدًا / وَلَا يَتَمَنَّوْنَهُ أَبَدًا :</a:t>
            </a:r>
            <a:endParaRPr lang="en-US" sz="2000" dirty="0"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000" dirty="0">
                <a:latin typeface="Calibri"/>
                <a:ea typeface="Calibri"/>
              </a:rPr>
              <a:t>قال تعالى:((وَلَنْ يَتَمَنَّوْهُ أَبَدًا بِمَا قَدَّمَتْ أَيْدِيهِمْ ۗ وَاللَّهُ عَلِيمٌ بِالظَّالِمِينَ ﴿٩٥﴾ )) البقرة وقال:((وَلَا يَتَمَنَّوْنَهُ أَبَدًا بِمَا قَدَّمَتْ أَيْدِيهِمْ ۚ وَاللَّهُ عَلِيمٌ بِالظَّالِمِينَ (7) )) الجمعة </a:t>
            </a:r>
            <a:endParaRPr lang="en-US" sz="2000" dirty="0">
              <a:latin typeface="Calibri"/>
              <a:ea typeface="Calibri"/>
            </a:endParaRPr>
          </a:p>
          <a:p>
            <a:pPr marL="228600" algn="just">
              <a:lnSpc>
                <a:spcPct val="115000"/>
              </a:lnSpc>
              <a:spcAft>
                <a:spcPts val="1000"/>
              </a:spcAft>
            </a:pPr>
            <a:r>
              <a:rPr lang="ar-SA" sz="2000" dirty="0">
                <a:latin typeface="Calibri"/>
                <a:ea typeface="Calibri"/>
              </a:rPr>
              <a:t>     جاءت آية البقرة في سياق دعواهم أن الدار الآخرة لهم خاصة , لذلك أكد نفي هذه الدعوى بـ (لن) , لأنها أبلغ في النفي من (لا) , وايضًا وردت آية البقرة بعد ما تقدم منها من الكفر والعصيان وقتل الأنبياء , فناسب حرف المبالغة في نفي تمنيهم الموت , لما يعلمون ما لهم بعده من عذاب , لأن (لن) أبلغ في النفي عند كثير من أئمة العربيَّة </a:t>
            </a:r>
            <a:r>
              <a:rPr lang="ar-SA" sz="2000" dirty="0" smtClean="0">
                <a:latin typeface="Calibri"/>
                <a:ea typeface="Calibri"/>
              </a:rPr>
              <a:t>.</a:t>
            </a:r>
            <a:endParaRPr lang="en-US" sz="20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SA" sz="2000" dirty="0">
                <a:latin typeface="Calibri"/>
                <a:ea typeface="Calibri"/>
              </a:rPr>
              <a:t>وفي آية الجمعة ادَّعوا ولاية الله , ولا يلزم من الولاية لله اختصاصهم بثواب الله وجنته , فأتى بـ (لا) النافية للولاية , كما أن الجمعة لم يتقدمها ذكر خطاياهم من الكفر والعصيان وقتل الأنبياء , فجاءت بـ (لا) الدالة على مطلق النفي من غير مبالغة . وانت ترى الفرق واضحاً بين السياقين , فإن الكلام في الآية الثانية على الآخرة (( قُلْ إِن كَانَتْ لَكُمُ الدَّارُ الْآخِرَةُ ... )) والدار الآخرة استقبال فنفي بـ (لن) إذ هو حرف خاص بالاستقبال .</a:t>
            </a:r>
            <a:endParaRPr lang="en-US" sz="2000" dirty="0">
              <a:latin typeface="Calibri"/>
              <a:ea typeface="Calibri"/>
            </a:endParaRPr>
          </a:p>
          <a:p>
            <a:r>
              <a:rPr lang="ar-SA" sz="2000" dirty="0">
                <a:latin typeface="Calibri"/>
                <a:ea typeface="Calibri"/>
              </a:rPr>
              <a:t>وأما الكلام في الآية الأولى فهو عام لا يختص بزمن دون زمن : ((إِن زَعَمْتُمْ أَنَّكُمْ أَوْلِيَاءُ لِلَّهِ مِن دُونِ النَّاسِ )) فهذا أمر مطلق فنفي بـ (لا) وهو حرف يفيد الإطلاق والعموم . ومن ناحية أخرى أنه لما كان الزمن في آية الجمعة عاماً مطلقاً غير مقيد بزمن نفاه بـ (لا) التي آخرها حرف إطلاق وهو الألف , ولما كان الزمن في الآية الثانية للاستقبال وهو زمن مقيد نفاه بـ (لن) التي آخرها حرف مقيد وهو النون الساكنة , وهو تناظر فني جميل </a:t>
            </a:r>
            <a:endParaRPr lang="en-US" sz="2000" dirty="0"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5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848872" cy="5688632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المثال الرابع: يكون الدين لله  / ويكون الدين كلُّة لله :</a:t>
            </a:r>
            <a:endParaRPr lang="en-US" sz="2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قال تعالى : ((وَقَاتِلُوهُمْ </a:t>
            </a:r>
            <a:r>
              <a:rPr lang="ar-SA" sz="2400" dirty="0" err="1">
                <a:latin typeface="Calibri"/>
                <a:ea typeface="Calibri"/>
              </a:rPr>
              <a:t>حَتَّىٰ</a:t>
            </a:r>
            <a:r>
              <a:rPr lang="ar-SA" sz="2400" dirty="0">
                <a:latin typeface="Calibri"/>
                <a:ea typeface="Calibri"/>
              </a:rPr>
              <a:t> لَا تَكُونَ فِتْنَةٌ وَيَكُونَ الدِّينُ لِلَّهِ ۖ)) البقرة :193.</a:t>
            </a:r>
            <a:endParaRPr lang="en-US" sz="2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 وقال :((وَقَاتِلُوهُمْ </a:t>
            </a:r>
            <a:r>
              <a:rPr lang="ar-SA" sz="2400" dirty="0" err="1">
                <a:latin typeface="Calibri"/>
                <a:ea typeface="Calibri"/>
              </a:rPr>
              <a:t>حَتَّىٰ</a:t>
            </a:r>
            <a:r>
              <a:rPr lang="ar-SA" sz="2400" dirty="0">
                <a:latin typeface="Calibri"/>
                <a:ea typeface="Calibri"/>
              </a:rPr>
              <a:t> لَا تَكُونَ فِتْنَةٌ وَيَكُونَ الدِّينُ كُلُّهُ لِلَّهِ ۚ)) الأنفال : 39 </a:t>
            </a:r>
            <a:endParaRPr lang="en-US" sz="24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</a:pPr>
            <a:r>
              <a:rPr lang="ar-SA" sz="2400" dirty="0">
                <a:latin typeface="Calibri"/>
                <a:ea typeface="Calibri"/>
              </a:rPr>
              <a:t>     نزلت آية البقرة في السنة الأولى من الهجرة، </a:t>
            </a:r>
            <a:r>
              <a:rPr lang="ar-SA" sz="2400" dirty="0" err="1">
                <a:latin typeface="Calibri"/>
                <a:ea typeface="Calibri"/>
              </a:rPr>
              <a:t>وآنئذٍ</a:t>
            </a:r>
            <a:r>
              <a:rPr lang="ar-SA" sz="2400" dirty="0">
                <a:latin typeface="Calibri"/>
                <a:ea typeface="Calibri"/>
              </a:rPr>
              <a:t> كان كبار المشركين </a:t>
            </a:r>
            <a:r>
              <a:rPr lang="ar-SA" sz="2400" dirty="0" err="1">
                <a:latin typeface="Calibri"/>
                <a:ea typeface="Calibri"/>
              </a:rPr>
              <a:t>وطغاتهم</a:t>
            </a:r>
            <a:r>
              <a:rPr lang="ar-SA" sz="2400" dirty="0">
                <a:latin typeface="Calibri"/>
                <a:ea typeface="Calibri"/>
              </a:rPr>
              <a:t> أحياءً , ولم يكن للمسلمين أملٌ في إسلامهم على تلك الحال , فناسب ذلك قوله : ( ويكون الدين لله ) , أي : الدين الذي أنتم عليه . أما آية الأنفال فقد نزلت بعد مقتل كبار المشركين في غزوة بدر , فكان للمسلمين </a:t>
            </a:r>
            <a:r>
              <a:rPr lang="ar-SA" sz="2400" dirty="0" err="1">
                <a:latin typeface="Calibri"/>
                <a:ea typeface="Calibri"/>
              </a:rPr>
              <a:t>آنئذٍ</a:t>
            </a:r>
            <a:r>
              <a:rPr lang="ar-SA" sz="2400" dirty="0">
                <a:latin typeface="Calibri"/>
                <a:ea typeface="Calibri"/>
              </a:rPr>
              <a:t>  أن يأملوا في إسلام أهل مكة عامة, فأكّد الدين بلفظ ( كلُّة ) , أي : لا يعبد سوى الله , ولا يكون هناك دين آخر سوى دين الله </a:t>
            </a:r>
            <a:endParaRPr lang="en-US" sz="2400" dirty="0"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57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848872" cy="5688632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المثال الخامس:  يُحَرِّفُونَ الْكَلِمَ عَنْ مَوَاضِعِهِ / يُحَرِّفُونَ الْكَلِمَ مِنْ بَعْدِ مَوَاضِعِهِ ۖ </a:t>
            </a:r>
            <a:endParaRPr lang="en-US" sz="3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قال  تعالى :(( يُحَرِّفُونَ الْكَلِمَ عَنْ مَوَاضِعِهِ )) النساء :41 وقال أيضا((يُحَرِّفُونَ الْكَلِمَ مِنْ بَعْدِ مَوَاضِعِهِ ۖ )) المائدة : 41 </a:t>
            </a:r>
            <a:endParaRPr lang="en-US" sz="34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</a:pPr>
            <a:r>
              <a:rPr lang="ar-SA" sz="3400" dirty="0">
                <a:latin typeface="Calibri"/>
                <a:ea typeface="Calibri"/>
              </a:rPr>
              <a:t>في الآية الأولى جاءت (عن) لإفادة معنى المجاوزة , وذلك لأنها في سياق ذكر اليهود الأوائل الذين كانوا يتجاوزون ما قال الله لهم , نحو تحريفهم كلمة ( حِطَّة) الى (حنطة) ونحو ذلك من التجاوز .</a:t>
            </a:r>
            <a:endParaRPr lang="en-US" sz="34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</a:pPr>
            <a:r>
              <a:rPr lang="ar-SA" sz="3400" dirty="0">
                <a:latin typeface="Calibri"/>
                <a:ea typeface="Calibri"/>
              </a:rPr>
              <a:t> </a:t>
            </a:r>
            <a:endParaRPr lang="en-US" sz="34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    أما الآية الأخرى فجاء فيها حرف الجر (من) ثم الظرف(بعد) للتعبير عن فعل اليهود المعاصرين للنبي (ص) وتغييرهم ما ثبت في التوراة وآمنوا به , كآية الرجم ونحوها , فجئ بالظرف(بعد) للدلالة على البعد الزمني , وسبق الظرف بحرف ابتداء الغاية , لإفادة معنى إسراعهم في تغيير ما استقر عليه من نصوص التوراة بمجرد أن علموا ببعثة سيدنا محمد (ص) </a:t>
            </a:r>
            <a:endParaRPr lang="en-US" sz="3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5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848872" cy="5688632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المثال السادس:  يَا قَوْمِ اذْكُرُوا نِعْمَةَ اللَّهِ عَلَيْكُمْ / اذْكُرُوا نِعْمَةَ اللَّهِ عَلَيْكُمْ</a:t>
            </a:r>
            <a:endParaRPr lang="en-US" sz="2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قال تعالى: ((وَإِذْ قَالَ </a:t>
            </a:r>
            <a:r>
              <a:rPr lang="ar-SA" sz="2400" dirty="0" err="1">
                <a:latin typeface="Calibri"/>
                <a:ea typeface="Calibri"/>
              </a:rPr>
              <a:t>مُوسَىٰ</a:t>
            </a:r>
            <a:r>
              <a:rPr lang="ar-SA" sz="2400" dirty="0">
                <a:latin typeface="Calibri"/>
                <a:ea typeface="Calibri"/>
              </a:rPr>
              <a:t> لِقَوْمِهِ يَا قَوْمِ اذْكُرُوا نِعْمَةَ اللَّهِ عَلَيْكُمْ)) المائدة : 20</a:t>
            </a:r>
            <a:endParaRPr lang="en-US" sz="2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وقال: ((وَإِذْ قَالَ </a:t>
            </a:r>
            <a:r>
              <a:rPr lang="ar-SA" sz="2400" dirty="0" err="1">
                <a:latin typeface="Calibri"/>
                <a:ea typeface="Calibri"/>
              </a:rPr>
              <a:t>مُوسَىٰ</a:t>
            </a:r>
            <a:r>
              <a:rPr lang="ar-SA" sz="2400" dirty="0">
                <a:latin typeface="Calibri"/>
                <a:ea typeface="Calibri"/>
              </a:rPr>
              <a:t> لِقَوْمِهِ اذْكُرُوا نِعْمَةَ اللَّهِ عَلَيْكُمْ ))  إبراهيم : 6</a:t>
            </a:r>
            <a:endParaRPr lang="en-US" sz="2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2400" dirty="0">
                <a:latin typeface="Calibri"/>
                <a:ea typeface="Calibri"/>
              </a:rPr>
              <a:t>جاء النداء بـ (يا قوم) في آية المائدة , لأنه ابلغ وأخص في سياق التنبيه, وفيه إشارة إلى العناية بالمنادى واختصاصه بالخطاب , فكان النداء مناسبًا هنا , لأن آية المائدة تذكر أعظم النعم وأشرفها على بني إسرائيل : من إعطائهم النبوة , والملك , والمن والسلوى و لذلك تكرر النداء أيضًا في الآية التالية :  ((يَا قَوْمِ ادْخُلُوا الْأَرْضَ الْمُقَدَّسَةَ الَّتِي كَتَبَ اللَّهُ لَكُمْ وَلَا تَرْتَدُّوا </a:t>
            </a:r>
            <a:r>
              <a:rPr lang="ar-SA" sz="2400" dirty="0" err="1">
                <a:latin typeface="Calibri"/>
                <a:ea typeface="Calibri"/>
              </a:rPr>
              <a:t>عَلَىٰ</a:t>
            </a:r>
            <a:r>
              <a:rPr lang="ar-SA" sz="2400" dirty="0">
                <a:latin typeface="Calibri"/>
                <a:ea typeface="Calibri"/>
              </a:rPr>
              <a:t> أَدْبَارِكُمْ  فَتَنقَلِبُوا خَاسِرِينَ (21) ))</a:t>
            </a:r>
            <a:endParaRPr lang="en-US" sz="2400" dirty="0">
              <a:latin typeface="Calibri"/>
              <a:ea typeface="Calibri"/>
            </a:endParaRPr>
          </a:p>
          <a:p>
            <a:r>
              <a:rPr lang="ar-SA" sz="2400" dirty="0">
                <a:latin typeface="Calibri"/>
                <a:ea typeface="Calibri"/>
              </a:rPr>
              <a:t>اما آية إبراهيم فجاءت في سياق الذكر إنقاذ الله لبني إسرائيل من بطش فرعون , وقد مضى على ذلك زمان , فهي نعم غائبة عن أذهانهم وليست حاضرة كنعم النبوّة والملك والمنّ والسلوى , فناسب هنا حذف النداء . </a:t>
            </a:r>
            <a:endParaRPr lang="en-US" sz="2400" dirty="0"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957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848872" cy="5688632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المثال السابع: فَأْتُوا بِسُورَةٍ مِنْ مِثْلِهِ / فَأْتُوا بِعَشْرِ سُوَرٍ مِثْلِهِ</a:t>
            </a:r>
            <a:endParaRPr lang="en-US" sz="3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قال تعالى :((وَإِنْ كُنْتُمْ فِي رَيْبٍ مِمَّا نَزَّلْنَا </a:t>
            </a:r>
            <a:r>
              <a:rPr lang="ar-SA" sz="3400" dirty="0" err="1">
                <a:latin typeface="Calibri"/>
                <a:ea typeface="Calibri"/>
              </a:rPr>
              <a:t>عَلَىٰ</a:t>
            </a:r>
            <a:r>
              <a:rPr lang="ar-SA" sz="3400" dirty="0">
                <a:latin typeface="Calibri"/>
                <a:ea typeface="Calibri"/>
              </a:rPr>
              <a:t> عَبْدِنَا فَأْتُوا بِسُورَةٍ مِنْ مِثْلِهِ وَادْعُوا شُهَدَاءَكُمْ مِنْ دُونِ اللَّهِ إِنْ كُنْتُمْ صَادِقِينَ ﴿٢٣﴾ )) البقرة . </a:t>
            </a:r>
            <a:endParaRPr lang="en-US" sz="3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وقال:((أَمْ يَقُولُونَ افْتَرَاهُ ۖ قُلْ فَأْتُوا بِسُورَةٍ مِثْلِهِ وَادْعُوا مَنِ اسْتَطَعْتُمْ مِنْ دُونِ اللَّهِ إِنْ كُنْتُمْ صَادِقِينَ ﴿٣٨﴾ )) يونس .</a:t>
            </a:r>
            <a:endParaRPr lang="en-US" sz="3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وقال أيضا:((أَمْ يَقُولُونَ افْتَرَاهُ ۖ قُلْ فَأْتُوا بِعَشْرِ سُوَرٍ مِثْلِهِ مُفْتَرَيَاتٍ وَادْعُوا مَنِ اسْتَطَعْتُمْ مِنْ دُونِ اللَّهِ إِنْ كُنْتُمْ صَادِقِينَ ﴿١٣﴾ )) هود . </a:t>
            </a:r>
            <a:endParaRPr lang="en-US" sz="34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SA" sz="3400" dirty="0">
                <a:latin typeface="Calibri"/>
                <a:ea typeface="Calibri"/>
              </a:rPr>
              <a:t>في سورة البقرة بُدِئت الآية بقول الله عز وجل : ((وَإِنْ كُنْتُمْ فِي رَيْبٍ مِمَّا نَزَّلْنَا </a:t>
            </a:r>
            <a:r>
              <a:rPr lang="ar-SA" sz="3400" dirty="0" err="1">
                <a:latin typeface="Calibri"/>
                <a:ea typeface="Calibri"/>
              </a:rPr>
              <a:t>عَلَىٰ</a:t>
            </a:r>
            <a:r>
              <a:rPr lang="ar-SA" sz="3400" dirty="0">
                <a:latin typeface="Calibri"/>
                <a:ea typeface="Calibri"/>
              </a:rPr>
              <a:t> عَبْدِنَا )) , وهو تقرير لكون القرآن منزلاً من عند الله عز وجل , ومعنى (مِنْ مِثْلِهِ ) : أنّه تنزل معهم في هذه المرتبة من طلب المماثل إلى طلب شيء مما يماثل , كأنه يقول : لا أكلفكم بالمماثلة التامة , بل حسبكم أن تأنوا بشيء فيه جنس المماثلة ومطلقها , وبما يكون مثلاً على التقريب لا التحديد , وهذا أقصى ما يمكن من التنزيل , ولذا كان هو آخر صيغ التحدي نزولاً , فلم يجئ التحدي بلفظ (مِنْ مِثْلِهِ ) إلا في سورة البقرة المدنية , وسائر المرات بلفظ  ( مثله ) في السور التي نزلت قبل ذلك بمكة.</a:t>
            </a:r>
            <a:endParaRPr lang="en-US" sz="34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5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>
          <a:xfrm>
            <a:off x="683568" y="548680"/>
            <a:ext cx="7848872" cy="5688632"/>
          </a:xfrm>
        </p:spPr>
        <p:txBody>
          <a:bodyPr>
            <a:norm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SA" sz="2800" dirty="0">
                <a:latin typeface="Calibri"/>
                <a:ea typeface="Calibri"/>
              </a:rPr>
              <a:t>وآية يونس بُدئت بقوله عز وجل : ((أَمْ يَقُولُونَ افْتَرَاهُ)) , وجاء الرد عليهم : فأنتم الفصحاء البلغاء فهل تقدرون على أن تأتوا بسورة مثل القرآن في فصاحته وبلاغته ؟ وكذا في آية هود  .  . إلا  ان آية هود زادت لفظ (عشر) وذلك للتدرج في التحدي بالقرآن , فتحداهم اولاً أن يأتوا بعشر سور , ثم بسورة واحدة , فعجزوا وأقروا بعجزهم وخضعت لكلام الله أعناقهم .</a:t>
            </a:r>
            <a:endParaRPr lang="en-US" sz="1800" dirty="0">
              <a:latin typeface="Calibri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57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وازنة">
  <a:themeElements>
    <a:clrScheme name="موازنة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موازنة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وازنة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54</TotalTime>
  <Words>996</Words>
  <Application>Microsoft Office PowerPoint</Application>
  <PresentationFormat>عرض على الشاشة (3:4)‏</PresentationFormat>
  <Paragraphs>31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موازنة</vt:lpstr>
      <vt:lpstr>التشابه والاختلاف في التعبير القرآني القسم الثاني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riyadh</dc:creator>
  <cp:lastModifiedBy>riyadh</cp:lastModifiedBy>
  <cp:revision>23</cp:revision>
  <dcterms:created xsi:type="dcterms:W3CDTF">2018-12-10T22:11:04Z</dcterms:created>
  <dcterms:modified xsi:type="dcterms:W3CDTF">2021-06-02T12:20:57Z</dcterms:modified>
</cp:coreProperties>
</file>