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96" r:id="rId1"/>
  </p:sldMasterIdLst>
  <p:sldIdLst>
    <p:sldId id="256" r:id="rId2"/>
    <p:sldId id="257" r:id="rId3"/>
    <p:sldId id="267" r:id="rId4"/>
    <p:sldId id="266" r:id="rId5"/>
    <p:sldId id="265" r:id="rId6"/>
    <p:sldId id="258" r:id="rId7"/>
    <p:sldId id="261" r:id="rId8"/>
    <p:sldId id="262" r:id="rId9"/>
    <p:sldId id="263" r:id="rId10"/>
    <p:sldId id="264" r:id="rId11"/>
    <p:sldId id="268" r:id="rId12"/>
    <p:sldId id="269" r:id="rId13"/>
    <p:sldId id="270" r:id="rId14"/>
    <p:sldId id="271" r:id="rId15"/>
    <p:sldId id="272" r:id="rId16"/>
    <p:sldId id="273" r:id="rId17"/>
    <p:sldId id="274" r:id="rId1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70" d="100"/>
          <a:sy n="70" d="100"/>
        </p:scale>
        <p:origin x="-1386" y="3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Date Placeholder 29"/>
          <p:cNvSpPr>
            <a:spLocks noGrp="1"/>
          </p:cNvSpPr>
          <p:nvPr>
            <p:ph type="dt" sz="half" idx="10"/>
          </p:nvPr>
        </p:nvSpPr>
        <p:spPr/>
        <p:txBody>
          <a:bodyPr/>
          <a:lstStyle/>
          <a:p>
            <a:fld id="{1B8ABB09-4A1D-463E-8065-109CC2B7EFAA}" type="datetimeFigureOut">
              <a:rPr lang="ar-SA" smtClean="0"/>
              <a:t>10/11/1442</a:t>
            </a:fld>
            <a:endParaRPr lang="ar-SA"/>
          </a:p>
        </p:txBody>
      </p:sp>
      <p:sp>
        <p:nvSpPr>
          <p:cNvPr id="19" name="Footer Placeholder 18"/>
          <p:cNvSpPr>
            <a:spLocks noGrp="1"/>
          </p:cNvSpPr>
          <p:nvPr>
            <p:ph type="ftr" sz="quarter" idx="11"/>
          </p:nvPr>
        </p:nvSpPr>
        <p:spPr/>
        <p:txBody>
          <a:bodyPr/>
          <a:lstStyle/>
          <a:p>
            <a:endParaRPr lang="ar-SA"/>
          </a:p>
        </p:txBody>
      </p:sp>
      <p:sp>
        <p:nvSpPr>
          <p:cNvPr id="27" name="Slide Number Placeholder 26"/>
          <p:cNvSpPr>
            <a:spLocks noGrp="1"/>
          </p:cNvSpPr>
          <p:nvPr>
            <p:ph type="sldNum" sz="quarter" idx="12"/>
          </p:nvPr>
        </p:nvSpPr>
        <p:spPr/>
        <p:txBody>
          <a:bodyPr/>
          <a:lstStyle/>
          <a:p>
            <a:fld id="{0B34F065-1154-456A-91E3-76DE8E75E17B}" type="slidenum">
              <a:rPr lang="ar-SA" smtClean="0"/>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Content Placeholder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1B8ABB09-4A1D-463E-8065-109CC2B7EFAA}" type="datetimeFigureOut">
              <a:rPr lang="ar-SA" smtClean="0"/>
              <a:t>10/11/1442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Date Placeholder 3"/>
          <p:cNvSpPr>
            <a:spLocks noGrp="1"/>
          </p:cNvSpPr>
          <p:nvPr>
            <p:ph type="dt" sz="half" idx="10"/>
          </p:nvPr>
        </p:nvSpPr>
        <p:spPr/>
        <p:txBody>
          <a:bodyPr/>
          <a:lstStyle/>
          <a:p>
            <a:fld id="{1B8ABB09-4A1D-463E-8065-109CC2B7EFAA}" type="datetimeFigureOut">
              <a:rPr lang="ar-SA" smtClean="0"/>
              <a:t>10/11/1442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Date Placeholder 4"/>
          <p:cNvSpPr>
            <a:spLocks noGrp="1"/>
          </p:cNvSpPr>
          <p:nvPr>
            <p:ph type="dt" sz="half" idx="10"/>
          </p:nvPr>
        </p:nvSpPr>
        <p:spPr/>
        <p:txBody>
          <a:bodyPr/>
          <a:lstStyle/>
          <a:p>
            <a:fld id="{1B8ABB09-4A1D-463E-8065-109CC2B7EFAA}" type="datetimeFigureOut">
              <a:rPr lang="ar-SA" smtClean="0"/>
              <a:t>10/11/1442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Date Placeholder 6"/>
          <p:cNvSpPr>
            <a:spLocks noGrp="1"/>
          </p:cNvSpPr>
          <p:nvPr>
            <p:ph type="dt" sz="half" idx="10"/>
          </p:nvPr>
        </p:nvSpPr>
        <p:spPr/>
        <p:txBody>
          <a:bodyPr/>
          <a:lstStyle/>
          <a:p>
            <a:fld id="{1B8ABB09-4A1D-463E-8065-109CC2B7EFAA}" type="datetimeFigureOut">
              <a:rPr lang="ar-SA" smtClean="0"/>
              <a:t>10/11/1442</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Date Placeholder 2"/>
          <p:cNvSpPr>
            <a:spLocks noGrp="1"/>
          </p:cNvSpPr>
          <p:nvPr>
            <p:ph type="dt" sz="half" idx="10"/>
          </p:nvPr>
        </p:nvSpPr>
        <p:spPr/>
        <p:txBody>
          <a:bodyPr/>
          <a:lstStyle/>
          <a:p>
            <a:fld id="{1B8ABB09-4A1D-463E-8065-109CC2B7EFAA}" type="datetimeFigureOut">
              <a:rPr lang="ar-SA" smtClean="0"/>
              <a:t>10/11/1442</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8ABB09-4A1D-463E-8065-109CC2B7EFAA}" type="datetimeFigureOut">
              <a:rPr lang="ar-SA" smtClean="0"/>
              <a:t>10/11/1442</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Date Placeholder 4"/>
          <p:cNvSpPr>
            <a:spLocks noGrp="1"/>
          </p:cNvSpPr>
          <p:nvPr>
            <p:ph type="dt" sz="half" idx="10"/>
          </p:nvPr>
        </p:nvSpPr>
        <p:spPr/>
        <p:txBody>
          <a:bodyPr/>
          <a:lstStyle/>
          <a:p>
            <a:fld id="{1B8ABB09-4A1D-463E-8065-109CC2B7EFAA}" type="datetimeFigureOut">
              <a:rPr lang="ar-SA" smtClean="0"/>
              <a:t>10/11/1442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Date Placeholder 4"/>
          <p:cNvSpPr>
            <a:spLocks noGrp="1"/>
          </p:cNvSpPr>
          <p:nvPr>
            <p:ph type="dt" sz="half" idx="10"/>
          </p:nvPr>
        </p:nvSpPr>
        <p:spPr/>
        <p:txBody>
          <a:bodyPr/>
          <a:lstStyle/>
          <a:p>
            <a:fld id="{1B8ABB09-4A1D-463E-8065-109CC2B7EFAA}" type="datetimeFigureOut">
              <a:rPr lang="ar-SA" smtClean="0"/>
              <a:t>10/11/1442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a:xfrm>
            <a:off x="8077200" y="6356350"/>
            <a:ext cx="609600" cy="365125"/>
          </a:xfrm>
        </p:spPr>
        <p:txBody>
          <a:bodyPr/>
          <a:lstStyle/>
          <a:p>
            <a:fld id="{0B34F065-1154-456A-91E3-76DE8E75E17B}" type="slidenum">
              <a:rPr lang="ar-SA" smtClean="0"/>
              <a:t>‹#›</a:t>
            </a:fld>
            <a:endParaRPr lang="ar-SA"/>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الأيقونة لإضافة صورة</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1B8ABB09-4A1D-463E-8065-109CC2B7EFAA}" type="datetimeFigureOut">
              <a:rPr lang="ar-SA" smtClean="0"/>
              <a:t>10/11/1442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1B8ABB09-4A1D-463E-8065-109CC2B7EFAA}" type="datetimeFigureOut">
              <a:rPr lang="ar-SA" smtClean="0"/>
              <a:t>10/11/1442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B8ABB09-4A1D-463E-8065-109CC2B7EFAA}" type="datetimeFigureOut">
              <a:rPr lang="ar-SA" smtClean="0"/>
              <a:t>10/11/1442</a:t>
            </a:fld>
            <a:endParaRPr lang="ar-SA"/>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B34F065-1154-456A-91E3-76DE8E75E17B}" type="slidenum">
              <a:rPr lang="ar-SA" smtClean="0"/>
              <a:t>‹#›</a:t>
            </a:fld>
            <a:endParaRPr lang="ar-SA"/>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827584" y="980728"/>
            <a:ext cx="7291144" cy="1702160"/>
          </a:xfrm>
        </p:spPr>
        <p:txBody>
          <a:bodyPr anchor="t">
            <a:normAutofit/>
          </a:bodyPr>
          <a:lstStyle/>
          <a:p>
            <a:pPr indent="233680" algn="justLow" rtl="1">
              <a:lnSpc>
                <a:spcPct val="150000"/>
              </a:lnSpc>
              <a:spcAft>
                <a:spcPts val="0"/>
              </a:spcAft>
            </a:pPr>
            <a:r>
              <a:rPr lang="ar-JO" sz="5400" dirty="0">
                <a:effectLst/>
                <a:ea typeface="Calibri"/>
                <a:cs typeface="Times New Roman"/>
              </a:rPr>
              <a:t>الحذف والذكر</a:t>
            </a:r>
            <a:r>
              <a:rPr lang="ar-SA" sz="5400" dirty="0">
                <a:effectLst/>
                <a:ea typeface="Calibri"/>
                <a:cs typeface="Times New Roman"/>
              </a:rPr>
              <a:t> في القرآن الكريم </a:t>
            </a:r>
            <a:endParaRPr lang="en-US" sz="4400" dirty="0">
              <a:effectLst/>
              <a:ea typeface="Calibri"/>
              <a:cs typeface="Arial"/>
            </a:endParaRPr>
          </a:p>
        </p:txBody>
      </p:sp>
      <p:sp>
        <p:nvSpPr>
          <p:cNvPr id="3" name="عنوان فرعي 2"/>
          <p:cNvSpPr>
            <a:spLocks noGrp="1"/>
          </p:cNvSpPr>
          <p:nvPr>
            <p:ph type="subTitle" idx="1"/>
          </p:nvPr>
        </p:nvSpPr>
        <p:spPr>
          <a:xfrm>
            <a:off x="1115616" y="3717032"/>
            <a:ext cx="6552728" cy="2376264"/>
          </a:xfrm>
        </p:spPr>
        <p:txBody>
          <a:bodyPr/>
          <a:lstStyle/>
          <a:p>
            <a:pPr lvl="0" algn="ctr">
              <a:buClr>
                <a:srgbClr val="94C600"/>
              </a:buClr>
            </a:pPr>
            <a:r>
              <a:rPr lang="ar-IQ" sz="2400" b="1" dirty="0">
                <a:solidFill>
                  <a:srgbClr val="000000"/>
                </a:solidFill>
              </a:rPr>
              <a:t>الجامعة المستنصرية / كلية الآداب / قسم اللغة العربية </a:t>
            </a:r>
          </a:p>
          <a:p>
            <a:pPr lvl="0" algn="ctr">
              <a:buClr>
                <a:srgbClr val="94C600"/>
              </a:buClr>
            </a:pPr>
            <a:r>
              <a:rPr lang="ar-IQ" sz="2400" b="1" dirty="0">
                <a:solidFill>
                  <a:srgbClr val="000000"/>
                </a:solidFill>
              </a:rPr>
              <a:t>المرحلة الرابعة </a:t>
            </a:r>
          </a:p>
          <a:p>
            <a:pPr lvl="0" algn="ctr">
              <a:buClr>
                <a:srgbClr val="94C600"/>
              </a:buClr>
            </a:pPr>
            <a:r>
              <a:rPr lang="ar-IQ" sz="2400" b="1" dirty="0" smtClean="0">
                <a:solidFill>
                  <a:srgbClr val="000000"/>
                </a:solidFill>
              </a:rPr>
              <a:t>الدراسة </a:t>
            </a:r>
            <a:r>
              <a:rPr lang="ar-IQ" sz="2400" b="1" dirty="0">
                <a:solidFill>
                  <a:srgbClr val="000000"/>
                </a:solidFill>
              </a:rPr>
              <a:t>الصباحية </a:t>
            </a:r>
            <a:r>
              <a:rPr lang="ar-IQ" sz="2400" b="1" dirty="0" smtClean="0">
                <a:solidFill>
                  <a:srgbClr val="000000"/>
                </a:solidFill>
              </a:rPr>
              <a:t> </a:t>
            </a:r>
            <a:endParaRPr lang="ar-IQ" sz="2400" b="1" dirty="0">
              <a:solidFill>
                <a:srgbClr val="000000"/>
              </a:solidFill>
            </a:endParaRPr>
          </a:p>
          <a:p>
            <a:pPr lvl="0" algn="ctr">
              <a:buClr>
                <a:srgbClr val="94C600"/>
              </a:buClr>
            </a:pPr>
            <a:r>
              <a:rPr lang="ar-IQ" sz="2400" b="1" dirty="0" smtClean="0">
                <a:solidFill>
                  <a:srgbClr val="000000"/>
                </a:solidFill>
              </a:rPr>
              <a:t>أستاذ </a:t>
            </a:r>
            <a:r>
              <a:rPr lang="ar-IQ" sz="2400" b="1" dirty="0">
                <a:solidFill>
                  <a:srgbClr val="000000"/>
                </a:solidFill>
              </a:rPr>
              <a:t>المادة :</a:t>
            </a:r>
          </a:p>
          <a:p>
            <a:pPr lvl="0" algn="ctr">
              <a:buClr>
                <a:srgbClr val="94C600"/>
              </a:buClr>
            </a:pPr>
            <a:r>
              <a:rPr lang="ar-IQ" sz="2400" b="1" dirty="0" smtClean="0">
                <a:solidFill>
                  <a:srgbClr val="000000"/>
                </a:solidFill>
              </a:rPr>
              <a:t>أ. د رياض عبود </a:t>
            </a:r>
            <a:r>
              <a:rPr lang="ar-IQ" sz="2400" b="1" dirty="0" err="1" smtClean="0">
                <a:solidFill>
                  <a:srgbClr val="000000"/>
                </a:solidFill>
              </a:rPr>
              <a:t>إهوين</a:t>
            </a:r>
            <a:r>
              <a:rPr lang="ar-IQ" sz="2400" b="1" dirty="0" smtClean="0">
                <a:solidFill>
                  <a:srgbClr val="000000"/>
                </a:solidFill>
              </a:rPr>
              <a:t>                 </a:t>
            </a:r>
          </a:p>
          <a:p>
            <a:endParaRPr lang="ar-IQ" dirty="0"/>
          </a:p>
        </p:txBody>
      </p:sp>
    </p:spTree>
    <p:extLst>
      <p:ext uri="{BB962C8B-B14F-4D97-AF65-F5344CB8AC3E}">
        <p14:creationId xmlns:p14="http://schemas.microsoft.com/office/powerpoint/2010/main" val="1324773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23528" y="188640"/>
            <a:ext cx="8568952" cy="6264696"/>
          </a:xfrm>
        </p:spPr>
        <p:txBody>
          <a:bodyPr>
            <a:noAutofit/>
          </a:bodyPr>
          <a:lstStyle/>
          <a:p>
            <a:pPr indent="233680" algn="justLow">
              <a:lnSpc>
                <a:spcPct val="150000"/>
              </a:lnSpc>
            </a:pPr>
            <a:r>
              <a:rPr lang="ar-JO" sz="2400" dirty="0">
                <a:latin typeface="Calibri"/>
                <a:ea typeface="Calibri"/>
                <a:cs typeface="Times New Roman"/>
              </a:rPr>
              <a:t>سنتناول في هذه المفردة عدداً من المحاور المتعلقة بموضوع الحذف منها:</a:t>
            </a:r>
            <a:endParaRPr lang="en-US" sz="1800" dirty="0">
              <a:latin typeface="Calibri"/>
              <a:ea typeface="Calibri"/>
              <a:cs typeface="Arial"/>
            </a:endParaRPr>
          </a:p>
          <a:p>
            <a:pPr indent="233680" algn="justLow">
              <a:lnSpc>
                <a:spcPct val="150000"/>
              </a:lnSpc>
            </a:pPr>
            <a:r>
              <a:rPr lang="ar-JO" sz="2400" dirty="0">
                <a:latin typeface="Calibri"/>
                <a:ea typeface="Calibri"/>
                <a:cs typeface="Times New Roman"/>
              </a:rPr>
              <a:t>*تعريف الحذف لغة و اصطلاحاَ.</a:t>
            </a:r>
            <a:endParaRPr lang="en-US" sz="1800" dirty="0">
              <a:latin typeface="Calibri"/>
              <a:ea typeface="Calibri"/>
              <a:cs typeface="Arial"/>
            </a:endParaRPr>
          </a:p>
          <a:p>
            <a:pPr indent="233680" algn="justLow">
              <a:lnSpc>
                <a:spcPct val="150000"/>
              </a:lnSpc>
            </a:pPr>
            <a:r>
              <a:rPr lang="ar-JO" sz="2400" dirty="0">
                <a:latin typeface="Calibri"/>
                <a:ea typeface="Calibri"/>
                <a:cs typeface="Times New Roman"/>
              </a:rPr>
              <a:t>* أنواع الحذف بذكر الأمثلة القرآنية عليه.</a:t>
            </a:r>
            <a:endParaRPr lang="en-US" sz="1800" dirty="0">
              <a:latin typeface="Calibri"/>
              <a:ea typeface="Calibri"/>
              <a:cs typeface="Arial"/>
            </a:endParaRPr>
          </a:p>
          <a:p>
            <a:pPr indent="233680" algn="justLow">
              <a:lnSpc>
                <a:spcPct val="150000"/>
              </a:lnSpc>
            </a:pPr>
            <a:r>
              <a:rPr lang="ar-JO" sz="2400" dirty="0">
                <a:latin typeface="Calibri"/>
                <a:ea typeface="Calibri"/>
                <a:cs typeface="Times New Roman"/>
              </a:rPr>
              <a:t>*الأغراض البلاغية للحذف.</a:t>
            </a:r>
            <a:endParaRPr lang="en-US" sz="1800" dirty="0">
              <a:latin typeface="Calibri"/>
              <a:ea typeface="Calibri"/>
              <a:cs typeface="Arial"/>
            </a:endParaRPr>
          </a:p>
          <a:p>
            <a:pPr indent="233680" algn="justLow">
              <a:lnSpc>
                <a:spcPct val="150000"/>
              </a:lnSpc>
            </a:pPr>
            <a:r>
              <a:rPr lang="ar-JO" sz="2800" b="1" u="sng" dirty="0">
                <a:latin typeface="Calibri"/>
                <a:ea typeface="Calibri"/>
                <a:cs typeface="Times New Roman"/>
              </a:rPr>
              <a:t>أولاً: معنى الحذف لغةً و اصطلاحاً</a:t>
            </a:r>
            <a:endParaRPr lang="en-US" sz="1800" dirty="0">
              <a:latin typeface="Calibri"/>
              <a:ea typeface="Calibri"/>
              <a:cs typeface="Arial"/>
            </a:endParaRPr>
          </a:p>
          <a:p>
            <a:pPr indent="233680" algn="justLow">
              <a:lnSpc>
                <a:spcPct val="150000"/>
              </a:lnSpc>
            </a:pPr>
            <a:r>
              <a:rPr lang="ar-JO" sz="2400" dirty="0">
                <a:latin typeface="Calibri"/>
                <a:ea typeface="Calibri"/>
                <a:cs typeface="Times New Roman"/>
              </a:rPr>
              <a:t>المعنى اللغوي للحذف: هو ((الإسقاط، و منه حذفت الشعر إذا أخذت منه)).</a:t>
            </a:r>
            <a:endParaRPr lang="en-US" sz="1800" dirty="0">
              <a:latin typeface="Calibri"/>
              <a:ea typeface="Calibri"/>
              <a:cs typeface="Arial"/>
            </a:endParaRPr>
          </a:p>
          <a:p>
            <a:pPr indent="233680" algn="justLow">
              <a:lnSpc>
                <a:spcPct val="150000"/>
              </a:lnSpc>
            </a:pPr>
            <a:r>
              <a:rPr lang="ar-JO" sz="2400" dirty="0">
                <a:latin typeface="Calibri"/>
                <a:ea typeface="Calibri"/>
                <a:cs typeface="Times New Roman"/>
              </a:rPr>
              <a:t>المعنى </a:t>
            </a:r>
            <a:r>
              <a:rPr lang="ar-JO" sz="2400" dirty="0" err="1">
                <a:latin typeface="Calibri"/>
                <a:ea typeface="Calibri"/>
                <a:cs typeface="Times New Roman"/>
              </a:rPr>
              <a:t>الإصطلاحي</a:t>
            </a:r>
            <a:r>
              <a:rPr lang="ar-JO" sz="2400" dirty="0">
                <a:latin typeface="Calibri"/>
                <a:ea typeface="Calibri"/>
                <a:cs typeface="Times New Roman"/>
              </a:rPr>
              <a:t> للحذف</a:t>
            </a:r>
            <a:r>
              <a:rPr lang="en-US" sz="2400" dirty="0">
                <a:latin typeface="Times New Roman"/>
                <a:ea typeface="Calibri"/>
                <a:cs typeface="Arial"/>
              </a:rPr>
              <a:t>: </a:t>
            </a:r>
            <a:r>
              <a:rPr lang="ar-JO" sz="2400" dirty="0">
                <a:latin typeface="Calibri"/>
                <a:ea typeface="Calibri"/>
                <a:cs typeface="Times New Roman"/>
              </a:rPr>
              <a:t>هو ((التعبير عن المعاني الكثيرة في عبارة أقل منها، بحذف شيء من التركيب مع عدم الإخلال بالمعنى)) فإن لم </a:t>
            </a:r>
            <a:r>
              <a:rPr lang="ar-JO" sz="2400" dirty="0" err="1">
                <a:latin typeface="Calibri"/>
                <a:ea typeface="Calibri"/>
                <a:cs typeface="Times New Roman"/>
              </a:rPr>
              <a:t>يف</a:t>
            </a:r>
            <a:r>
              <a:rPr lang="ar-JO" sz="2400" dirty="0">
                <a:latin typeface="Calibri"/>
                <a:ea typeface="Calibri"/>
                <a:cs typeface="Times New Roman"/>
              </a:rPr>
              <a:t> اللفظ بالمعنى كان إخلالاً</a:t>
            </a:r>
            <a:r>
              <a:rPr lang="ar-JO" sz="2400" dirty="0" smtClean="0">
                <a:latin typeface="Calibri"/>
                <a:ea typeface="Calibri"/>
                <a:cs typeface="Times New Roman"/>
              </a:rPr>
              <a:t>.</a:t>
            </a:r>
            <a:endParaRPr lang="en-US" sz="1800" dirty="0">
              <a:latin typeface="Calibri"/>
              <a:ea typeface="Calibri"/>
              <a:cs typeface="Arial"/>
            </a:endParaRPr>
          </a:p>
        </p:txBody>
      </p:sp>
    </p:spTree>
    <p:extLst>
      <p:ext uri="{BB962C8B-B14F-4D97-AF65-F5344CB8AC3E}">
        <p14:creationId xmlns:p14="http://schemas.microsoft.com/office/powerpoint/2010/main" val="24156912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251520" y="188640"/>
            <a:ext cx="8496944" cy="6336704"/>
          </a:xfrm>
        </p:spPr>
        <p:txBody>
          <a:bodyPr>
            <a:normAutofit lnSpcReduction="10000"/>
          </a:bodyPr>
          <a:lstStyle/>
          <a:p>
            <a:pPr lvl="0" indent="233680" algn="justLow">
              <a:lnSpc>
                <a:spcPct val="150000"/>
              </a:lnSpc>
              <a:buClr>
                <a:srgbClr val="0BD0D9"/>
              </a:buClr>
            </a:pPr>
            <a:r>
              <a:rPr lang="ar-JO" sz="2800" b="1" u="sng" dirty="0">
                <a:solidFill>
                  <a:prstClr val="black"/>
                </a:solidFill>
                <a:latin typeface="Calibri"/>
                <a:ea typeface="Calibri"/>
                <a:cs typeface="Times New Roman"/>
              </a:rPr>
              <a:t>ثانياً: أنواع الحذف و وجوهه</a:t>
            </a:r>
            <a:endParaRPr lang="en-US" sz="1800" dirty="0">
              <a:solidFill>
                <a:prstClr val="black"/>
              </a:solidFill>
              <a:latin typeface="Calibri"/>
              <a:ea typeface="Calibri"/>
              <a:cs typeface="Arial"/>
            </a:endParaRPr>
          </a:p>
          <a:p>
            <a:pPr lvl="0" indent="233680" algn="justLow">
              <a:lnSpc>
                <a:spcPct val="150000"/>
              </a:lnSpc>
              <a:buClr>
                <a:srgbClr val="0BD0D9"/>
              </a:buClr>
            </a:pPr>
            <a:r>
              <a:rPr lang="ar-SA" sz="2800" b="1" u="sng" dirty="0">
                <a:solidFill>
                  <a:prstClr val="black"/>
                </a:solidFill>
                <a:latin typeface="Calibri"/>
                <a:ea typeface="Calibri"/>
                <a:cs typeface="Times New Roman"/>
              </a:rPr>
              <a:t> (أ‌) </a:t>
            </a:r>
            <a:r>
              <a:rPr lang="ar-JO" sz="2800" b="1" u="sng" dirty="0">
                <a:solidFill>
                  <a:prstClr val="black"/>
                </a:solidFill>
                <a:latin typeface="Calibri"/>
                <a:ea typeface="Calibri"/>
                <a:cs typeface="Times New Roman"/>
              </a:rPr>
              <a:t>حذف الحرف:</a:t>
            </a:r>
            <a:r>
              <a:rPr lang="ar-JO" sz="2400" dirty="0">
                <a:solidFill>
                  <a:prstClr val="black"/>
                </a:solidFill>
                <a:latin typeface="Calibri"/>
                <a:ea typeface="Calibri"/>
                <a:cs typeface="Times New Roman"/>
              </a:rPr>
              <a:t> قد يحذف في التعبير القرآني من الكلمة نحو (استطاعوا) و (اسطاعوا)، و (تتنزل) و (تنزّل)، و (لم يكن) و (لم </a:t>
            </a:r>
            <a:r>
              <a:rPr lang="ar-JO" sz="2400" dirty="0" err="1">
                <a:solidFill>
                  <a:prstClr val="black"/>
                </a:solidFill>
                <a:latin typeface="Calibri"/>
                <a:ea typeface="Calibri"/>
                <a:cs typeface="Times New Roman"/>
              </a:rPr>
              <a:t>يك</a:t>
            </a:r>
            <a:r>
              <a:rPr lang="ar-JO" sz="2400" dirty="0">
                <a:solidFill>
                  <a:prstClr val="black"/>
                </a:solidFill>
                <a:latin typeface="Calibri"/>
                <a:ea typeface="Calibri"/>
                <a:cs typeface="Times New Roman"/>
              </a:rPr>
              <a:t>) وما إلى ذلك. و كل ذلك لغرض و ليس اعتباطاً. فالتعبير القرآني تعبير فني مقصود، كل كلمة؛ بل كل حرف إنما وضع لقصد.</a:t>
            </a:r>
            <a:endParaRPr lang="en-US" sz="1800" dirty="0">
              <a:solidFill>
                <a:prstClr val="black"/>
              </a:solidFill>
              <a:latin typeface="Calibri"/>
              <a:ea typeface="Calibri"/>
              <a:cs typeface="Arial"/>
            </a:endParaRPr>
          </a:p>
          <a:p>
            <a:pPr lvl="0" indent="233680" algn="justLow">
              <a:lnSpc>
                <a:spcPct val="150000"/>
              </a:lnSpc>
              <a:buClr>
                <a:srgbClr val="0BD0D9"/>
              </a:buClr>
            </a:pPr>
            <a:r>
              <a:rPr lang="ar-JO" sz="2400" dirty="0">
                <a:solidFill>
                  <a:prstClr val="black"/>
                </a:solidFill>
                <a:latin typeface="Calibri"/>
                <a:ea typeface="Calibri"/>
                <a:cs typeface="Times New Roman"/>
              </a:rPr>
              <a:t>إن القرآن يحذف من الكلمة لغرض، ولا يفعل ذلك إلا لغرض، ومن ذلك على سبيل المثال: انه يحذف من الفعل للدلالة على أن الحدث أقل مما لم يحذف منه، و أن زمنه أقصر، و نحو ذلك فهو يقتطع من الفعل للدلالة على </a:t>
            </a:r>
            <a:r>
              <a:rPr lang="ar-JO" sz="2400" dirty="0" err="1">
                <a:solidFill>
                  <a:prstClr val="black"/>
                </a:solidFill>
                <a:latin typeface="Calibri"/>
                <a:ea typeface="Calibri"/>
                <a:cs typeface="Times New Roman"/>
              </a:rPr>
              <a:t>الإقتطاع</a:t>
            </a:r>
            <a:r>
              <a:rPr lang="ar-JO" sz="2400" dirty="0">
                <a:solidFill>
                  <a:prstClr val="black"/>
                </a:solidFill>
                <a:latin typeface="Calibri"/>
                <a:ea typeface="Calibri"/>
                <a:cs typeface="Times New Roman"/>
              </a:rPr>
              <a:t> من الحدث، أو يحذف منه في مقام الإيجاز و </a:t>
            </a:r>
            <a:r>
              <a:rPr lang="ar-JO" sz="2400" dirty="0" err="1">
                <a:solidFill>
                  <a:prstClr val="black"/>
                </a:solidFill>
                <a:latin typeface="Calibri"/>
                <a:ea typeface="Calibri"/>
                <a:cs typeface="Times New Roman"/>
              </a:rPr>
              <a:t>الإختصار</a:t>
            </a:r>
            <a:r>
              <a:rPr lang="ar-JO" sz="2400" dirty="0">
                <a:solidFill>
                  <a:prstClr val="black"/>
                </a:solidFill>
                <a:latin typeface="Calibri"/>
                <a:ea typeface="Calibri"/>
                <a:cs typeface="Times New Roman"/>
              </a:rPr>
              <a:t>، بخلاف مقام الإطالة و التفصيل؛</a:t>
            </a:r>
            <a:r>
              <a:rPr lang="ar-SA" sz="2400" dirty="0">
                <a:solidFill>
                  <a:prstClr val="black"/>
                </a:solidFill>
                <a:latin typeface="Calibri"/>
                <a:ea typeface="Calibri"/>
                <a:cs typeface="Times New Roman"/>
              </a:rPr>
              <a:t> </a:t>
            </a:r>
            <a:r>
              <a:rPr lang="ar-JO" sz="2400" dirty="0">
                <a:solidFill>
                  <a:prstClr val="black"/>
                </a:solidFill>
                <a:latin typeface="Calibri"/>
                <a:ea typeface="Calibri"/>
                <a:cs typeface="Times New Roman"/>
              </a:rPr>
              <a:t>و مثال ذلك قوله تعالى:</a:t>
            </a:r>
            <a:endParaRPr lang="en-US" sz="1800" dirty="0">
              <a:solidFill>
                <a:prstClr val="black"/>
              </a:solidFill>
              <a:latin typeface="Calibri"/>
              <a:ea typeface="Calibri"/>
              <a:cs typeface="Arial"/>
            </a:endParaRPr>
          </a:p>
          <a:p>
            <a:pPr lvl="0" indent="233680" algn="justLow">
              <a:lnSpc>
                <a:spcPct val="150000"/>
              </a:lnSpc>
              <a:buClr>
                <a:srgbClr val="0BD0D9"/>
              </a:buClr>
            </a:pPr>
            <a:r>
              <a:rPr lang="ar-JO" sz="2400" b="1" dirty="0">
                <a:solidFill>
                  <a:prstClr val="black"/>
                </a:solidFill>
                <a:latin typeface="Calibri"/>
                <a:ea typeface="Calibri"/>
                <a:cs typeface="Times New Roman"/>
              </a:rPr>
              <a:t> ((فَمَا اسْطَاعُوا أَنْ يَظْهَرُوهُ وَمَا اسْتَطَاعُوا لَهُ نَقْبًا))(97 الكهف)</a:t>
            </a:r>
            <a:endParaRPr lang="en-US" sz="1800" dirty="0">
              <a:solidFill>
                <a:prstClr val="black"/>
              </a:solidFill>
              <a:latin typeface="Calibri"/>
              <a:ea typeface="Calibri"/>
              <a:cs typeface="Arial"/>
            </a:endParaRPr>
          </a:p>
          <a:p>
            <a:pPr lvl="0" algn="justLow">
              <a:lnSpc>
                <a:spcPct val="115000"/>
              </a:lnSpc>
              <a:spcAft>
                <a:spcPts val="1000"/>
              </a:spcAft>
              <a:buClr>
                <a:srgbClr val="0BD0D9"/>
              </a:buClr>
            </a:pPr>
            <a:endParaRPr lang="ar-IQ" sz="2400" dirty="0">
              <a:solidFill>
                <a:prstClr val="black"/>
              </a:solidFill>
              <a:latin typeface="Times New Roman" pitchFamily="18" charset="0"/>
              <a:cs typeface="Times New Roman" pitchFamily="18" charset="0"/>
            </a:endParaRPr>
          </a:p>
          <a:p>
            <a:pPr marL="0" indent="0" algn="justLow">
              <a:lnSpc>
                <a:spcPct val="115000"/>
              </a:lnSpc>
              <a:spcAft>
                <a:spcPts val="1000"/>
              </a:spcAft>
              <a:buNone/>
            </a:pPr>
            <a:endParaRPr lang="ar-IQ" dirty="0">
              <a:solidFill>
                <a:schemeClr val="tx1"/>
              </a:solidFill>
            </a:endParaRPr>
          </a:p>
        </p:txBody>
      </p:sp>
    </p:spTree>
    <p:extLst>
      <p:ext uri="{BB962C8B-B14F-4D97-AF65-F5344CB8AC3E}">
        <p14:creationId xmlns:p14="http://schemas.microsoft.com/office/powerpoint/2010/main" val="20051780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251520" y="188640"/>
            <a:ext cx="8496944" cy="6336704"/>
          </a:xfrm>
        </p:spPr>
        <p:txBody>
          <a:bodyPr>
            <a:normAutofit fontScale="85000" lnSpcReduction="10000"/>
          </a:bodyPr>
          <a:lstStyle/>
          <a:p>
            <a:pPr indent="233680" algn="justLow">
              <a:lnSpc>
                <a:spcPct val="150000"/>
              </a:lnSpc>
            </a:pPr>
            <a:r>
              <a:rPr lang="ar-JO" sz="2800" dirty="0">
                <a:latin typeface="Calibri"/>
                <a:ea typeface="Calibri"/>
                <a:cs typeface="Times New Roman"/>
              </a:rPr>
              <a:t>و هذه الآية قالها ربنا في السد الذي صنعه ذو القرنين من قطع الحديد و النحاس المذاب. قال تعالى على لسان ذي القرنين: </a:t>
            </a:r>
            <a:r>
              <a:rPr lang="ar-JO" sz="2800" b="1" dirty="0">
                <a:latin typeface="Calibri"/>
                <a:ea typeface="Calibri"/>
                <a:cs typeface="Times New Roman"/>
              </a:rPr>
              <a:t>((آَتُونِي زُبَرَ الْحَدِيدِ حَتَّى إِذَا سَاوَى بَيْنَ الصَّدَفَيْنِ قَالَ انْفُخُوا حَتَّى إِذَا جَعَلَهُ نَارًا قَالَ آَتُونِي أُفْرِغْ عَلَيْهِ قِطْرًا (96) فَمَا اسْطَاعُوا أَنْ يَظْهَرُوهُ وَمَا اسْتَطَاعُوا لَهُ نَقْبًا (97) ))(الكهف).</a:t>
            </a:r>
            <a:endParaRPr lang="en-US" sz="2000" dirty="0">
              <a:latin typeface="Calibri"/>
              <a:ea typeface="Calibri"/>
              <a:cs typeface="Arial"/>
            </a:endParaRPr>
          </a:p>
          <a:p>
            <a:pPr indent="233680" algn="justLow">
              <a:lnSpc>
                <a:spcPct val="150000"/>
              </a:lnSpc>
            </a:pPr>
            <a:r>
              <a:rPr lang="ar-JO" sz="2800" dirty="0">
                <a:latin typeface="Calibri"/>
                <a:ea typeface="Calibri"/>
                <a:cs typeface="Times New Roman"/>
              </a:rPr>
              <a:t>فقال : (</a:t>
            </a:r>
            <a:r>
              <a:rPr lang="ar-JO" sz="2800" b="1" dirty="0">
                <a:latin typeface="Calibri"/>
                <a:ea typeface="Calibri"/>
                <a:cs typeface="Times New Roman"/>
              </a:rPr>
              <a:t>فما اسطاعوا أن يظهروه</a:t>
            </a:r>
            <a:r>
              <a:rPr lang="ar-JO" sz="2800" dirty="0">
                <a:latin typeface="Calibri"/>
                <a:ea typeface="Calibri"/>
                <a:cs typeface="Times New Roman"/>
              </a:rPr>
              <a:t>) أي: يصعدوا عليه، فحذف التاء،                   </a:t>
            </a:r>
            <a:endParaRPr lang="en-US" sz="2000" dirty="0">
              <a:latin typeface="Calibri"/>
              <a:ea typeface="Calibri"/>
              <a:cs typeface="Arial"/>
            </a:endParaRPr>
          </a:p>
          <a:p>
            <a:pPr indent="233680" algn="justLow">
              <a:lnSpc>
                <a:spcPct val="150000"/>
              </a:lnSpc>
            </a:pPr>
            <a:r>
              <a:rPr lang="ar-JO" sz="2800" dirty="0">
                <a:latin typeface="Calibri"/>
                <a:ea typeface="Calibri"/>
                <a:cs typeface="Times New Roman"/>
              </a:rPr>
              <a:t>و الأصل: (استطاعوا)، ثم قال: (</a:t>
            </a:r>
            <a:r>
              <a:rPr lang="ar-JO" sz="2800" b="1" dirty="0">
                <a:latin typeface="Calibri"/>
                <a:ea typeface="Calibri"/>
                <a:cs typeface="Times New Roman"/>
              </a:rPr>
              <a:t>و ما استطاعوا له نقباً</a:t>
            </a:r>
            <a:r>
              <a:rPr lang="ar-JO" sz="2800" dirty="0">
                <a:latin typeface="Calibri"/>
                <a:ea typeface="Calibri"/>
                <a:cs typeface="Times New Roman"/>
              </a:rPr>
              <a:t>) بإبقاء التاء.</a:t>
            </a:r>
            <a:endParaRPr lang="en-US" sz="2000" dirty="0">
              <a:latin typeface="Calibri"/>
              <a:ea typeface="Calibri"/>
              <a:cs typeface="Arial"/>
            </a:endParaRPr>
          </a:p>
          <a:p>
            <a:pPr indent="233680" algn="justLow">
              <a:lnSpc>
                <a:spcPct val="150000"/>
              </a:lnSpc>
            </a:pPr>
            <a:r>
              <a:rPr lang="ar-JO" sz="2800" dirty="0">
                <a:latin typeface="Calibri"/>
                <a:ea typeface="Calibri"/>
                <a:cs typeface="Times New Roman"/>
              </a:rPr>
              <a:t>و ذلك أنه لما كان صعود السد الذي هو سبيكة من قطع الحديد و النحاس أيسر من نقبه و أخف عملاً، خفف الفعل للعمل الخفيف، فحذف التاء، فقال: (فما اسطاعوا أن يظهروه) و طوّل الفعل فجاء بأطول بناء له للعمل الثقيل الطويل فقال: (و ما استطاعوا له نقباً) فحذف التاء في الصعود و جاء بها في النقب.</a:t>
            </a:r>
            <a:endParaRPr lang="en-US" sz="2000" dirty="0">
              <a:latin typeface="Calibri"/>
              <a:ea typeface="Calibri"/>
              <a:cs typeface="Arial"/>
            </a:endParaRPr>
          </a:p>
          <a:p>
            <a:r>
              <a:rPr lang="ar-SA" sz="2800" dirty="0">
                <a:ea typeface="Calibri"/>
                <a:cs typeface="Times New Roman"/>
              </a:rPr>
              <a:t>  </a:t>
            </a:r>
            <a:r>
              <a:rPr lang="ar-JO" sz="2800" dirty="0">
                <a:ea typeface="Calibri"/>
                <a:cs typeface="Times New Roman"/>
              </a:rPr>
              <a:t>و قد يكون للحرف دور في تغيير الصورة! انظر لقوله تعالى:</a:t>
            </a:r>
            <a:endParaRPr lang="ar-IQ" dirty="0">
              <a:solidFill>
                <a:schemeClr val="tx1"/>
              </a:solidFill>
            </a:endParaRPr>
          </a:p>
        </p:txBody>
      </p:sp>
    </p:spTree>
    <p:extLst>
      <p:ext uri="{BB962C8B-B14F-4D97-AF65-F5344CB8AC3E}">
        <p14:creationId xmlns:p14="http://schemas.microsoft.com/office/powerpoint/2010/main" val="2005178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251520" y="188640"/>
            <a:ext cx="8496944" cy="6336704"/>
          </a:xfrm>
        </p:spPr>
        <p:txBody>
          <a:bodyPr>
            <a:normAutofit fontScale="77500" lnSpcReduction="20000"/>
          </a:bodyPr>
          <a:lstStyle/>
          <a:p>
            <a:pPr indent="233680" algn="justLow">
              <a:lnSpc>
                <a:spcPct val="150000"/>
              </a:lnSpc>
            </a:pPr>
            <a:r>
              <a:rPr lang="ar-JO" sz="2800" b="1" dirty="0">
                <a:latin typeface="Calibri"/>
                <a:ea typeface="Calibri"/>
                <a:cs typeface="Times New Roman"/>
              </a:rPr>
              <a:t>((وَإِذْ نَجَّيْنَاكُمْ مِنْ آَلِ فِرْعَوْنَ يَسُومُونَكُمْ سُوءَ الْعَذَابِ يُذَبِّحُونَ أَبْنَاءَكُمْ وَيَسْتَحْيُونَ نِسَاءَكُمْ وَفِي ذَلِكُمْ بَلَاءٌ مِنْ رَبِّكُمْ عَظِيمٌ)) (49البقرة) ،</a:t>
            </a:r>
            <a:endParaRPr lang="en-US" sz="2000" dirty="0">
              <a:latin typeface="Calibri"/>
              <a:ea typeface="Calibri"/>
              <a:cs typeface="Arial"/>
            </a:endParaRPr>
          </a:p>
          <a:p>
            <a:pPr indent="233680" algn="justLow">
              <a:lnSpc>
                <a:spcPct val="150000"/>
              </a:lnSpc>
            </a:pPr>
            <a:r>
              <a:rPr lang="ar-JO" sz="2800" dirty="0">
                <a:latin typeface="Calibri"/>
                <a:ea typeface="Calibri"/>
                <a:cs typeface="Times New Roman"/>
              </a:rPr>
              <a:t> </a:t>
            </a:r>
            <a:r>
              <a:rPr lang="ar-JO" sz="2800" b="1" dirty="0">
                <a:latin typeface="Calibri"/>
                <a:ea typeface="Calibri"/>
                <a:cs typeface="Times New Roman"/>
              </a:rPr>
              <a:t>و قوله تعالى</a:t>
            </a:r>
            <a:r>
              <a:rPr lang="en-US" sz="2800" b="1" dirty="0">
                <a:latin typeface="Times New Roman"/>
                <a:ea typeface="Calibri"/>
                <a:cs typeface="Arial"/>
              </a:rPr>
              <a:t>)):</a:t>
            </a:r>
            <a:r>
              <a:rPr lang="ar-JO" sz="2800" b="1" dirty="0">
                <a:latin typeface="Calibri"/>
                <a:ea typeface="Calibri"/>
                <a:cs typeface="Times New Roman"/>
              </a:rPr>
              <a:t> وَإِذْ قَالَ مُوسَى لِقَوْمِهِ اذْكُرُوا نِعْمَةَ اللَّهِ عَلَيْكُمْ إِذْ أَنْجَاكُمْ مِنْ آَلِ فِرْعَوْنَ يَسُومُونَكُمْ سُوءَ الْعَذَابِ وَيُذَبِّحُونَ أَبْنَاءَكُمْ وَيَسْتَحْيُونَ نِسَاءَكُمْ وَفِي ذَلِكُمْ بَلَاءٌ مِنْ رَبِّكُمْ عَظِيمٌ ))(6إبراهيم)</a:t>
            </a:r>
            <a:endParaRPr lang="en-US" sz="2000" dirty="0">
              <a:latin typeface="Calibri"/>
              <a:ea typeface="Calibri"/>
              <a:cs typeface="Arial"/>
            </a:endParaRPr>
          </a:p>
          <a:p>
            <a:pPr indent="233680" algn="justLow">
              <a:lnSpc>
                <a:spcPct val="150000"/>
              </a:lnSpc>
            </a:pPr>
            <a:r>
              <a:rPr lang="ar-JO" sz="2800" dirty="0">
                <a:latin typeface="Calibri"/>
                <a:ea typeface="Calibri"/>
                <a:cs typeface="Times New Roman"/>
              </a:rPr>
              <a:t>انظر إلى الجزء الخاص بالعذاب الذي كان يوقعه آل فرعون ببني إسرائيل. إن فيه اختلافا ًبين الآيتين يحدث تغييراً في الصورة، إن الفارق بين العبارتين حرف واحد، هو (الواو) التي جاءت في الآية الثانية قبل كلمة (يذبّحون)، و لكن انظر كم أحدث الحرف الواحد من الاختلاف بين الصورتين!</a:t>
            </a:r>
            <a:endParaRPr lang="en-US" sz="2000" dirty="0">
              <a:latin typeface="Calibri"/>
              <a:ea typeface="Calibri"/>
              <a:cs typeface="Arial"/>
            </a:endParaRPr>
          </a:p>
          <a:p>
            <a:pPr indent="233680" algn="justLow">
              <a:lnSpc>
                <a:spcPct val="150000"/>
              </a:lnSpc>
            </a:pPr>
            <a:r>
              <a:rPr lang="ar-JO" sz="2800" dirty="0">
                <a:latin typeface="Calibri"/>
                <a:ea typeface="Calibri"/>
                <a:cs typeface="Times New Roman"/>
              </a:rPr>
              <a:t>في الصورة الأولى ينحصر العذاب في قتل الأولاد و استحياء النساء، و في الثانية يصبح هذا الأمر واحد فقط من ألوان العذاب التي تصب على بني إسرائيل، و إن كان السياق يوحي بأنه من أبرزها، و أشدها و </a:t>
            </a:r>
            <a:r>
              <a:rPr lang="ar-JO" sz="2800" dirty="0" err="1">
                <a:latin typeface="Calibri"/>
                <a:ea typeface="Calibri"/>
                <a:cs typeface="Times New Roman"/>
              </a:rPr>
              <a:t>أخبثها</a:t>
            </a:r>
            <a:r>
              <a:rPr lang="ar-JO" sz="2800" dirty="0">
                <a:latin typeface="Calibri"/>
                <a:ea typeface="Calibri"/>
                <a:cs typeface="Times New Roman"/>
              </a:rPr>
              <a:t>. إذ أجمل (سوء العذاب) و فصّل قتل الأولاد و استحياء النساء.(7)</a:t>
            </a:r>
            <a:endParaRPr lang="en-US" sz="2000" dirty="0">
              <a:latin typeface="Calibri"/>
              <a:ea typeface="Calibri"/>
              <a:cs typeface="Arial"/>
            </a:endParaRPr>
          </a:p>
          <a:p>
            <a:pPr marL="0" indent="0" algn="justLow">
              <a:lnSpc>
                <a:spcPct val="115000"/>
              </a:lnSpc>
              <a:spcAft>
                <a:spcPts val="1000"/>
              </a:spcAft>
              <a:buNone/>
            </a:pPr>
            <a:endParaRPr lang="ar-IQ" dirty="0">
              <a:solidFill>
                <a:schemeClr val="tx1"/>
              </a:solidFill>
            </a:endParaRPr>
          </a:p>
        </p:txBody>
      </p:sp>
    </p:spTree>
    <p:extLst>
      <p:ext uri="{BB962C8B-B14F-4D97-AF65-F5344CB8AC3E}">
        <p14:creationId xmlns:p14="http://schemas.microsoft.com/office/powerpoint/2010/main" val="20051780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251520" y="188640"/>
            <a:ext cx="8496944" cy="6336704"/>
          </a:xfrm>
        </p:spPr>
        <p:txBody>
          <a:bodyPr>
            <a:normAutofit fontScale="85000" lnSpcReduction="20000"/>
          </a:bodyPr>
          <a:lstStyle/>
          <a:p>
            <a:pPr indent="233680" algn="justLow">
              <a:lnSpc>
                <a:spcPct val="150000"/>
              </a:lnSpc>
            </a:pPr>
            <a:r>
              <a:rPr lang="ar-SA" sz="3200" b="1" u="sng" dirty="0">
                <a:latin typeface="Calibri"/>
                <a:ea typeface="Calibri"/>
                <a:cs typeface="Times New Roman"/>
              </a:rPr>
              <a:t>(ب‌) </a:t>
            </a:r>
            <a:r>
              <a:rPr lang="ar-JO" sz="3200" b="1" u="sng" dirty="0">
                <a:latin typeface="Calibri"/>
                <a:ea typeface="Calibri"/>
                <a:cs typeface="Times New Roman"/>
              </a:rPr>
              <a:t>حذف المفرد:</a:t>
            </a:r>
            <a:r>
              <a:rPr lang="ar-JO" sz="2800" dirty="0">
                <a:latin typeface="Calibri"/>
                <a:ea typeface="Calibri"/>
                <a:cs typeface="Times New Roman"/>
              </a:rPr>
              <a:t> و هو الأوسع مجالاً و الأكثر استعمالاً، و له صور كثيرة منها:</a:t>
            </a:r>
            <a:endParaRPr lang="en-US" sz="2000" dirty="0">
              <a:latin typeface="Calibri"/>
              <a:ea typeface="Calibri"/>
              <a:cs typeface="Arial"/>
            </a:endParaRPr>
          </a:p>
          <a:p>
            <a:pPr indent="233680" algn="justLow">
              <a:lnSpc>
                <a:spcPct val="150000"/>
              </a:lnSpc>
            </a:pPr>
            <a:r>
              <a:rPr lang="en-US" sz="2800" b="1" u="sng" dirty="0">
                <a:latin typeface="Times New Roman"/>
                <a:ea typeface="Calibri"/>
                <a:cs typeface="Arial"/>
              </a:rPr>
              <a:t>v</a:t>
            </a:r>
            <a:r>
              <a:rPr lang="ar-SA" sz="2800" b="1" u="sng" dirty="0">
                <a:latin typeface="Calibri"/>
                <a:ea typeface="Calibri"/>
                <a:cs typeface="Times New Roman"/>
              </a:rPr>
              <a:t>  </a:t>
            </a:r>
            <a:r>
              <a:rPr lang="ar-JO" sz="2800" b="1" u="sng" dirty="0">
                <a:latin typeface="Calibri"/>
                <a:ea typeface="Calibri"/>
                <a:cs typeface="Times New Roman"/>
              </a:rPr>
              <a:t>حذف المبتدأ:</a:t>
            </a:r>
            <a:endParaRPr lang="en-US" sz="2000" dirty="0">
              <a:latin typeface="Calibri"/>
              <a:ea typeface="Calibri"/>
              <a:cs typeface="Arial"/>
            </a:endParaRPr>
          </a:p>
          <a:p>
            <a:pPr indent="233680" algn="justLow">
              <a:lnSpc>
                <a:spcPct val="150000"/>
              </a:lnSpc>
            </a:pPr>
            <a:r>
              <a:rPr lang="ar-JO" sz="2800" dirty="0">
                <a:latin typeface="Calibri"/>
                <a:ea typeface="Calibri"/>
                <a:cs typeface="Times New Roman"/>
              </a:rPr>
              <a:t>و حذفه كثير في القرآن، ولا يخلوا هذا الحذف من هدف فني و نفسي. فهو يحذف مرة لكون الخبر يلم به، و يدل عليه، فلا يكون هناك داع لذكره، كمثل قوله تعالى</a:t>
            </a:r>
            <a:r>
              <a:rPr lang="en-US" sz="2800" dirty="0">
                <a:latin typeface="Times New Roman"/>
                <a:ea typeface="Calibri"/>
                <a:cs typeface="Arial"/>
              </a:rPr>
              <a:t>:</a:t>
            </a:r>
            <a:r>
              <a:rPr lang="ar-JO" sz="2800" dirty="0">
                <a:latin typeface="Calibri"/>
                <a:ea typeface="Calibri"/>
                <a:cs typeface="Times New Roman"/>
              </a:rPr>
              <a:t>((كتاب أحكمت آياته))(1 هود). فالكتاب الذي أحكمت آياته، هو القرآن، يدرك من ظاهر القول، فالذكر هنا تطويل لا داعي له، و لا فنية فيه.</a:t>
            </a:r>
            <a:endParaRPr lang="en-US" sz="2000" dirty="0">
              <a:latin typeface="Calibri"/>
              <a:ea typeface="Calibri"/>
              <a:cs typeface="Arial"/>
            </a:endParaRPr>
          </a:p>
          <a:p>
            <a:pPr indent="233680" algn="justLow">
              <a:lnSpc>
                <a:spcPct val="150000"/>
              </a:lnSpc>
            </a:pPr>
            <a:r>
              <a:rPr lang="ar-JO" sz="2800" dirty="0">
                <a:latin typeface="Calibri"/>
                <a:ea typeface="Calibri"/>
                <a:cs typeface="Times New Roman"/>
              </a:rPr>
              <a:t>و لا تخلوا متابعة البلاغيين لهذا النوع من الحذف من الإشارات النفسية كمثل إشارتهم إلى قوله تعالى _حكاية عن سارة زوج سيدنا إبراهيم(عليه السلام)_: (( فَأَقْبَلَتِ امْرَأَتُهُ فِي صَرَّةٍ فَصَكَّتْ وَجْهَهَا وَقَالَتْ عَجُوزٌ عَقِيمٌ (29)))(الذاريات).</a:t>
            </a:r>
            <a:endParaRPr lang="en-US" sz="2000" dirty="0">
              <a:latin typeface="Calibri"/>
              <a:ea typeface="Calibri"/>
              <a:cs typeface="Arial"/>
            </a:endParaRPr>
          </a:p>
          <a:p>
            <a:r>
              <a:rPr lang="ar-JO" sz="2800" dirty="0">
                <a:ea typeface="Calibri"/>
                <a:cs typeface="Times New Roman"/>
              </a:rPr>
              <a:t>و التقدير: أنا عجوز عقيم. حيث أشاروا إلى أنّه قد يحذف المسند إليه عندما يكون هناك ضيق في الصدر عن إطالة الكلام، و هذا ما حدث لسارة لما سمعت بشارة الملائكة لها بغلام، عجبت من أمرهم، و استبعدت أن تلد بعد بلوغها حد الكبر و العقم!</a:t>
            </a:r>
            <a:endParaRPr lang="ar-IQ" dirty="0">
              <a:solidFill>
                <a:schemeClr val="tx1"/>
              </a:solidFill>
            </a:endParaRPr>
          </a:p>
        </p:txBody>
      </p:sp>
    </p:spTree>
    <p:extLst>
      <p:ext uri="{BB962C8B-B14F-4D97-AF65-F5344CB8AC3E}">
        <p14:creationId xmlns:p14="http://schemas.microsoft.com/office/powerpoint/2010/main" val="24431121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51520" y="188640"/>
            <a:ext cx="8640960" cy="6336704"/>
          </a:xfrm>
        </p:spPr>
        <p:txBody>
          <a:bodyPr>
            <a:noAutofit/>
          </a:bodyPr>
          <a:lstStyle/>
          <a:p>
            <a:pPr indent="233680" algn="justLow">
              <a:lnSpc>
                <a:spcPct val="150000"/>
              </a:lnSpc>
            </a:pPr>
            <a:r>
              <a:rPr lang="en-US" sz="2400" b="1" u="sng" dirty="0">
                <a:latin typeface="Times New Roman"/>
                <a:ea typeface="Calibri"/>
                <a:cs typeface="Arial"/>
              </a:rPr>
              <a:t>v</a:t>
            </a:r>
            <a:r>
              <a:rPr lang="ar-SA" sz="2400" b="1" u="sng" dirty="0">
                <a:latin typeface="Calibri"/>
                <a:ea typeface="Calibri"/>
                <a:cs typeface="Times New Roman"/>
              </a:rPr>
              <a:t>  </a:t>
            </a:r>
            <a:r>
              <a:rPr lang="ar-JO" sz="2400" b="1" u="sng" dirty="0">
                <a:latin typeface="Calibri"/>
                <a:ea typeface="Calibri"/>
                <a:cs typeface="Times New Roman"/>
              </a:rPr>
              <a:t>حذف الفاعل:</a:t>
            </a:r>
            <a:endParaRPr lang="en-US" sz="1800" dirty="0">
              <a:latin typeface="Calibri"/>
              <a:ea typeface="Calibri"/>
              <a:cs typeface="Arial"/>
            </a:endParaRPr>
          </a:p>
          <a:p>
            <a:pPr indent="233680" algn="justLow">
              <a:lnSpc>
                <a:spcPct val="150000"/>
              </a:lnSpc>
            </a:pPr>
            <a:r>
              <a:rPr lang="ar-JO" sz="2400" dirty="0">
                <a:latin typeface="Calibri"/>
                <a:ea typeface="Calibri"/>
                <a:cs typeface="Times New Roman"/>
              </a:rPr>
              <a:t>فعلى الرغم من أهمية الفاعل باعتباره ركناً جوهرياً في الجملة، فإنّه يحذف في بعض الأحيان حين تكون الدلالة على حذفه واضحة، خاصة في بناء الفعل للمجهول، و في فاعل المصدر، إلا أنه قد يحذف في حالات أخرى و الاعتبار عدم اللبس، و مثاله قوله تعالى: (( كلا إذا بلغت التراقي)) أي الروح، و قوله و قوله تعالى: (( حتى توارت بالحجاب)) أي الشمس.</a:t>
            </a:r>
            <a:endParaRPr lang="en-US" sz="1800" dirty="0">
              <a:latin typeface="Calibri"/>
              <a:ea typeface="Calibri"/>
              <a:cs typeface="Arial"/>
            </a:endParaRPr>
          </a:p>
          <a:p>
            <a:pPr indent="233680" algn="justLow">
              <a:lnSpc>
                <a:spcPct val="150000"/>
              </a:lnSpc>
            </a:pPr>
            <a:r>
              <a:rPr lang="en-US" sz="2400" b="1" u="sng" dirty="0">
                <a:latin typeface="Times New Roman"/>
                <a:ea typeface="Calibri"/>
                <a:cs typeface="Arial"/>
              </a:rPr>
              <a:t>v</a:t>
            </a:r>
            <a:r>
              <a:rPr lang="ar-SA" sz="2400" b="1" u="sng" dirty="0">
                <a:latin typeface="Calibri"/>
                <a:ea typeface="Calibri"/>
                <a:cs typeface="Times New Roman"/>
              </a:rPr>
              <a:t>  </a:t>
            </a:r>
            <a:r>
              <a:rPr lang="ar-JO" sz="2400" b="1" u="sng" dirty="0">
                <a:latin typeface="Calibri"/>
                <a:ea typeface="Calibri"/>
                <a:cs typeface="Times New Roman"/>
              </a:rPr>
              <a:t>حذف المفعول:</a:t>
            </a:r>
            <a:endParaRPr lang="en-US" sz="1800" dirty="0">
              <a:latin typeface="Calibri"/>
              <a:ea typeface="Calibri"/>
              <a:cs typeface="Arial"/>
            </a:endParaRPr>
          </a:p>
          <a:p>
            <a:pPr indent="233680" algn="justLow">
              <a:lnSpc>
                <a:spcPct val="150000"/>
              </a:lnSpc>
            </a:pPr>
            <a:r>
              <a:rPr lang="ar-JO" sz="2400" dirty="0">
                <a:latin typeface="Calibri"/>
                <a:ea typeface="Calibri"/>
                <a:cs typeface="Times New Roman"/>
              </a:rPr>
              <a:t>أغراض الناس تختلف في ذكر الأفعال المتعدية، فهم يذكرونها تارة و مرادهم أن </a:t>
            </a:r>
            <a:r>
              <a:rPr lang="ar-JO" sz="2400" dirty="0" err="1">
                <a:latin typeface="Calibri"/>
                <a:ea typeface="Calibri"/>
                <a:cs typeface="Times New Roman"/>
              </a:rPr>
              <a:t>يقتصروا</a:t>
            </a:r>
            <a:r>
              <a:rPr lang="ar-JO" sz="2400" dirty="0">
                <a:latin typeface="Calibri"/>
                <a:ea typeface="Calibri"/>
                <a:cs typeface="Times New Roman"/>
              </a:rPr>
              <a:t> على إثبات المعاني التي اشتقت منها للفاعلين من غير ان يتعرضوا لذكر المفعولين.</a:t>
            </a:r>
            <a:endParaRPr lang="en-US" sz="1800" dirty="0">
              <a:latin typeface="Calibri"/>
              <a:ea typeface="Calibri"/>
              <a:cs typeface="Arial"/>
            </a:endParaRPr>
          </a:p>
          <a:p>
            <a:pPr marL="0" indent="0" algn="justLow">
              <a:lnSpc>
                <a:spcPct val="115000"/>
              </a:lnSpc>
              <a:spcAft>
                <a:spcPts val="1000"/>
              </a:spcAft>
              <a:buNone/>
            </a:pPr>
            <a:endParaRPr lang="en-US" sz="2400" dirty="0">
              <a:latin typeface="Times New Roman" pitchFamily="18" charset="0"/>
              <a:ea typeface="Calibri"/>
              <a:cs typeface="Times New Roman" pitchFamily="18" charset="0"/>
            </a:endParaRPr>
          </a:p>
        </p:txBody>
      </p:sp>
    </p:spTree>
    <p:extLst>
      <p:ext uri="{BB962C8B-B14F-4D97-AF65-F5344CB8AC3E}">
        <p14:creationId xmlns:p14="http://schemas.microsoft.com/office/powerpoint/2010/main" val="29303174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3568" y="548680"/>
            <a:ext cx="7848872" cy="5688632"/>
          </a:xfrm>
        </p:spPr>
        <p:txBody>
          <a:bodyPr>
            <a:noAutofit/>
          </a:bodyPr>
          <a:lstStyle/>
          <a:p>
            <a:pPr lvl="0" indent="233680" algn="justLow">
              <a:lnSpc>
                <a:spcPct val="150000"/>
              </a:lnSpc>
              <a:buClr>
                <a:srgbClr val="0BD0D9"/>
              </a:buClr>
            </a:pPr>
            <a:r>
              <a:rPr lang="ar-JO" sz="2400" dirty="0">
                <a:solidFill>
                  <a:prstClr val="black"/>
                </a:solidFill>
                <a:latin typeface="Calibri"/>
                <a:ea typeface="Calibri"/>
                <a:cs typeface="Times New Roman"/>
              </a:rPr>
              <a:t>فإذا كان الأمر كذلك كان الفعل المتعدي كغير المتعدي في أنه لا يكون له مفعول لا لفظاً و لا تقديراً ، و حذف المفعول كثير، لأنه يعتمد على قرائن معنوية في حذفه، فقد يكون لشهرة حذفه في موضع، و قد يكون للاختصار أو التعميم أو الإبهام أو غير ذلك</a:t>
            </a:r>
            <a:r>
              <a:rPr lang="ar-JO" sz="2400" dirty="0" smtClean="0">
                <a:solidFill>
                  <a:prstClr val="black"/>
                </a:solidFill>
                <a:latin typeface="Calibri"/>
                <a:ea typeface="Calibri"/>
                <a:cs typeface="Times New Roman"/>
              </a:rPr>
              <a:t>.</a:t>
            </a:r>
            <a:endParaRPr lang="ar-IQ" sz="2400" dirty="0" smtClean="0">
              <a:solidFill>
                <a:prstClr val="black"/>
              </a:solidFill>
              <a:latin typeface="Calibri"/>
              <a:ea typeface="Calibri"/>
              <a:cs typeface="Times New Roman"/>
            </a:endParaRPr>
          </a:p>
          <a:p>
            <a:pPr indent="233680" algn="justLow">
              <a:lnSpc>
                <a:spcPct val="150000"/>
              </a:lnSpc>
            </a:pPr>
            <a:r>
              <a:rPr lang="ar-JO" sz="2400" dirty="0">
                <a:latin typeface="Calibri"/>
                <a:ea typeface="Calibri"/>
                <a:cs typeface="Times New Roman"/>
              </a:rPr>
              <a:t>ومن الأمثلة عل هذا مع الفعل علم، قوله تعالى: ((قل هل يستوي الذين يعلمون و الذين لا يعلمون))(9الزمر). فالمعنى: هل يستوي من له علم ومن لا علم له؟ و هنا جرى الفعل المتعدي كغير المتعدي ، و يكثر حذفه بعد فعل المشيئة كقوله تعالى:(( و لو شاء الله لذهب بسمعهم و أبصارهم))(20البقرة ) أي و لو شاء أن يذهب بسمعهم لذهب.</a:t>
            </a:r>
            <a:endParaRPr lang="en-US" sz="2400" dirty="0">
              <a:latin typeface="Calibri"/>
              <a:ea typeface="Calibri"/>
              <a:cs typeface="Arial"/>
            </a:endParaRPr>
          </a:p>
          <a:p>
            <a:pPr lvl="0" indent="233680" algn="justLow">
              <a:lnSpc>
                <a:spcPct val="150000"/>
              </a:lnSpc>
              <a:buClr>
                <a:srgbClr val="0BD0D9"/>
              </a:buClr>
            </a:pPr>
            <a:endParaRPr lang="en-US" sz="1800" dirty="0">
              <a:solidFill>
                <a:prstClr val="black"/>
              </a:solidFill>
              <a:latin typeface="Calibri"/>
              <a:ea typeface="Calibri"/>
              <a:cs typeface="Arial"/>
            </a:endParaRPr>
          </a:p>
        </p:txBody>
      </p:sp>
    </p:spTree>
    <p:extLst>
      <p:ext uri="{BB962C8B-B14F-4D97-AF65-F5344CB8AC3E}">
        <p14:creationId xmlns:p14="http://schemas.microsoft.com/office/powerpoint/2010/main" val="1379809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51520" y="116632"/>
            <a:ext cx="8712968" cy="6480720"/>
          </a:xfrm>
        </p:spPr>
        <p:txBody>
          <a:bodyPr>
            <a:noAutofit/>
          </a:bodyPr>
          <a:lstStyle/>
          <a:p>
            <a:pPr indent="233680" algn="justLow">
              <a:lnSpc>
                <a:spcPct val="150000"/>
              </a:lnSpc>
            </a:pPr>
            <a:r>
              <a:rPr lang="en-US" sz="2800" b="1" u="sng" dirty="0">
                <a:latin typeface="Times New Roman"/>
                <a:ea typeface="Calibri"/>
                <a:cs typeface="Arial"/>
              </a:rPr>
              <a:t>v</a:t>
            </a:r>
            <a:r>
              <a:rPr lang="ar-SA" sz="2800" b="1" u="sng" dirty="0">
                <a:latin typeface="Calibri"/>
                <a:ea typeface="Calibri"/>
                <a:cs typeface="Times New Roman"/>
              </a:rPr>
              <a:t>  </a:t>
            </a:r>
            <a:r>
              <a:rPr lang="ar-JO" sz="2800" b="1" u="sng" dirty="0">
                <a:latin typeface="Calibri"/>
                <a:ea typeface="Calibri"/>
                <a:cs typeface="Times New Roman"/>
              </a:rPr>
              <a:t>حذف المضاف:</a:t>
            </a:r>
            <a:endParaRPr lang="en-US" sz="2000" dirty="0">
              <a:latin typeface="Calibri"/>
              <a:ea typeface="Calibri"/>
              <a:cs typeface="Arial"/>
            </a:endParaRPr>
          </a:p>
          <a:p>
            <a:pPr indent="233680" algn="justLow">
              <a:lnSpc>
                <a:spcPct val="150000"/>
              </a:lnSpc>
            </a:pPr>
            <a:r>
              <a:rPr lang="ar-JO" sz="2800" dirty="0">
                <a:latin typeface="Calibri"/>
                <a:ea typeface="Calibri"/>
                <a:cs typeface="Times New Roman"/>
              </a:rPr>
              <a:t>و هو كثير في القرآن، و منه قوله تعال:((و اسأل القرية)) أي أهل القرية، و مثل المضاف يحذف المضاف إليه، و يطرد في حالات القطع عن الإضافة في كل، و أي، و بعض و غيرهن.</a:t>
            </a:r>
            <a:endParaRPr lang="en-US" sz="2000" dirty="0">
              <a:latin typeface="Calibri"/>
              <a:ea typeface="Calibri"/>
              <a:cs typeface="Arial"/>
            </a:endParaRPr>
          </a:p>
          <a:p>
            <a:pPr indent="233680" algn="justLow">
              <a:lnSpc>
                <a:spcPct val="150000"/>
              </a:lnSpc>
            </a:pPr>
            <a:r>
              <a:rPr lang="en-US" sz="2800" b="1" u="sng" dirty="0">
                <a:latin typeface="Times New Roman"/>
                <a:ea typeface="Calibri"/>
                <a:cs typeface="Arial"/>
              </a:rPr>
              <a:t>v</a:t>
            </a:r>
            <a:r>
              <a:rPr lang="ar-SA" sz="2800" b="1" u="sng" dirty="0">
                <a:latin typeface="Calibri"/>
                <a:ea typeface="Calibri"/>
                <a:cs typeface="Times New Roman"/>
              </a:rPr>
              <a:t>  </a:t>
            </a:r>
            <a:r>
              <a:rPr lang="ar-JO" sz="2800" b="1" u="sng" dirty="0">
                <a:latin typeface="Calibri"/>
                <a:ea typeface="Calibri"/>
                <a:cs typeface="Times New Roman"/>
              </a:rPr>
              <a:t>حذف الصفة أو الموصوف:</a:t>
            </a:r>
            <a:endParaRPr lang="en-US" sz="2000" dirty="0">
              <a:latin typeface="Calibri"/>
              <a:ea typeface="Calibri"/>
              <a:cs typeface="Arial"/>
            </a:endParaRPr>
          </a:p>
          <a:p>
            <a:pPr indent="233680" algn="justLow">
              <a:lnSpc>
                <a:spcPct val="150000"/>
              </a:lnSpc>
            </a:pPr>
            <a:r>
              <a:rPr lang="ar-JO" sz="2800" dirty="0">
                <a:latin typeface="Calibri"/>
                <a:ea typeface="Calibri"/>
                <a:cs typeface="Times New Roman"/>
              </a:rPr>
              <a:t>يتَلون التعبير القرآني بالغرض الفكري و التربوي الذي ينشده، فقد يثبت الصفة للموصوف من أجل زيادة هذا الموصوف إيضاحاً و تأثيراً في النفوس، فالصبر مثلاً؛ يوصف بالجميل لأنه من اشق التكاليف على النفس، و خاصة في موقف صبر يعقوب على يوسف، فجاء التعبير: ((فصبر جميل و الله المستعان على ما تصفون))(18يوسف).   </a:t>
            </a:r>
            <a:endParaRPr lang="en-US" sz="2000" dirty="0">
              <a:latin typeface="Calibri"/>
              <a:ea typeface="Calibri"/>
              <a:cs typeface="Arial"/>
            </a:endParaRPr>
          </a:p>
          <a:p>
            <a:pPr algn="justLow">
              <a:lnSpc>
                <a:spcPct val="115000"/>
              </a:lnSpc>
              <a:spcAft>
                <a:spcPts val="1000"/>
              </a:spcAft>
            </a:pPr>
            <a:endParaRPr lang="en-US" sz="2800" dirty="0">
              <a:latin typeface="Times New Roman" pitchFamily="18" charset="0"/>
              <a:ea typeface="Calibri"/>
              <a:cs typeface="Times New Roman" pitchFamily="18" charset="0"/>
            </a:endParaRPr>
          </a:p>
        </p:txBody>
      </p:sp>
    </p:spTree>
    <p:extLst>
      <p:ext uri="{BB962C8B-B14F-4D97-AF65-F5344CB8AC3E}">
        <p14:creationId xmlns:p14="http://schemas.microsoft.com/office/powerpoint/2010/main" val="27569181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188640"/>
            <a:ext cx="8784976" cy="6336704"/>
          </a:xfrm>
        </p:spPr>
        <p:txBody>
          <a:bodyPr>
            <a:noAutofit/>
          </a:bodyPr>
          <a:lstStyle/>
          <a:p>
            <a:pPr lvl="0" indent="233680" algn="justLow">
              <a:lnSpc>
                <a:spcPct val="150000"/>
              </a:lnSpc>
              <a:buClr>
                <a:srgbClr val="0BD0D9"/>
              </a:buClr>
            </a:pPr>
            <a:r>
              <a:rPr lang="ar-JO" sz="2800" dirty="0">
                <a:solidFill>
                  <a:prstClr val="black"/>
                </a:solidFill>
                <a:latin typeface="Calibri"/>
                <a:ea typeface="Calibri"/>
                <a:cs typeface="Times New Roman"/>
              </a:rPr>
              <a:t>و لكن حين يكون الموقف في غير ما حاجة إلى تثبيت هذا الوصف، أو يكون التعبير </a:t>
            </a:r>
            <a:r>
              <a:rPr lang="ar-JO" sz="2800" dirty="0" err="1">
                <a:solidFill>
                  <a:prstClr val="black"/>
                </a:solidFill>
                <a:latin typeface="Calibri"/>
                <a:ea typeface="Calibri"/>
                <a:cs typeface="Times New Roman"/>
              </a:rPr>
              <a:t>موحياً</a:t>
            </a:r>
            <a:r>
              <a:rPr lang="ar-JO" sz="2800" dirty="0">
                <a:solidFill>
                  <a:prstClr val="black"/>
                </a:solidFill>
                <a:latin typeface="Calibri"/>
                <a:ea typeface="Calibri"/>
                <a:cs typeface="Times New Roman"/>
              </a:rPr>
              <a:t> بالصفة، فإن هذه الصفة تحذف، كما في قوله   تعالى: ((بفاكهة كثيرة و شراب)) (51ص) أي و شراب كثير بدليل ما قبله.</a:t>
            </a:r>
            <a:endParaRPr lang="en-US" sz="2000" dirty="0">
              <a:solidFill>
                <a:prstClr val="black"/>
              </a:solidFill>
              <a:latin typeface="Calibri"/>
              <a:ea typeface="Calibri"/>
              <a:cs typeface="Arial"/>
            </a:endParaRPr>
          </a:p>
          <a:p>
            <a:pPr indent="233680" algn="justLow">
              <a:lnSpc>
                <a:spcPct val="150000"/>
              </a:lnSpc>
            </a:pPr>
            <a:r>
              <a:rPr lang="ar-JO" sz="2400" b="1" u="sng" dirty="0">
                <a:latin typeface="Calibri"/>
                <a:ea typeface="Calibri"/>
                <a:cs typeface="Times New Roman"/>
              </a:rPr>
              <a:t>(ج) حذف الجملة:</a:t>
            </a:r>
            <a:endParaRPr lang="en-US" sz="1600" dirty="0">
              <a:latin typeface="Calibri"/>
              <a:ea typeface="Calibri"/>
              <a:cs typeface="Arial"/>
            </a:endParaRPr>
          </a:p>
          <a:p>
            <a:pPr indent="233680" algn="justLow">
              <a:lnSpc>
                <a:spcPct val="150000"/>
              </a:lnSpc>
            </a:pPr>
            <a:r>
              <a:rPr lang="ar-JO" sz="2000" dirty="0">
                <a:latin typeface="Calibri"/>
                <a:ea typeface="Calibri"/>
                <a:cs typeface="Times New Roman"/>
              </a:rPr>
              <a:t>درج البلاغيون و بعض العلماء على فصل الجملة المستقلة عن غيرها مما تكون جواباً لشرط أو قسم، كما فعل صاحب كتاب المعاني في ضوء أساليب البيان، و الواقع أنها جملة في الأحوال كلها، فلا داعي لهذا الفصل.</a:t>
            </a:r>
            <a:endParaRPr lang="en-US" sz="1600" dirty="0">
              <a:latin typeface="Calibri"/>
              <a:ea typeface="Calibri"/>
              <a:cs typeface="Arial"/>
            </a:endParaRPr>
          </a:p>
          <a:p>
            <a:pPr indent="233680" algn="justLow">
              <a:lnSpc>
                <a:spcPct val="150000"/>
              </a:lnSpc>
            </a:pPr>
            <a:r>
              <a:rPr lang="en-US" sz="2000" b="1" u="sng" dirty="0">
                <a:latin typeface="Times New Roman"/>
                <a:ea typeface="Calibri"/>
                <a:cs typeface="Arial"/>
              </a:rPr>
              <a:t>v</a:t>
            </a:r>
            <a:r>
              <a:rPr lang="ar-SA" sz="2000" b="1" u="sng" dirty="0">
                <a:latin typeface="Calibri"/>
                <a:ea typeface="Calibri"/>
                <a:cs typeface="Times New Roman"/>
              </a:rPr>
              <a:t>  </a:t>
            </a:r>
            <a:r>
              <a:rPr lang="ar-JO" sz="2000" b="1" u="sng" dirty="0">
                <a:latin typeface="Calibri"/>
                <a:ea typeface="Calibri"/>
                <a:cs typeface="Times New Roman"/>
              </a:rPr>
              <a:t>حذف جواب القسم:</a:t>
            </a:r>
            <a:endParaRPr lang="en-US" sz="1600" dirty="0">
              <a:latin typeface="Calibri"/>
              <a:ea typeface="Calibri"/>
              <a:cs typeface="Arial"/>
            </a:endParaRPr>
          </a:p>
          <a:p>
            <a:pPr indent="233680" algn="justLow">
              <a:lnSpc>
                <a:spcPct val="150000"/>
              </a:lnSpc>
            </a:pPr>
            <a:r>
              <a:rPr lang="ar-JO" sz="2000" dirty="0">
                <a:latin typeface="Calibri"/>
                <a:ea typeface="Calibri"/>
                <a:cs typeface="Times New Roman"/>
              </a:rPr>
              <a:t>أما حذف جواب القسم فيظهر في قوله تعالى: ((وَالْفَجْرِ (1) وَلَيَالٍ عَشْرٍ (2) وَالشَّفْعِ وَالْوَتْرِ (3) وَاللَّيْلِ إِذَا يَسْرِ (4) هَلْ فِي ذَلِكَ قَسَمٌ لِذِي حِجْرٍ (5))) (الفجر). و تقدير الجواب: ليصبن ربك على مكذبيك سوط عذاب كما صب على عاد وثمود وفرعون .</a:t>
            </a:r>
            <a:endParaRPr lang="en-US" sz="1600" dirty="0">
              <a:latin typeface="Calibri"/>
              <a:ea typeface="Calibri"/>
              <a:cs typeface="Arial"/>
            </a:endParaRPr>
          </a:p>
          <a:p>
            <a:pPr algn="justLow">
              <a:spcAft>
                <a:spcPts val="1000"/>
              </a:spcAft>
            </a:pPr>
            <a:endParaRPr lang="en-US" sz="2000" dirty="0">
              <a:latin typeface="Times New Roman" pitchFamily="18" charset="0"/>
              <a:ea typeface="Calibri"/>
              <a:cs typeface="Times New Roman" pitchFamily="18" charset="0"/>
            </a:endParaRPr>
          </a:p>
        </p:txBody>
      </p:sp>
    </p:spTree>
    <p:extLst>
      <p:ext uri="{BB962C8B-B14F-4D97-AF65-F5344CB8AC3E}">
        <p14:creationId xmlns:p14="http://schemas.microsoft.com/office/powerpoint/2010/main" val="27569181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188640"/>
            <a:ext cx="8784976" cy="6336704"/>
          </a:xfrm>
        </p:spPr>
        <p:txBody>
          <a:bodyPr>
            <a:noAutofit/>
          </a:bodyPr>
          <a:lstStyle/>
          <a:p>
            <a:pPr indent="233680" algn="justLow">
              <a:lnSpc>
                <a:spcPct val="150000"/>
              </a:lnSpc>
            </a:pPr>
            <a:r>
              <a:rPr lang="en-US" sz="2000" b="1" u="sng" dirty="0">
                <a:latin typeface="Times New Roman"/>
                <a:ea typeface="Calibri"/>
                <a:cs typeface="Arial"/>
              </a:rPr>
              <a:t>v</a:t>
            </a:r>
            <a:r>
              <a:rPr lang="ar-SA" sz="2000" b="1" u="sng" dirty="0">
                <a:latin typeface="Calibri"/>
                <a:ea typeface="Calibri"/>
                <a:cs typeface="Times New Roman"/>
              </a:rPr>
              <a:t>  </a:t>
            </a:r>
            <a:r>
              <a:rPr lang="ar-JO" sz="2000" b="1" u="sng" dirty="0">
                <a:latin typeface="Calibri"/>
                <a:ea typeface="Calibri"/>
                <a:cs typeface="Times New Roman"/>
              </a:rPr>
              <a:t>حذف جواب الشرط:</a:t>
            </a:r>
            <a:endParaRPr lang="en-US" sz="1600" dirty="0">
              <a:latin typeface="Calibri"/>
              <a:ea typeface="Calibri"/>
              <a:cs typeface="Arial"/>
            </a:endParaRPr>
          </a:p>
          <a:p>
            <a:pPr indent="233680" algn="justLow">
              <a:lnSpc>
                <a:spcPct val="150000"/>
              </a:lnSpc>
            </a:pPr>
            <a:r>
              <a:rPr lang="ar-JO" sz="2000" dirty="0">
                <a:latin typeface="Calibri"/>
                <a:ea typeface="Calibri"/>
                <a:cs typeface="Times New Roman"/>
              </a:rPr>
              <a:t>أما جواب الشرط فيكثر حذفه في القرآن للاختصار، أو للدلالة على انه شيء لا يحيط به الوصف، كقوله تعالى</a:t>
            </a:r>
            <a:r>
              <a:rPr lang="en-US" sz="2000" dirty="0">
                <a:latin typeface="Times New Roman"/>
                <a:ea typeface="Calibri"/>
                <a:cs typeface="Arial"/>
              </a:rPr>
              <a:t>:</a:t>
            </a:r>
            <a:r>
              <a:rPr lang="ar-JO" sz="2000" dirty="0">
                <a:latin typeface="Calibri"/>
                <a:ea typeface="Calibri"/>
                <a:cs typeface="Times New Roman"/>
              </a:rPr>
              <a:t>(( </a:t>
            </a:r>
            <a:r>
              <a:rPr lang="ar-JO" sz="2000" b="1" u="sng" dirty="0">
                <a:latin typeface="Calibri"/>
                <a:ea typeface="Calibri"/>
                <a:cs typeface="Times New Roman"/>
              </a:rPr>
              <a:t>وَسِيقَ الَّذِينَ اتَّقَوْا رَبَّهُمْ</a:t>
            </a:r>
            <a:r>
              <a:rPr lang="ar-JO" sz="2000" dirty="0">
                <a:latin typeface="Calibri"/>
                <a:ea typeface="Calibri"/>
                <a:cs typeface="Times New Roman"/>
              </a:rPr>
              <a:t> إِلَى الْجَنَّةِ زُمَرًا حَتَّى إِذَا جَاءُوهَا وَفُتِحَتْ أَبْوَابُهَا وَقَالَ لَهُمْ خَزَنَتُهَا سَلَامٌ عَلَيْكُمْ طِبْتُمْ فَادْخُلُوهَا خَالِدِينَ (73) ))(الزمر).</a:t>
            </a:r>
            <a:endParaRPr lang="en-US" sz="1600" dirty="0">
              <a:latin typeface="Calibri"/>
              <a:ea typeface="Calibri"/>
              <a:cs typeface="Arial"/>
            </a:endParaRPr>
          </a:p>
          <a:p>
            <a:pPr indent="233680" algn="justLow">
              <a:lnSpc>
                <a:spcPct val="150000"/>
              </a:lnSpc>
            </a:pPr>
            <a:r>
              <a:rPr lang="ar-JO" sz="2000" dirty="0">
                <a:latin typeface="Calibri"/>
                <a:ea typeface="Calibri"/>
                <a:cs typeface="Times New Roman"/>
              </a:rPr>
              <a:t>{ حتى } هي التي تحكى بعدها الجمل والجملة المحكية بعدها هي الشرطية، إلاّ أنّ جزاءها محذوف ، وإنما حذف لأنه صفة ثواب أهل الجنة، فدلّ بحذفه على أنه شيء لا يحيط به الوصف ، وحق موقعه ما بعد خالدين.</a:t>
            </a:r>
            <a:endParaRPr lang="en-US" sz="1600" dirty="0">
              <a:latin typeface="Calibri"/>
              <a:ea typeface="Calibri"/>
              <a:cs typeface="Arial"/>
            </a:endParaRPr>
          </a:p>
          <a:p>
            <a:pPr indent="233680" algn="justLow">
              <a:lnSpc>
                <a:spcPct val="150000"/>
              </a:lnSpc>
            </a:pPr>
            <a:r>
              <a:rPr lang="en-US" sz="2000" b="1" u="sng" dirty="0">
                <a:latin typeface="Times New Roman"/>
                <a:ea typeface="Calibri"/>
                <a:cs typeface="Arial"/>
              </a:rPr>
              <a:t>v</a:t>
            </a:r>
            <a:r>
              <a:rPr lang="ar-SA" sz="2000" b="1" u="sng" dirty="0">
                <a:latin typeface="Calibri"/>
                <a:ea typeface="Calibri"/>
                <a:cs typeface="Times New Roman"/>
              </a:rPr>
              <a:t>  </a:t>
            </a:r>
            <a:r>
              <a:rPr lang="ar-JO" sz="2000" b="1" u="sng" dirty="0">
                <a:latin typeface="Calibri"/>
                <a:ea typeface="Calibri"/>
                <a:cs typeface="Times New Roman"/>
              </a:rPr>
              <a:t>حذف المسبب وذكر السبب:</a:t>
            </a:r>
            <a:endParaRPr lang="en-US" sz="1600" dirty="0">
              <a:latin typeface="Calibri"/>
              <a:ea typeface="Calibri"/>
              <a:cs typeface="Arial"/>
            </a:endParaRPr>
          </a:p>
          <a:p>
            <a:pPr indent="233680" algn="justLow">
              <a:lnSpc>
                <a:spcPct val="150000"/>
              </a:lnSpc>
            </a:pPr>
            <a:r>
              <a:rPr lang="ar-JO" sz="2000" dirty="0">
                <a:latin typeface="Calibri"/>
                <a:ea typeface="Calibri"/>
                <a:cs typeface="Times New Roman"/>
              </a:rPr>
              <a:t>كما في قوله تعالى:</a:t>
            </a:r>
            <a:endParaRPr lang="en-US" sz="1600" dirty="0">
              <a:latin typeface="Calibri"/>
              <a:ea typeface="Calibri"/>
              <a:cs typeface="Arial"/>
            </a:endParaRPr>
          </a:p>
          <a:p>
            <a:pPr indent="233680" algn="justLow">
              <a:lnSpc>
                <a:spcPct val="150000"/>
              </a:lnSpc>
            </a:pPr>
            <a:r>
              <a:rPr lang="ar-JO" sz="2000" dirty="0">
                <a:latin typeface="Calibri"/>
                <a:ea typeface="Calibri"/>
                <a:cs typeface="Times New Roman"/>
              </a:rPr>
              <a:t>((لِيُحِقَّ الْحَقَّ وَيُبْطِلَ الْبَاطِلَ وَلَوْ كَرِهَ الْمُجْرِمُونَ)) (</a:t>
            </a:r>
            <a:r>
              <a:rPr lang="ar-JO" sz="2000" dirty="0" smtClean="0">
                <a:latin typeface="Calibri"/>
                <a:ea typeface="Calibri"/>
                <a:cs typeface="Times New Roman"/>
              </a:rPr>
              <a:t>8الأنفال)</a:t>
            </a:r>
            <a:endParaRPr lang="en-US" sz="1600" dirty="0" smtClean="0">
              <a:latin typeface="Calibri"/>
              <a:ea typeface="Calibri"/>
              <a:cs typeface="Arial"/>
            </a:endParaRPr>
          </a:p>
          <a:p>
            <a:pPr indent="0" algn="justLow">
              <a:lnSpc>
                <a:spcPct val="150000"/>
              </a:lnSpc>
              <a:buNone/>
            </a:pPr>
            <a:r>
              <a:rPr lang="ar-JO" sz="2000" dirty="0" smtClean="0">
                <a:latin typeface="Calibri"/>
                <a:ea typeface="Calibri"/>
                <a:cs typeface="Times New Roman"/>
              </a:rPr>
              <a:t>فإن قلت : بم يتعلق قوله : { لِيُحِقَّ الحق } ؟ قلت : بمحذوف تقديره:  ليحق الحق ويبطل الباطل فعل ذلك ، ما فعله إلا لهما . وهو إثبات الإسلام وإظهاره ، وإبطال الكفر ومحقه .</a:t>
            </a:r>
            <a:r>
              <a:rPr lang="ar-JO" sz="2000" dirty="0" smtClean="0">
                <a:ea typeface="Calibri"/>
                <a:cs typeface="Times New Roman"/>
              </a:rPr>
              <a:t>اعتبر </a:t>
            </a:r>
            <a:r>
              <a:rPr lang="ar-JO" sz="2000" dirty="0">
                <a:ea typeface="Calibri"/>
                <a:cs typeface="Times New Roman"/>
              </a:rPr>
              <a:t>البعض أن حذف القسم يدخل تحت باب حذف الجملة، على تقدير أن القسم جملة. كالقول بأن تقدير القسم في قوله تعالى:((لقد استكبروا في أنفسهم و عتو عتواً كبيرا))؛ أقسم لقد استكبروا.</a:t>
            </a:r>
            <a:endParaRPr lang="en-US" sz="2000" dirty="0">
              <a:latin typeface="Times New Roman" pitchFamily="18" charset="0"/>
              <a:ea typeface="Calibri"/>
              <a:cs typeface="Times New Roman" pitchFamily="18" charset="0"/>
            </a:endParaRPr>
          </a:p>
        </p:txBody>
      </p:sp>
    </p:spTree>
    <p:extLst>
      <p:ext uri="{BB962C8B-B14F-4D97-AF65-F5344CB8AC3E}">
        <p14:creationId xmlns:p14="http://schemas.microsoft.com/office/powerpoint/2010/main" val="28224325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188640"/>
            <a:ext cx="8784976" cy="6336704"/>
          </a:xfrm>
        </p:spPr>
        <p:txBody>
          <a:bodyPr>
            <a:noAutofit/>
          </a:bodyPr>
          <a:lstStyle/>
          <a:p>
            <a:pPr indent="233680" algn="justLow">
              <a:lnSpc>
                <a:spcPct val="150000"/>
              </a:lnSpc>
            </a:pPr>
            <a:r>
              <a:rPr lang="en-US" sz="2000" b="1" u="sng" dirty="0">
                <a:latin typeface="Times New Roman"/>
                <a:ea typeface="Calibri"/>
                <a:cs typeface="Arial"/>
              </a:rPr>
              <a:t>v</a:t>
            </a:r>
            <a:r>
              <a:rPr lang="ar-SA" sz="2000" b="1" u="sng" dirty="0">
                <a:latin typeface="Calibri"/>
                <a:ea typeface="Calibri"/>
                <a:cs typeface="Times New Roman"/>
              </a:rPr>
              <a:t>  </a:t>
            </a:r>
            <a:r>
              <a:rPr lang="ar-JO" sz="2000" b="1" u="sng" dirty="0">
                <a:latin typeface="Calibri"/>
                <a:ea typeface="Calibri"/>
                <a:cs typeface="Times New Roman"/>
              </a:rPr>
              <a:t>و يدخل في حذف الجمل حذف المقابل:</a:t>
            </a:r>
            <a:endParaRPr lang="en-US" sz="1600" dirty="0">
              <a:latin typeface="Calibri"/>
              <a:ea typeface="Calibri"/>
              <a:cs typeface="Arial"/>
            </a:endParaRPr>
          </a:p>
          <a:p>
            <a:pPr indent="233680" algn="justLow">
              <a:lnSpc>
                <a:spcPct val="150000"/>
              </a:lnSpc>
            </a:pPr>
            <a:r>
              <a:rPr lang="ar-JO" sz="2000" dirty="0">
                <a:latin typeface="Calibri"/>
                <a:ea typeface="Calibri"/>
                <a:cs typeface="Times New Roman"/>
              </a:rPr>
              <a:t>ومن ذلك قوله تعالى: ((لَيْسُوا سَوَاءً مِنْ أَهْلِ الْكِتَابِ أُمَّةٌ قَائِمَةٌ يَتْلُونَ آَيَاتِ اللَّهِ آَنَاءَ اللَّيْلِ وَهُمْ يَسْجُدُونَ )) (113آل عمران)</a:t>
            </a:r>
            <a:endParaRPr lang="en-US" sz="1600" dirty="0">
              <a:latin typeface="Calibri"/>
              <a:ea typeface="Calibri"/>
              <a:cs typeface="Arial"/>
            </a:endParaRPr>
          </a:p>
          <a:p>
            <a:pPr indent="233680" algn="justLow">
              <a:lnSpc>
                <a:spcPct val="150000"/>
              </a:lnSpc>
            </a:pPr>
            <a:r>
              <a:rPr lang="ar-JO" sz="2000" dirty="0">
                <a:latin typeface="Calibri"/>
                <a:ea typeface="Calibri"/>
                <a:cs typeface="Times New Roman"/>
              </a:rPr>
              <a:t>و التقدير: و أمة غير قائمة؛ فحذفت الجملة الاسمية لدلالة المذكور عليها، و في حذفها تحقير لتلك الأمة التي أعرضت عن آيات الله.</a:t>
            </a:r>
            <a:endParaRPr lang="en-US" sz="1600" dirty="0">
              <a:latin typeface="Calibri"/>
              <a:ea typeface="Calibri"/>
              <a:cs typeface="Arial"/>
            </a:endParaRPr>
          </a:p>
          <a:p>
            <a:pPr indent="233680" algn="justLow">
              <a:lnSpc>
                <a:spcPct val="150000"/>
              </a:lnSpc>
            </a:pPr>
            <a:r>
              <a:rPr lang="ar-SA" sz="2000" dirty="0">
                <a:latin typeface="Calibri"/>
                <a:ea typeface="Calibri"/>
                <a:cs typeface="Times New Roman"/>
              </a:rPr>
              <a:t> </a:t>
            </a:r>
            <a:endParaRPr lang="en-US" sz="1600" dirty="0">
              <a:latin typeface="Calibri"/>
              <a:ea typeface="Calibri"/>
              <a:cs typeface="Arial"/>
            </a:endParaRPr>
          </a:p>
          <a:p>
            <a:pPr indent="233680" algn="justLow">
              <a:lnSpc>
                <a:spcPct val="150000"/>
              </a:lnSpc>
            </a:pPr>
            <a:r>
              <a:rPr lang="ar-JO" sz="2400" b="1" u="sng" dirty="0">
                <a:latin typeface="Calibri"/>
                <a:ea typeface="Calibri"/>
                <a:cs typeface="Times New Roman"/>
              </a:rPr>
              <a:t>(د)حذف أكثر من جملة (حذف التركيب):</a:t>
            </a:r>
            <a:endParaRPr lang="en-US" sz="1600" dirty="0">
              <a:latin typeface="Calibri"/>
              <a:ea typeface="Calibri"/>
              <a:cs typeface="Arial"/>
            </a:endParaRPr>
          </a:p>
          <a:p>
            <a:pPr indent="233680" algn="justLow">
              <a:lnSpc>
                <a:spcPct val="150000"/>
              </a:lnSpc>
            </a:pPr>
            <a:r>
              <a:rPr lang="ar-JO" sz="2000" dirty="0">
                <a:latin typeface="Calibri"/>
                <a:ea typeface="Calibri"/>
                <a:cs typeface="Times New Roman"/>
              </a:rPr>
              <a:t>يكثر هذا النوع من الحذف في سياق الأساليب القصصية، و قد كان المرحوم سيد قطب ممن برع في هذا المجال في كتابه (التصوير الفني في القرآن الكريم). و قد سمى هذا الحذف في المشاهد القصصية بالفجوة بين المشهد و المشهد، أو قطع المنظر و قصه، كما نلاحظ في العمل السينمائي، حيث تترك بين كل مشهدين أو حلقتين فجوة يملأها الخيال،</a:t>
            </a:r>
            <a:endParaRPr lang="en-US" sz="1600" dirty="0">
              <a:effectLst/>
              <a:latin typeface="Calibri"/>
              <a:ea typeface="Calibri"/>
              <a:cs typeface="Arial"/>
            </a:endParaRPr>
          </a:p>
        </p:txBody>
      </p:sp>
    </p:spTree>
    <p:extLst>
      <p:ext uri="{BB962C8B-B14F-4D97-AF65-F5344CB8AC3E}">
        <p14:creationId xmlns:p14="http://schemas.microsoft.com/office/powerpoint/2010/main" val="42644623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188640"/>
            <a:ext cx="8784976" cy="6336704"/>
          </a:xfrm>
        </p:spPr>
        <p:txBody>
          <a:bodyPr>
            <a:noAutofit/>
          </a:bodyPr>
          <a:lstStyle/>
          <a:p>
            <a:pPr indent="233680" algn="justLow">
              <a:lnSpc>
                <a:spcPct val="150000"/>
              </a:lnSpc>
            </a:pPr>
            <a:r>
              <a:rPr lang="ar-JO" sz="2000" dirty="0">
                <a:latin typeface="Calibri"/>
                <a:ea typeface="Calibri"/>
                <a:cs typeface="Times New Roman"/>
              </a:rPr>
              <a:t>و يستمتع بإقامة القنطرة بين المشهد السابق و المشهد اللاحق. و هذه ظاهرة تكاد تكون عامة في القصص القرآني، و لعلها تبرز أكثر في سورة الكهف و مريم و يوسف.</a:t>
            </a:r>
            <a:endParaRPr lang="en-US" sz="1600" dirty="0">
              <a:latin typeface="Calibri"/>
              <a:ea typeface="Calibri"/>
              <a:cs typeface="Arial"/>
            </a:endParaRPr>
          </a:p>
          <a:p>
            <a:pPr indent="233680" algn="justLow">
              <a:lnSpc>
                <a:spcPct val="150000"/>
              </a:lnSpc>
            </a:pPr>
            <a:r>
              <a:rPr lang="ar-SA" sz="2000" dirty="0">
                <a:latin typeface="Calibri"/>
                <a:ea typeface="Calibri"/>
                <a:cs typeface="Times New Roman"/>
              </a:rPr>
              <a:t>  </a:t>
            </a:r>
            <a:r>
              <a:rPr lang="ar-JO" sz="2000" dirty="0">
                <a:latin typeface="Calibri"/>
                <a:ea typeface="Calibri"/>
                <a:cs typeface="Times New Roman"/>
              </a:rPr>
              <a:t>ومن مشاهد قصة يوسف عليه السلام:</a:t>
            </a:r>
            <a:endParaRPr lang="en-US" sz="1600" dirty="0">
              <a:latin typeface="Calibri"/>
              <a:ea typeface="Calibri"/>
              <a:cs typeface="Arial"/>
            </a:endParaRPr>
          </a:p>
          <a:p>
            <a:pPr indent="233680" algn="justLow">
              <a:lnSpc>
                <a:spcPct val="150000"/>
              </a:lnSpc>
            </a:pPr>
            <a:r>
              <a:rPr lang="ar-JO" sz="2000" dirty="0">
                <a:latin typeface="Calibri"/>
                <a:ea typeface="Calibri"/>
                <a:cs typeface="Times New Roman"/>
              </a:rPr>
              <a:t>قوله تعالى: (وَقَالَ الَّذِي نَجَا مِنْهُمَا وَادَّكَرَ بَعْدَ أُمَّةٍ أَنَا أُنَبِّئُكُمْ بِتَأْوِيلِهِ فَأَرْسِلُونِ (45) يُوسُفُ أَيُّهَا الصِّدِّيقُ أَفْتِنَا فِي سَبْعِ بَقَرَاتٍ سِمَانٍ يَأْكُلُهُنَّ سَبْعٌ عِجَافٌ وَسَبْعِ سُنْبُلَاتٍ خُضْرٍ وَأُخَرَ يَابِسَاتٍ لَعَلِّي أَرْجِعُ إِلَى النَّاسِ لَعَلَّهُمْ يَعْلَمُونَ (46) ))(يوسف)</a:t>
            </a:r>
            <a:endParaRPr lang="en-US" sz="1600" dirty="0">
              <a:latin typeface="Calibri"/>
              <a:ea typeface="Calibri"/>
              <a:cs typeface="Arial"/>
            </a:endParaRPr>
          </a:p>
          <a:p>
            <a:pPr indent="233680" algn="justLow">
              <a:lnSpc>
                <a:spcPct val="150000"/>
              </a:lnSpc>
            </a:pPr>
            <a:r>
              <a:rPr lang="ar-JO" sz="2000" dirty="0">
                <a:latin typeface="Calibri"/>
                <a:ea typeface="Calibri"/>
                <a:cs typeface="Times New Roman"/>
              </a:rPr>
              <a:t>فقد حذف هنا تفصيلات جزئية تعرف من السياق، و في تخطيها وصول إلى العناصر الجوهرية في القصة، و في هذا ما </a:t>
            </a:r>
            <a:r>
              <a:rPr lang="ar-JO" sz="2000" dirty="0" err="1">
                <a:latin typeface="Calibri"/>
                <a:ea typeface="Calibri"/>
                <a:cs typeface="Times New Roman"/>
              </a:rPr>
              <a:t>ينبىء</a:t>
            </a:r>
            <a:r>
              <a:rPr lang="ar-JO" sz="2000" dirty="0">
                <a:latin typeface="Calibri"/>
                <a:ea typeface="Calibri"/>
                <a:cs typeface="Times New Roman"/>
              </a:rPr>
              <a:t> عن اللهفة إلى تجلية هذا الأمر، و يكشف عن تلك الحيرة التي وقعت في محيط الملك، و عصفت بكل شيء حوله، و التقدير فأرسلوني إلى يوسف </a:t>
            </a:r>
            <a:r>
              <a:rPr lang="ar-JO" sz="2000" dirty="0" err="1">
                <a:latin typeface="Calibri"/>
                <a:ea typeface="Calibri"/>
                <a:cs typeface="Times New Roman"/>
              </a:rPr>
              <a:t>لأستعبره</a:t>
            </a:r>
            <a:r>
              <a:rPr lang="ar-JO" sz="2000" dirty="0">
                <a:latin typeface="Calibri"/>
                <a:ea typeface="Calibri"/>
                <a:cs typeface="Times New Roman"/>
              </a:rPr>
              <a:t> الرؤيا، فأتاه و قال له: يوسف أيها الصديق..</a:t>
            </a:r>
            <a:endParaRPr lang="en-US" sz="1600" dirty="0">
              <a:latin typeface="Calibri"/>
              <a:ea typeface="Calibri"/>
              <a:cs typeface="Arial"/>
            </a:endParaRPr>
          </a:p>
          <a:p>
            <a:pPr algn="justLow">
              <a:spcAft>
                <a:spcPts val="1000"/>
              </a:spcAft>
            </a:pPr>
            <a:endParaRPr lang="en-US" sz="2000" dirty="0">
              <a:latin typeface="Times New Roman" pitchFamily="18" charset="0"/>
              <a:ea typeface="Calibri"/>
              <a:cs typeface="Times New Roman" pitchFamily="18" charset="0"/>
            </a:endParaRPr>
          </a:p>
        </p:txBody>
      </p:sp>
    </p:spTree>
    <p:extLst>
      <p:ext uri="{BB962C8B-B14F-4D97-AF65-F5344CB8AC3E}">
        <p14:creationId xmlns:p14="http://schemas.microsoft.com/office/powerpoint/2010/main" val="42644623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188640"/>
            <a:ext cx="8784976" cy="6336704"/>
          </a:xfrm>
        </p:spPr>
        <p:txBody>
          <a:bodyPr>
            <a:noAutofit/>
          </a:bodyPr>
          <a:lstStyle/>
          <a:p>
            <a:pPr indent="233680" algn="justLow">
              <a:lnSpc>
                <a:spcPct val="150000"/>
              </a:lnSpc>
            </a:pPr>
            <a:r>
              <a:rPr lang="ar-SA" sz="2000" b="1" u="sng" dirty="0">
                <a:latin typeface="Calibri"/>
                <a:ea typeface="Calibri"/>
                <a:cs typeface="Times New Roman"/>
              </a:rPr>
              <a:t> </a:t>
            </a:r>
            <a:r>
              <a:rPr lang="ar-JO" sz="2000" b="1" u="sng" dirty="0">
                <a:latin typeface="Calibri"/>
                <a:ea typeface="Calibri"/>
                <a:cs typeface="Times New Roman"/>
              </a:rPr>
              <a:t>و هنالك وجه آخر ذكر السامرائي أنه يدخل في باب الحذف؛</a:t>
            </a:r>
            <a:endParaRPr lang="en-US" sz="1600" dirty="0">
              <a:latin typeface="Calibri"/>
              <a:ea typeface="Calibri"/>
              <a:cs typeface="Arial"/>
            </a:endParaRPr>
          </a:p>
          <a:p>
            <a:pPr indent="233680" algn="justLow">
              <a:lnSpc>
                <a:spcPct val="150000"/>
              </a:lnSpc>
            </a:pPr>
            <a:r>
              <a:rPr lang="ar-JO" sz="2000" dirty="0">
                <a:latin typeface="Calibri"/>
                <a:ea typeface="Calibri"/>
                <a:cs typeface="Times New Roman"/>
              </a:rPr>
              <a:t> و هو ما ذُكر في موطن ، و لم يذكر في موطن آخر يبدو شبيهاً به لأن الموطن </a:t>
            </a:r>
            <a:r>
              <a:rPr lang="ar-JO" sz="2000" dirty="0" err="1">
                <a:latin typeface="Calibri"/>
                <a:ea typeface="Calibri"/>
                <a:cs typeface="Times New Roman"/>
              </a:rPr>
              <a:t>اقتضاه</a:t>
            </a:r>
            <a:r>
              <a:rPr lang="ar-JO" sz="2000" dirty="0">
                <a:latin typeface="Calibri"/>
                <a:ea typeface="Calibri"/>
                <a:cs typeface="Times New Roman"/>
              </a:rPr>
              <a:t>.</a:t>
            </a:r>
            <a:endParaRPr lang="en-US" sz="1600" dirty="0">
              <a:latin typeface="Calibri"/>
              <a:ea typeface="Calibri"/>
              <a:cs typeface="Arial"/>
            </a:endParaRPr>
          </a:p>
          <a:p>
            <a:pPr indent="233680" algn="justLow">
              <a:lnSpc>
                <a:spcPct val="150000"/>
              </a:lnSpc>
            </a:pPr>
            <a:r>
              <a:rPr lang="ar-JO" sz="2000" dirty="0">
                <a:latin typeface="Calibri"/>
                <a:ea typeface="Calibri"/>
                <a:cs typeface="Times New Roman"/>
              </a:rPr>
              <a:t>ومن هذا الباب قوله تعالى في سورة الصافّات على لسان سيدنا إبراهيم عليه السلام: ((إِذْ قَالَ لِأَبِيهِ وَقَوْمِهِ مَاذَا تَعْبُدُونَ (85) أَئِفْكًا آَلِهَةً دُونَ اللَّهِ تُرِيدُونَ (86) فَمَا ظَنُّكُمْ بِرَبِّ الْعَالَمِينَ (87))(الصافات)؛ وقوله في سورة الشعراء على لسانه أيضاً: ((وَاتْلُ عَلَيْهِمْ نَبَأَ إِبْرَاهِيمَ (69) إِذْ قَالَ لِأَبِيهِ وَقَوْمِهِ مَا تَعْبُدُونَ (70) قَالُوا نَعْبُدُ أَصْنَامًا فَنَظَلُّ لَهَا عَاكِفِينَ (71) )(الشعراء)</a:t>
            </a:r>
            <a:endParaRPr lang="en-US" sz="1600" dirty="0">
              <a:latin typeface="Calibri"/>
              <a:ea typeface="Calibri"/>
              <a:cs typeface="Arial"/>
            </a:endParaRPr>
          </a:p>
          <a:p>
            <a:pPr indent="233680" algn="justLow">
              <a:lnSpc>
                <a:spcPct val="150000"/>
              </a:lnSpc>
            </a:pPr>
            <a:r>
              <a:rPr lang="ar-JO" sz="2000" dirty="0">
                <a:latin typeface="Calibri"/>
                <a:ea typeface="Calibri"/>
                <a:cs typeface="Times New Roman"/>
              </a:rPr>
              <a:t>فقال في الآية الأولى: (ماذا تعبدون) و قال في الآية الثانية: (ما تعبدون).</a:t>
            </a:r>
            <a:endParaRPr lang="en-US" sz="1600" dirty="0">
              <a:latin typeface="Calibri"/>
              <a:ea typeface="Calibri"/>
              <a:cs typeface="Arial"/>
            </a:endParaRPr>
          </a:p>
          <a:p>
            <a:pPr indent="233680" algn="justLow">
              <a:lnSpc>
                <a:spcPct val="150000"/>
              </a:lnSpc>
            </a:pPr>
            <a:r>
              <a:rPr lang="ar-JO" sz="2000" dirty="0">
                <a:latin typeface="Calibri"/>
                <a:ea typeface="Calibri"/>
                <a:cs typeface="Times New Roman"/>
              </a:rPr>
              <a:t>و هناك فرق بين (ما) و (ماذا) في الاستفهام، فإن في (ماذا) قوة و مبالغة في الاستفهام ليست في (ما)، ففي قولك (ماذا فعلت؟) قوة ليست في (ما فعلت؟)، و لعل ذلك يعود إلى زيادة حروفها. و يدل على ذلك الاستعمال القرآني. و من ذلك ما جاء في الآيتين؛ فإنه إنما جاء في الآية الأولى بـ(ماذا) و في الثانية بـ(ما) لأن الأولى في موقف تحد ظاهر</a:t>
            </a:r>
            <a:endParaRPr lang="en-US" sz="1600" dirty="0">
              <a:latin typeface="Calibri"/>
              <a:ea typeface="Calibri"/>
              <a:cs typeface="Arial"/>
            </a:endParaRPr>
          </a:p>
          <a:p>
            <a:pPr algn="justLow">
              <a:spcAft>
                <a:spcPts val="1000"/>
              </a:spcAft>
            </a:pPr>
            <a:endParaRPr lang="en-US" sz="2000" dirty="0">
              <a:latin typeface="Times New Roman" pitchFamily="18" charset="0"/>
              <a:ea typeface="Calibri"/>
              <a:cs typeface="Times New Roman" pitchFamily="18" charset="0"/>
            </a:endParaRPr>
          </a:p>
        </p:txBody>
      </p:sp>
    </p:spTree>
    <p:extLst>
      <p:ext uri="{BB962C8B-B14F-4D97-AF65-F5344CB8AC3E}">
        <p14:creationId xmlns:p14="http://schemas.microsoft.com/office/powerpoint/2010/main" val="42644623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188640"/>
            <a:ext cx="8784976" cy="6336704"/>
          </a:xfrm>
        </p:spPr>
        <p:txBody>
          <a:bodyPr>
            <a:noAutofit/>
          </a:bodyPr>
          <a:lstStyle/>
          <a:p>
            <a:pPr indent="233680" algn="justLow">
              <a:lnSpc>
                <a:spcPct val="150000"/>
              </a:lnSpc>
            </a:pPr>
            <a:r>
              <a:rPr lang="ar-JO" sz="2000" dirty="0">
                <a:latin typeface="Calibri"/>
                <a:ea typeface="Calibri"/>
                <a:cs typeface="Times New Roman"/>
              </a:rPr>
              <a:t>و مجابهة قوية، بخلاف الثانية، و يدل على ذلك السياق.</a:t>
            </a:r>
            <a:endParaRPr lang="en-US" sz="1600" dirty="0">
              <a:latin typeface="Calibri"/>
              <a:ea typeface="Calibri"/>
              <a:cs typeface="Arial"/>
            </a:endParaRPr>
          </a:p>
          <a:p>
            <a:pPr indent="233680" algn="justLow">
              <a:lnSpc>
                <a:spcPct val="150000"/>
              </a:lnSpc>
            </a:pPr>
            <a:r>
              <a:rPr lang="ar-JO" sz="2000" dirty="0">
                <a:latin typeface="Calibri"/>
                <a:ea typeface="Calibri"/>
                <a:cs typeface="Times New Roman"/>
              </a:rPr>
              <a:t>فإن المقام في الأولى ليس مقام استفهام و إنما هو مقام تقريع، و لذلك لم يجيبوه عن سؤاله بل مضى يقرعهم بقوله:(( أَئِفْكًا آَلِهَةً دُونَ اللَّهِ تُرِيدُونَ (86))) و أما في الثانية فهو مقام استفهام المحاجّة إذ قال لهم ما تعبدون؟</a:t>
            </a:r>
            <a:endParaRPr lang="en-US" sz="1600" dirty="0">
              <a:latin typeface="Calibri"/>
              <a:ea typeface="Calibri"/>
              <a:cs typeface="Arial"/>
            </a:endParaRPr>
          </a:p>
          <a:p>
            <a:pPr indent="233680" algn="justLow">
              <a:lnSpc>
                <a:spcPct val="150000"/>
              </a:lnSpc>
            </a:pPr>
            <a:r>
              <a:rPr lang="ar-JO" sz="2000" dirty="0">
                <a:latin typeface="Calibri"/>
                <a:ea typeface="Calibri"/>
                <a:cs typeface="Times New Roman"/>
              </a:rPr>
              <a:t>فأجابوه قائلين:(( قَالُوا بَلْ وَجَدْنَا آَبَاءَنَا كَذَلِكَ يَفْعَلُونَ (74)))(الشعراء).</a:t>
            </a:r>
            <a:endParaRPr lang="en-US" sz="1600" dirty="0">
              <a:latin typeface="Calibri"/>
              <a:ea typeface="Calibri"/>
              <a:cs typeface="Arial"/>
            </a:endParaRPr>
          </a:p>
          <a:p>
            <a:pPr indent="233680" algn="justLow">
              <a:lnSpc>
                <a:spcPct val="150000"/>
              </a:lnSpc>
            </a:pPr>
            <a:r>
              <a:rPr lang="ar-JO" sz="2000" dirty="0">
                <a:latin typeface="Calibri"/>
                <a:ea typeface="Calibri"/>
                <a:cs typeface="Times New Roman"/>
              </a:rPr>
              <a:t>فالمقام هنا مقام محاجّة بخلاف الآية الأولى فإنه مقام تحدٍّ و تقريع</a:t>
            </a:r>
            <a:endParaRPr lang="en-US" sz="1600" dirty="0">
              <a:latin typeface="Calibri"/>
              <a:ea typeface="Calibri"/>
              <a:cs typeface="Arial"/>
            </a:endParaRPr>
          </a:p>
          <a:p>
            <a:pPr indent="233680" algn="justLow">
              <a:lnSpc>
                <a:spcPct val="150000"/>
              </a:lnSpc>
            </a:pPr>
            <a:r>
              <a:rPr lang="ar-JO" sz="2000" dirty="0">
                <a:latin typeface="Calibri"/>
                <a:ea typeface="Calibri"/>
                <a:cs typeface="Times New Roman"/>
              </a:rPr>
              <a:t>و مجابهة.</a:t>
            </a:r>
            <a:endParaRPr lang="en-US" sz="1600" dirty="0">
              <a:latin typeface="Calibri"/>
              <a:ea typeface="Calibri"/>
              <a:cs typeface="Arial"/>
            </a:endParaRPr>
          </a:p>
          <a:p>
            <a:pPr indent="233680" algn="justLow">
              <a:lnSpc>
                <a:spcPct val="150000"/>
              </a:lnSpc>
            </a:pPr>
            <a:r>
              <a:rPr lang="ar-SA" sz="2000" b="1" u="sng" dirty="0">
                <a:latin typeface="Calibri"/>
                <a:ea typeface="Calibri"/>
                <a:cs typeface="Times New Roman"/>
              </a:rPr>
              <a:t>ثالثاً: </a:t>
            </a:r>
            <a:r>
              <a:rPr lang="ar-JO" sz="2400" b="1" u="sng" dirty="0">
                <a:latin typeface="Calibri"/>
                <a:ea typeface="Calibri"/>
                <a:cs typeface="Times New Roman"/>
              </a:rPr>
              <a:t>الأغراض البلاغية للحذف</a:t>
            </a:r>
            <a:endParaRPr lang="en-US" sz="1600" dirty="0">
              <a:latin typeface="Calibri"/>
              <a:ea typeface="Calibri"/>
              <a:cs typeface="Arial"/>
            </a:endParaRPr>
          </a:p>
          <a:p>
            <a:pPr indent="233680" algn="justLow">
              <a:lnSpc>
                <a:spcPct val="150000"/>
              </a:lnSpc>
            </a:pPr>
            <a:r>
              <a:rPr lang="ar-JO" sz="2000" dirty="0">
                <a:latin typeface="Calibri"/>
                <a:ea typeface="Calibri"/>
                <a:cs typeface="Times New Roman"/>
              </a:rPr>
              <a:t>في البداية لا بد من الإشارة إلى أن الإيجاز و الاختصار لا يعتبر الهدف الوحيد للحذف، فالقرآن الكريم نفسه مليء بالأساليب الموجزة غاية الإيجاز دون أن يتوصل إلى هذا بالحذف.</a:t>
            </a:r>
            <a:endParaRPr lang="en-US" sz="1600" dirty="0">
              <a:latin typeface="Calibri"/>
              <a:ea typeface="Calibri"/>
              <a:cs typeface="Arial"/>
            </a:endParaRPr>
          </a:p>
          <a:p>
            <a:pPr algn="justLow">
              <a:spcAft>
                <a:spcPts val="1000"/>
              </a:spcAft>
            </a:pPr>
            <a:endParaRPr lang="en-US" sz="2000" dirty="0">
              <a:latin typeface="Times New Roman" pitchFamily="18" charset="0"/>
              <a:ea typeface="Calibri"/>
              <a:cs typeface="Times New Roman" pitchFamily="18" charset="0"/>
            </a:endParaRPr>
          </a:p>
        </p:txBody>
      </p:sp>
    </p:spTree>
    <p:extLst>
      <p:ext uri="{BB962C8B-B14F-4D97-AF65-F5344CB8AC3E}">
        <p14:creationId xmlns:p14="http://schemas.microsoft.com/office/powerpoint/2010/main" val="42644623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188640"/>
            <a:ext cx="8784976" cy="6336704"/>
          </a:xfrm>
        </p:spPr>
        <p:txBody>
          <a:bodyPr>
            <a:noAutofit/>
          </a:bodyPr>
          <a:lstStyle/>
          <a:p>
            <a:pPr indent="233680" algn="justLow">
              <a:lnSpc>
                <a:spcPct val="150000"/>
              </a:lnSpc>
            </a:pPr>
            <a:r>
              <a:rPr lang="ar-JO" sz="2000" b="1" dirty="0">
                <a:latin typeface="Calibri"/>
                <a:ea typeface="Calibri"/>
                <a:cs typeface="Times New Roman"/>
              </a:rPr>
              <a:t>و من الأغراض البلاغية للحذف:</a:t>
            </a:r>
            <a:endParaRPr lang="en-US" sz="1600" dirty="0">
              <a:latin typeface="Calibri"/>
              <a:ea typeface="Calibri"/>
              <a:cs typeface="Arial"/>
            </a:endParaRPr>
          </a:p>
          <a:p>
            <a:pPr indent="233680" algn="justLow">
              <a:lnSpc>
                <a:spcPct val="150000"/>
              </a:lnSpc>
            </a:pPr>
            <a:r>
              <a:rPr lang="ar-JO" sz="2000" b="1" u="sng" dirty="0">
                <a:latin typeface="Calibri"/>
                <a:ea typeface="Calibri"/>
                <a:cs typeface="Times New Roman"/>
              </a:rPr>
              <a:t>أولاً: التهويل و الإبهام المقصود من ورائه التفخيم و الإعظام،</a:t>
            </a:r>
            <a:r>
              <a:rPr lang="ar-JO" sz="2000" dirty="0">
                <a:latin typeface="Calibri"/>
                <a:ea typeface="Calibri"/>
                <a:cs typeface="Times New Roman"/>
              </a:rPr>
              <a:t> كما في قوله تعالى:(( فَأَتْبَعَهُمْ فِرْعَوْنُ بِجُنُودِهِ فَغَشِيَهُمْ مِنَ الْيَمِّ مَا غَشِيَهُمْ (78)))(طه)</a:t>
            </a:r>
            <a:endParaRPr lang="en-US" sz="1600" dirty="0">
              <a:latin typeface="Calibri"/>
              <a:ea typeface="Calibri"/>
              <a:cs typeface="Arial"/>
            </a:endParaRPr>
          </a:p>
          <a:p>
            <a:pPr indent="233680" algn="justLow">
              <a:lnSpc>
                <a:spcPct val="150000"/>
              </a:lnSpc>
            </a:pPr>
            <a:r>
              <a:rPr lang="ar-JO" sz="2000" dirty="0">
                <a:latin typeface="Calibri"/>
                <a:ea typeface="Calibri"/>
                <a:cs typeface="Times New Roman"/>
              </a:rPr>
              <a:t>يقول الزمخشري:{ مَا غَشِيَهُمْ } من باب الاختصار. ومن جوامع الكلم التي تستقل مع قلتها بالمعاني الكثيرة ، أي : غشيهم ما لا يعلم كنهه إلا الله .</a:t>
            </a:r>
            <a:endParaRPr lang="en-US" sz="1600" dirty="0">
              <a:latin typeface="Calibri"/>
              <a:ea typeface="Calibri"/>
              <a:cs typeface="Arial"/>
            </a:endParaRPr>
          </a:p>
          <a:p>
            <a:pPr indent="233680" algn="justLow">
              <a:lnSpc>
                <a:spcPct val="150000"/>
              </a:lnSpc>
            </a:pPr>
            <a:r>
              <a:rPr lang="ar-JO" sz="2000" b="1" u="sng" dirty="0">
                <a:latin typeface="Calibri"/>
                <a:ea typeface="Calibri"/>
                <a:cs typeface="Times New Roman"/>
              </a:rPr>
              <a:t> ثانياً: التنبيه على أن الزمان يتقاصر عن الإتيان بالمحذوف لخوف،</a:t>
            </a:r>
            <a:endParaRPr lang="en-US" sz="1600" dirty="0">
              <a:latin typeface="Calibri"/>
              <a:ea typeface="Calibri"/>
              <a:cs typeface="Arial"/>
            </a:endParaRPr>
          </a:p>
          <a:p>
            <a:pPr indent="233680" algn="justLow">
              <a:lnSpc>
                <a:spcPct val="150000"/>
              </a:lnSpc>
            </a:pPr>
            <a:r>
              <a:rPr lang="ar-JO" sz="2000" dirty="0">
                <a:latin typeface="Calibri"/>
                <a:ea typeface="Calibri"/>
                <a:cs typeface="Times New Roman"/>
              </a:rPr>
              <a:t>أو لرغبة في إبلاغ السامع في أقصر فترة زمنية كما في حالتي التحذير و الإغراء، من ذلك قوله تعالى</a:t>
            </a:r>
            <a:r>
              <a:rPr lang="en-US" sz="2000" dirty="0">
                <a:latin typeface="Times New Roman"/>
                <a:ea typeface="Calibri"/>
                <a:cs typeface="Arial"/>
              </a:rPr>
              <a:t>:</a:t>
            </a:r>
            <a:r>
              <a:rPr lang="ar-SA" sz="2000" dirty="0">
                <a:latin typeface="Calibri"/>
                <a:ea typeface="Calibri"/>
                <a:cs typeface="Times New Roman"/>
              </a:rPr>
              <a:t> </a:t>
            </a:r>
            <a:r>
              <a:rPr lang="ar-JO" sz="2000" dirty="0">
                <a:latin typeface="Calibri"/>
                <a:ea typeface="Calibri"/>
                <a:cs typeface="Times New Roman"/>
              </a:rPr>
              <a:t>((ناقة الله و سقياها))(13الشمس) و (ناقة الله) تحذير بتقدير: ذروا.</a:t>
            </a:r>
            <a:endParaRPr lang="en-US" sz="1600" dirty="0">
              <a:latin typeface="Calibri"/>
              <a:ea typeface="Calibri"/>
              <a:cs typeface="Arial"/>
            </a:endParaRPr>
          </a:p>
          <a:p>
            <a:pPr indent="233680" algn="justLow">
              <a:lnSpc>
                <a:spcPct val="150000"/>
              </a:lnSpc>
            </a:pPr>
            <a:r>
              <a:rPr lang="ar-JO" sz="2000" b="1" u="sng" dirty="0">
                <a:latin typeface="Calibri"/>
                <a:ea typeface="Calibri"/>
                <a:cs typeface="Times New Roman"/>
              </a:rPr>
              <a:t>ثالثاً: صيانة المحذوف عن ذكره تعظيماً و تشريفاً</a:t>
            </a:r>
            <a:r>
              <a:rPr lang="ar-JO" sz="2000" dirty="0">
                <a:latin typeface="Calibri"/>
                <a:ea typeface="Calibri"/>
                <a:cs typeface="Times New Roman"/>
              </a:rPr>
              <a:t> كقوله تعالى:(( قَالَ فِرْعَوْنُ وَمَا رَبُّ الْعَالَمِينَ (23) قَالَ رَبُّ السَّمَاوَاتِ وَالْأَرْضِ وَمَا بَيْنَهُمَا إِنْ كُنْتُمْ مُوقِنِينَ (24))(الشعراء)، حيث حذف فيها المبتدأ في ثلاثة مواضع قبل ذكر الرب، أي هو رب، الله ربكم، الله رب المشرق المغرب. لأن موسى -عليه السلام-  استعظم حال فرعون و إقدامه على السؤال فأضمر اسم الله تعظيماً و تفخيماً.(26)</a:t>
            </a:r>
            <a:endParaRPr lang="en-US" sz="1600" dirty="0">
              <a:latin typeface="Calibri"/>
              <a:ea typeface="Calibri"/>
              <a:cs typeface="Arial"/>
            </a:endParaRPr>
          </a:p>
          <a:p>
            <a:pPr algn="justLow">
              <a:spcAft>
                <a:spcPts val="1000"/>
              </a:spcAft>
            </a:pPr>
            <a:endParaRPr lang="en-US" sz="2000" dirty="0">
              <a:latin typeface="Times New Roman" pitchFamily="18" charset="0"/>
              <a:ea typeface="Calibri"/>
              <a:cs typeface="Times New Roman" pitchFamily="18" charset="0"/>
            </a:endParaRPr>
          </a:p>
        </p:txBody>
      </p:sp>
    </p:spTree>
    <p:extLst>
      <p:ext uri="{BB962C8B-B14F-4D97-AF65-F5344CB8AC3E}">
        <p14:creationId xmlns:p14="http://schemas.microsoft.com/office/powerpoint/2010/main" val="42644623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188640"/>
            <a:ext cx="8784976" cy="6336704"/>
          </a:xfrm>
        </p:spPr>
        <p:txBody>
          <a:bodyPr>
            <a:noAutofit/>
          </a:bodyPr>
          <a:lstStyle/>
          <a:p>
            <a:pPr indent="233680" algn="justLow">
              <a:lnSpc>
                <a:spcPct val="150000"/>
              </a:lnSpc>
            </a:pPr>
            <a:r>
              <a:rPr lang="ar-JO" sz="2000" b="1" u="sng" dirty="0">
                <a:latin typeface="Calibri"/>
                <a:ea typeface="Calibri"/>
                <a:cs typeface="Times New Roman"/>
              </a:rPr>
              <a:t>رابعاً: صيانة اللسان عن المحذوف تحقيراً</a:t>
            </a:r>
            <a:r>
              <a:rPr lang="ar-JO" sz="2000" dirty="0">
                <a:latin typeface="Calibri"/>
                <a:ea typeface="Calibri"/>
                <a:cs typeface="Times New Roman"/>
              </a:rPr>
              <a:t> له كما في قوله تعالى</a:t>
            </a:r>
            <a:r>
              <a:rPr lang="en-US" sz="2000" dirty="0">
                <a:latin typeface="Times New Roman"/>
                <a:ea typeface="Calibri"/>
                <a:cs typeface="Arial"/>
              </a:rPr>
              <a:t>:</a:t>
            </a:r>
            <a:r>
              <a:rPr lang="ar-JO" sz="2000" dirty="0">
                <a:latin typeface="Calibri"/>
                <a:ea typeface="Calibri"/>
                <a:cs typeface="Times New Roman"/>
              </a:rPr>
              <a:t>(( صُمٌّ بُكْمٌ عُمْيٌ فَهُمْ لَا يَرْجِعُونَ (18) ))(البقرة).</a:t>
            </a:r>
            <a:endParaRPr lang="en-US" sz="1600" dirty="0">
              <a:latin typeface="Calibri"/>
              <a:ea typeface="Calibri"/>
              <a:cs typeface="Arial"/>
            </a:endParaRPr>
          </a:p>
          <a:p>
            <a:pPr indent="233680" algn="justLow">
              <a:lnSpc>
                <a:spcPct val="150000"/>
              </a:lnSpc>
            </a:pPr>
            <a:r>
              <a:rPr lang="ar-JO" sz="2000" b="1" u="sng" dirty="0">
                <a:latin typeface="Calibri"/>
                <a:ea typeface="Calibri"/>
                <a:cs typeface="Times New Roman"/>
              </a:rPr>
              <a:t>خامساً: و أخيراً رعاية الفاصلة القرآنية.</a:t>
            </a:r>
            <a:endParaRPr lang="en-US" sz="1600" dirty="0">
              <a:latin typeface="Calibri"/>
              <a:ea typeface="Calibri"/>
              <a:cs typeface="Arial"/>
            </a:endParaRPr>
          </a:p>
          <a:p>
            <a:pPr indent="233680" algn="justLow">
              <a:lnSpc>
                <a:spcPct val="150000"/>
              </a:lnSpc>
            </a:pPr>
            <a:r>
              <a:rPr lang="ar-JO" sz="2000" dirty="0">
                <a:latin typeface="Calibri"/>
                <a:ea typeface="Calibri"/>
                <a:cs typeface="Times New Roman"/>
              </a:rPr>
              <a:t> و لا يسعنا في الختام إلا القول بأن للحذف البلاغي في القرآن الكريم غايات تسبر في أغوار النفس و تنبه الحس، و لا تقتصر على تحقيق الجمال الظاهر للنص.</a:t>
            </a:r>
            <a:endParaRPr lang="en-US" sz="1600" dirty="0">
              <a:latin typeface="Calibri"/>
              <a:ea typeface="Calibri"/>
              <a:cs typeface="Arial"/>
            </a:endParaRPr>
          </a:p>
          <a:p>
            <a:pPr indent="233680" algn="justLow">
              <a:lnSpc>
                <a:spcPct val="150000"/>
              </a:lnSpc>
            </a:pPr>
            <a:r>
              <a:rPr lang="ar-JO" sz="2000" dirty="0">
                <a:latin typeface="Calibri"/>
                <a:ea typeface="Calibri"/>
                <a:cs typeface="Times New Roman"/>
              </a:rPr>
              <a:t>و أسرار هذا الكتاب الربّاني العظيم المنبثقة من إعجازه لا تتناهى ولا تحدها حدود عقل أو فكر مهما بلغ من الرفعة .</a:t>
            </a:r>
            <a:endParaRPr lang="en-US" sz="1600" dirty="0">
              <a:latin typeface="Calibri"/>
              <a:ea typeface="Calibri"/>
              <a:cs typeface="Arial"/>
            </a:endParaRPr>
          </a:p>
          <a:p>
            <a:pPr algn="justLow">
              <a:spcAft>
                <a:spcPts val="1000"/>
              </a:spcAft>
            </a:pPr>
            <a:endParaRPr lang="en-US" sz="2000" dirty="0">
              <a:latin typeface="Times New Roman" pitchFamily="18" charset="0"/>
              <a:ea typeface="Calibri"/>
              <a:cs typeface="Times New Roman" pitchFamily="18" charset="0"/>
            </a:endParaRPr>
          </a:p>
        </p:txBody>
      </p:sp>
    </p:spTree>
    <p:extLst>
      <p:ext uri="{BB962C8B-B14F-4D97-AF65-F5344CB8AC3E}">
        <p14:creationId xmlns:p14="http://schemas.microsoft.com/office/powerpoint/2010/main" val="369521941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136</TotalTime>
  <Words>506</Words>
  <Application>Microsoft Office PowerPoint</Application>
  <PresentationFormat>عرض على الشاشة (3:4)‏</PresentationFormat>
  <Paragraphs>85</Paragraphs>
  <Slides>17</Slides>
  <Notes>0</Notes>
  <HiddenSlides>0</HiddenSlides>
  <MMClips>0</MMClips>
  <ScaleCrop>false</ScaleCrop>
  <HeadingPairs>
    <vt:vector size="4" baseType="variant">
      <vt:variant>
        <vt:lpstr>نسق</vt:lpstr>
      </vt:variant>
      <vt:variant>
        <vt:i4>1</vt:i4>
      </vt:variant>
      <vt:variant>
        <vt:lpstr>عناوين الشرائح</vt:lpstr>
      </vt:variant>
      <vt:variant>
        <vt:i4>17</vt:i4>
      </vt:variant>
    </vt:vector>
  </HeadingPairs>
  <TitlesOfParts>
    <vt:vector size="18" baseType="lpstr">
      <vt:lpstr>تدفق</vt:lpstr>
      <vt:lpstr>الحذف والذكر في القرآن الكريم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riyadh</dc:creator>
  <cp:lastModifiedBy>DR.Ahmed Saker 2o1O</cp:lastModifiedBy>
  <cp:revision>41</cp:revision>
  <dcterms:created xsi:type="dcterms:W3CDTF">2018-12-10T22:11:04Z</dcterms:created>
  <dcterms:modified xsi:type="dcterms:W3CDTF">2021-06-19T17:27:41Z</dcterms:modified>
</cp:coreProperties>
</file>