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60" r:id="rId3"/>
    <p:sldId id="257" r:id="rId4"/>
    <p:sldId id="258" r:id="rId5"/>
    <p:sldId id="259" r:id="rId6"/>
    <p:sldId id="261" r:id="rId7"/>
    <p:sldId id="263" r:id="rId8"/>
    <p:sldId id="264" r:id="rId9"/>
    <p:sldId id="265" r:id="rId10"/>
    <p:sldId id="266" r:id="rId11"/>
    <p:sldId id="267" r:id="rId1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0" d="100"/>
          <a:sy n="70" d="100"/>
        </p:scale>
        <p:origin x="-1374"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14" name="عنوان 13"/>
          <p:cNvSpPr>
            <a:spLocks noGrp="1"/>
          </p:cNvSpPr>
          <p:nvPr>
            <p:ph type="ctrTitle"/>
          </p:nvPr>
        </p:nvSpPr>
        <p:spPr>
          <a:xfrm>
            <a:off x="1432560" y="359898"/>
            <a:ext cx="7406640" cy="1472184"/>
          </a:xfrm>
        </p:spPr>
        <p:txBody>
          <a:bodyPr anchor="b"/>
          <a:lstStyle>
            <a:lvl1pPr algn="l">
              <a:defRPr/>
            </a:lvl1pPr>
            <a:extLst/>
          </a:lstStyle>
          <a:p>
            <a:r>
              <a:rPr kumimoji="0" lang="ar-SA" smtClean="0"/>
              <a:t>انقر لتحرير نمط العنوان الرئيسي</a:t>
            </a:r>
            <a:endParaRPr kumimoji="0" lang="en-US"/>
          </a:p>
        </p:txBody>
      </p:sp>
      <p:sp>
        <p:nvSpPr>
          <p:cNvPr id="22" name="عنوان فرعي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ar-SA" smtClean="0"/>
              <a:t>انقر لتحرير نمط العنوان الثانوي الرئيسي</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20" name="عنصر نائب للتذييل 19"/>
          <p:cNvSpPr>
            <a:spLocks noGrp="1"/>
          </p:cNvSpPr>
          <p:nvPr>
            <p:ph type="ftr" sz="quarter" idx="11"/>
          </p:nvPr>
        </p:nvSpPr>
        <p:spPr/>
        <p:txBody>
          <a:bodyPr/>
          <a:lstStyle>
            <a:extLst/>
          </a:lstStyle>
          <a:p>
            <a:endParaRPr lang="ar-SA"/>
          </a:p>
        </p:txBody>
      </p:sp>
      <p:sp>
        <p:nvSpPr>
          <p:cNvPr id="10" name="عنصر نائب لرقم الشريحة 9"/>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شكل بيضاوي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p:txBody>
          <a:bodyPr/>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spTree>
      <p:nvGrpSpPr>
        <p:cNvPr id="1" name=""/>
        <p:cNvGrpSpPr/>
        <p:nvPr/>
      </p:nvGrpSpPr>
      <p:grpSpPr>
        <a:xfrm>
          <a:off x="0" y="0"/>
          <a:ext cx="0" cy="0"/>
          <a:chOff x="0" y="0"/>
          <a:chExt cx="0" cy="0"/>
        </a:xfrm>
      </p:grpSpPr>
      <p:sp>
        <p:nvSpPr>
          <p:cNvPr id="7" name="مستطيل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وان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10" name="مستطيل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شكل بيضاوي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lstStyle>
            <a:extLst/>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8" name="عنصر نائب للتذييل 7"/>
          <p:cNvSpPr>
            <a:spLocks noGrp="1"/>
          </p:cNvSpPr>
          <p:nvPr>
            <p:ph type="ftr" sz="quarter" idx="11"/>
          </p:nvPr>
        </p:nvSpPr>
        <p:spPr/>
        <p:txBody>
          <a:bodyPr/>
          <a:lstStyle>
            <a:extLst/>
          </a:lstStyle>
          <a:p>
            <a:endParaRPr lang="ar-SA"/>
          </a:p>
        </p:txBody>
      </p:sp>
      <p:sp>
        <p:nvSpPr>
          <p:cNvPr id="9" name="عنصر نائب لرقم الشريحة 8"/>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a:xfrm>
            <a:off x="1435608" y="274320"/>
            <a:ext cx="7498080" cy="1143000"/>
          </a:xfrm>
        </p:spPr>
        <p:txBody>
          <a:bodyPr anchor="ctr"/>
          <a:lstStyle>
            <a:extLst/>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4" name="عنصر نائب للتذييل 3"/>
          <p:cNvSpPr>
            <a:spLocks noGrp="1"/>
          </p:cNvSpPr>
          <p:nvPr>
            <p:ph type="ftr" sz="quarter" idx="11"/>
          </p:nvPr>
        </p:nvSpPr>
        <p:spPr/>
        <p:txBody>
          <a:bodyPr/>
          <a:lstStyle>
            <a:extLst/>
          </a:lstStyle>
          <a:p>
            <a:endParaRPr lang="ar-SA"/>
          </a:p>
        </p:txBody>
      </p:sp>
      <p:sp>
        <p:nvSpPr>
          <p:cNvPr id="5" name="عنصر نائب لرقم الشريحة 4"/>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مستطيل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عنصر نائب للتاريخ 1"/>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3" name="عنصر نائب للتذييل 2"/>
          <p:cNvSpPr>
            <a:spLocks noGrp="1"/>
          </p:cNvSpPr>
          <p:nvPr>
            <p:ph type="ftr" sz="quarter" idx="11"/>
          </p:nvPr>
        </p:nvSpPr>
        <p:spPr/>
        <p:txBody>
          <a:bodyPr/>
          <a:lstStyle>
            <a:extLst/>
          </a:lstStyle>
          <a:p>
            <a:endParaRPr lang="ar-SA"/>
          </a:p>
        </p:txBody>
      </p:sp>
      <p:sp>
        <p:nvSpPr>
          <p:cNvPr id="4" name="عنصر نائب لرقم الشريحة 3"/>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6" name="مستطيل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6" name="عنصر نائب للتذييل 5"/>
          <p:cNvSpPr>
            <a:spLocks noGrp="1"/>
          </p:cNvSpPr>
          <p:nvPr>
            <p:ph type="ftr" sz="quarter" idx="11"/>
          </p:nvPr>
        </p:nvSpPr>
        <p:spPr/>
        <p:txBody>
          <a:bodyPr/>
          <a:lstStyle>
            <a:extLst/>
          </a:lstStyle>
          <a:p>
            <a:endParaRPr lang="ar-SA"/>
          </a:p>
        </p:txBody>
      </p:sp>
      <p:sp>
        <p:nvSpPr>
          <p:cNvPr id="7" name="عنصر نائب لرقم الشريحة 6"/>
          <p:cNvSpPr>
            <a:spLocks noGrp="1"/>
          </p:cNvSpPr>
          <p:nvPr>
            <p:ph type="sldNum" sz="quarter" idx="12"/>
          </p:nvPr>
        </p:nvSpPr>
        <p:spPr/>
        <p:txBody>
          <a:bodyPr/>
          <a:lstStyle>
            <a:extLst/>
          </a:lstStyle>
          <a:p>
            <a:fld id="{0B34F065-1154-456A-91E3-76DE8E75E17B}" type="slidenum">
              <a:rPr lang="ar-SA" smtClean="0"/>
              <a:t>‹#›</a:t>
            </a:fld>
            <a:endParaRPr lang="ar-SA"/>
          </a:p>
        </p:txBody>
      </p:sp>
      <p:sp>
        <p:nvSpPr>
          <p:cNvPr id="8" name="مستطيل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عنصر نائب للصورة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ar-SA" smtClean="0"/>
              <a:t>انقر فوق الأيقونة لإضافة صورة</a:t>
            </a:r>
            <a:endParaRPr kumimoji="0" lang="en-US" dirty="0"/>
          </a:p>
        </p:txBody>
      </p:sp>
      <p:sp>
        <p:nvSpPr>
          <p:cNvPr id="9" name="مخطط انسيابي: معالجة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مخطط انسيابي: معالجة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عنصر نائب للنص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858000" y="274639"/>
            <a:ext cx="1828800" cy="5851525"/>
          </a:xfrm>
        </p:spPr>
        <p:txBody>
          <a:bodyPr vert="eaVert"/>
          <a:lstStyle>
            <a:extLs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1143000" y="274640"/>
            <a:ext cx="5562600" cy="5851525"/>
          </a:xfrm>
        </p:spPr>
        <p:txBody>
          <a:bodyPr vert="eaVert"/>
          <a:lstStyle>
            <a:extLs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extLst/>
          </a:lstStyle>
          <a:p>
            <a:fld id="{1B8ABB09-4A1D-463E-8065-109CC2B7EFAA}" type="datetimeFigureOut">
              <a:rPr lang="ar-SA" smtClean="0"/>
              <a:t>04/11/1442</a:t>
            </a:fld>
            <a:endParaRPr lang="ar-SA"/>
          </a:p>
        </p:txBody>
      </p:sp>
      <p:sp>
        <p:nvSpPr>
          <p:cNvPr id="5" name="عنصر نائب للتذييل 4"/>
          <p:cNvSpPr>
            <a:spLocks noGrp="1"/>
          </p:cNvSpPr>
          <p:nvPr>
            <p:ph type="ftr" sz="quarter" idx="11"/>
          </p:nvPr>
        </p:nvSpPr>
        <p:spPr/>
        <p:txBody>
          <a:bodyPr/>
          <a:lstStyle>
            <a:extLst/>
          </a:lstStyle>
          <a:p>
            <a:endParaRPr lang="ar-SA"/>
          </a:p>
        </p:txBody>
      </p:sp>
      <p:sp>
        <p:nvSpPr>
          <p:cNvPr id="6" name="عنصر نائب لرقم الشريحة 5"/>
          <p:cNvSpPr>
            <a:spLocks noGrp="1"/>
          </p:cNvSpPr>
          <p:nvPr>
            <p:ph type="sldNum" sz="quarter" idx="12"/>
          </p:nvPr>
        </p:nvSpPr>
        <p:spPr/>
        <p:txBody>
          <a:bodyPr/>
          <a:lstStyle>
            <a:extLst/>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دائري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شكل بيضاوي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دائرة مجوفة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مستطيل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عنصر نائب للعنوان 4"/>
          <p:cNvSpPr>
            <a:spLocks noGrp="1"/>
          </p:cNvSpPr>
          <p:nvPr>
            <p:ph type="title"/>
          </p:nvPr>
        </p:nvSpPr>
        <p:spPr>
          <a:xfrm>
            <a:off x="1435608" y="274638"/>
            <a:ext cx="7498080" cy="1143000"/>
          </a:xfrm>
          <a:prstGeom prst="rect">
            <a:avLst/>
          </a:prstGeom>
        </p:spPr>
        <p:txBody>
          <a:bodyPr anchor="ctr">
            <a:normAutofit/>
          </a:bodyPr>
          <a:lstStyle>
            <a:extLst/>
          </a:lstStyle>
          <a:p>
            <a:r>
              <a:rPr kumimoji="0" lang="ar-SA" smtClean="0"/>
              <a:t>انقر لتحرير نمط العنوان الرئيسي</a:t>
            </a:r>
            <a:endParaRPr kumimoji="0" lang="en-US"/>
          </a:p>
        </p:txBody>
      </p:sp>
      <p:sp>
        <p:nvSpPr>
          <p:cNvPr id="9" name="عنصر نائب للنص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24" name="عنصر نائب للتاريخ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B8ABB09-4A1D-463E-8065-109CC2B7EFAA}" type="datetimeFigureOut">
              <a:rPr lang="ar-SA" smtClean="0"/>
              <a:t>04/11/1442</a:t>
            </a:fld>
            <a:endParaRPr lang="ar-SA"/>
          </a:p>
        </p:txBody>
      </p:sp>
      <p:sp>
        <p:nvSpPr>
          <p:cNvPr id="10" name="عنصر نائب للتذييل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ar-SA"/>
          </a:p>
        </p:txBody>
      </p:sp>
      <p:sp>
        <p:nvSpPr>
          <p:cNvPr id="22" name="عنصر نائب لرقم الشريحة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0B34F065-1154-456A-91E3-76DE8E75E17B}" type="slidenum">
              <a:rPr lang="ar-SA" smtClean="0"/>
              <a:t>‹#›</a:t>
            </a:fld>
            <a:endParaRPr lang="ar-SA"/>
          </a:p>
        </p:txBody>
      </p:sp>
      <p:sp>
        <p:nvSpPr>
          <p:cNvPr id="15" name="مستطيل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r" rtl="1"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r" rtl="1"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r" rtl="1"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r" rtl="1"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r" rtl="1"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r" rtl="1"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r" rtl="1"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331640" y="1052736"/>
            <a:ext cx="7291144" cy="1702160"/>
          </a:xfrm>
        </p:spPr>
        <p:txBody>
          <a:bodyPr anchor="t">
            <a:normAutofit/>
          </a:bodyPr>
          <a:lstStyle/>
          <a:p>
            <a:pPr algn="ctr">
              <a:lnSpc>
                <a:spcPct val="115000"/>
              </a:lnSpc>
              <a:spcAft>
                <a:spcPts val="1000"/>
              </a:spcAft>
            </a:pPr>
            <a:r>
              <a:rPr lang="ar-SA" sz="4000" dirty="0">
                <a:solidFill>
                  <a:schemeClr val="tx1"/>
                </a:solidFill>
                <a:latin typeface="Calibri"/>
                <a:ea typeface="Calibri"/>
                <a:cs typeface="Times New Roman"/>
              </a:rPr>
              <a:t>الدلالة التهذيبية في الخطاب القرآني</a:t>
            </a:r>
            <a:endParaRPr lang="en-US" sz="2400" dirty="0">
              <a:solidFill>
                <a:schemeClr val="tx1"/>
              </a:solidFill>
              <a:effectLst/>
              <a:latin typeface="Calibri"/>
              <a:ea typeface="Calibri"/>
              <a:cs typeface="Arial"/>
            </a:endParaRPr>
          </a:p>
        </p:txBody>
      </p:sp>
      <p:sp>
        <p:nvSpPr>
          <p:cNvPr id="3" name="عنوان فرعي 2"/>
          <p:cNvSpPr>
            <a:spLocks noGrp="1"/>
          </p:cNvSpPr>
          <p:nvPr>
            <p:ph type="subTitle" idx="1"/>
          </p:nvPr>
        </p:nvSpPr>
        <p:spPr>
          <a:xfrm>
            <a:off x="1691680" y="3573016"/>
            <a:ext cx="6552728" cy="2448272"/>
          </a:xfrm>
        </p:spPr>
        <p:txBody>
          <a:bodyPr>
            <a:normAutofit/>
          </a:bodyPr>
          <a:lstStyle/>
          <a:p>
            <a:pPr lvl="0" algn="ctr">
              <a:buClr>
                <a:srgbClr val="94C600"/>
              </a:buClr>
            </a:pPr>
            <a:r>
              <a:rPr lang="ar-IQ" sz="2400" b="1" dirty="0">
                <a:solidFill>
                  <a:srgbClr val="000000"/>
                </a:solidFill>
              </a:rPr>
              <a:t>الجامعة المستنصرية / كلية الآداب / قسم اللغة العربية </a:t>
            </a:r>
          </a:p>
          <a:p>
            <a:pPr lvl="0" algn="ctr">
              <a:buClr>
                <a:srgbClr val="94C600"/>
              </a:buClr>
            </a:pPr>
            <a:r>
              <a:rPr lang="ar-IQ" sz="2400" b="1" dirty="0">
                <a:solidFill>
                  <a:srgbClr val="000000"/>
                </a:solidFill>
              </a:rPr>
              <a:t>المرحلة الرابعة </a:t>
            </a:r>
          </a:p>
          <a:p>
            <a:pPr lvl="0" algn="ctr">
              <a:buClr>
                <a:srgbClr val="94C600"/>
              </a:buClr>
            </a:pPr>
            <a:r>
              <a:rPr lang="ar-IQ" sz="2400" b="1" dirty="0" smtClean="0">
                <a:solidFill>
                  <a:srgbClr val="000000"/>
                </a:solidFill>
              </a:rPr>
              <a:t>الدراسة </a:t>
            </a:r>
            <a:r>
              <a:rPr lang="ar-IQ" sz="2400" b="1" dirty="0">
                <a:solidFill>
                  <a:srgbClr val="000000"/>
                </a:solidFill>
              </a:rPr>
              <a:t>الصباحية </a:t>
            </a:r>
            <a:r>
              <a:rPr lang="ar-IQ" sz="2400" b="1" dirty="0" smtClean="0">
                <a:solidFill>
                  <a:srgbClr val="000000"/>
                </a:solidFill>
              </a:rPr>
              <a:t> </a:t>
            </a:r>
            <a:endParaRPr lang="ar-IQ" sz="2400" b="1" dirty="0">
              <a:solidFill>
                <a:srgbClr val="000000"/>
              </a:solidFill>
            </a:endParaRPr>
          </a:p>
          <a:p>
            <a:pPr lvl="0" algn="ctr">
              <a:buClr>
                <a:srgbClr val="94C600"/>
              </a:buClr>
            </a:pPr>
            <a:r>
              <a:rPr lang="ar-IQ" sz="2400" b="1" dirty="0" smtClean="0">
                <a:solidFill>
                  <a:srgbClr val="000000"/>
                </a:solidFill>
              </a:rPr>
              <a:t>أستاذ </a:t>
            </a:r>
            <a:r>
              <a:rPr lang="ar-IQ" sz="2400" b="1" dirty="0">
                <a:solidFill>
                  <a:srgbClr val="000000"/>
                </a:solidFill>
              </a:rPr>
              <a:t>المادة :</a:t>
            </a:r>
          </a:p>
          <a:p>
            <a:pPr lvl="0" algn="ctr">
              <a:buClr>
                <a:srgbClr val="94C600"/>
              </a:buClr>
            </a:pPr>
            <a:r>
              <a:rPr lang="ar-IQ" sz="2400" b="1" dirty="0" smtClean="0">
                <a:solidFill>
                  <a:srgbClr val="000000"/>
                </a:solidFill>
              </a:rPr>
              <a:t>أ. د رياض عبود </a:t>
            </a:r>
            <a:r>
              <a:rPr lang="ar-IQ" sz="2400" b="1" dirty="0" err="1" smtClean="0">
                <a:solidFill>
                  <a:srgbClr val="000000"/>
                </a:solidFill>
              </a:rPr>
              <a:t>إهوين</a:t>
            </a:r>
            <a:r>
              <a:rPr lang="ar-IQ" sz="2400" b="1" dirty="0" smtClean="0">
                <a:solidFill>
                  <a:srgbClr val="000000"/>
                </a:solidFill>
              </a:rPr>
              <a:t>                 </a:t>
            </a:r>
          </a:p>
          <a:p>
            <a:endParaRPr lang="ar-IQ" sz="2400"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776864" cy="5904656"/>
          </a:xfrm>
        </p:spPr>
        <p:txBody>
          <a:bodyPr>
            <a:noAutofit/>
          </a:bodyPr>
          <a:lstStyle/>
          <a:p>
            <a:pPr algn="justLow">
              <a:lnSpc>
                <a:spcPct val="150000"/>
              </a:lnSpc>
              <a:spcAft>
                <a:spcPts val="1000"/>
              </a:spcAft>
            </a:pPr>
            <a:r>
              <a:rPr lang="ar-SA" sz="2000" dirty="0">
                <a:latin typeface="Calibri"/>
                <a:ea typeface="Calibri"/>
                <a:cs typeface="Times New Roman"/>
              </a:rPr>
              <a:t>دعا القرآن الكريم إلى التأدب في الخطاب على نحو يحقق الهدف الكريم الذي نزل من أجله هذا الذكر الحكيم , فقال سبحانه (( وقولوا للناس حسناً )) البقرة (83) </a:t>
            </a:r>
            <a:endParaRPr lang="en-US" sz="2000" dirty="0">
              <a:latin typeface="Calibri"/>
              <a:ea typeface="Calibri"/>
              <a:cs typeface="Arial"/>
            </a:endParaRPr>
          </a:p>
          <a:p>
            <a:pPr algn="justLow">
              <a:lnSpc>
                <a:spcPct val="150000"/>
              </a:lnSpc>
              <a:spcAft>
                <a:spcPts val="1000"/>
              </a:spcAft>
            </a:pPr>
            <a:r>
              <a:rPr lang="ar-SA" sz="2000" dirty="0">
                <a:latin typeface="Calibri"/>
                <a:ea typeface="Calibri"/>
                <a:cs typeface="Times New Roman"/>
              </a:rPr>
              <a:t>     ومعلوم أن المصدر ينشرح للكلمة الطيبة المؤدبة الدافئة , وينكمش ويضيق بالكلمة الفظة القاسية . وهذه الدعوة القرآنية المباركة عامة شاملة , فالمسلم مدعو للتأدب في مخاطبة سيده ومولاه سبحانه (( وَلِلَّهِ الْأَسْمَاءُ </a:t>
            </a:r>
            <a:r>
              <a:rPr lang="ar-SA" sz="2000" dirty="0" err="1">
                <a:latin typeface="Calibri"/>
                <a:ea typeface="Calibri"/>
                <a:cs typeface="Times New Roman"/>
              </a:rPr>
              <a:t>الْحُسْنَىٰ</a:t>
            </a:r>
            <a:r>
              <a:rPr lang="ar-SA" sz="2000" dirty="0">
                <a:latin typeface="Calibri"/>
                <a:ea typeface="Calibri"/>
                <a:cs typeface="Times New Roman"/>
              </a:rPr>
              <a:t> فَادْعُوهُ بِهَا ۖ وَذَرُوا الَّذِينَ يُلْحِدُونَ فِي أَسْمَائِهِ ۚ سَيُجْزَوْنَ مَا كَانُوا يَعْمَلُونَ ﴿١٨٠﴾  ))  الأعراف . </a:t>
            </a:r>
            <a:endParaRPr lang="en-US" sz="2000" dirty="0">
              <a:latin typeface="Calibri"/>
              <a:ea typeface="Calibri"/>
              <a:cs typeface="Arial"/>
            </a:endParaRPr>
          </a:p>
          <a:p>
            <a:pPr algn="justLow">
              <a:lnSpc>
                <a:spcPct val="150000"/>
              </a:lnSpc>
              <a:spcAft>
                <a:spcPts val="1000"/>
              </a:spcAft>
            </a:pPr>
            <a:r>
              <a:rPr lang="ar-SA" sz="2000" dirty="0">
                <a:latin typeface="Calibri"/>
                <a:ea typeface="Calibri"/>
                <a:cs typeface="Times New Roman"/>
              </a:rPr>
              <a:t>     قال الالوسي : " الأسماء الحسنى هي التي </a:t>
            </a:r>
            <a:r>
              <a:rPr lang="ar-SA" sz="2000" dirty="0" err="1">
                <a:latin typeface="Calibri"/>
                <a:ea typeface="Calibri"/>
                <a:cs typeface="Times New Roman"/>
              </a:rPr>
              <a:t>تنبيء</a:t>
            </a:r>
            <a:r>
              <a:rPr lang="ar-SA" sz="2000" dirty="0">
                <a:latin typeface="Calibri"/>
                <a:ea typeface="Calibri"/>
                <a:cs typeface="Times New Roman"/>
              </a:rPr>
              <a:t> عند أحسن المعاني وأشرفها " . والمسلم مدعو أيضاً للتأدب مع نبيه عليه السلام , فقال سبحانه " لَا تَجْعَلُوا دُعَاءَ الرَّسُولِ بَيْنَكُمْ كَدُعَاءِ بَعْضِكُمْ بَعْضًا  " النور ﴿٦٣﴾  ومدعو للتأدب في مخاطبة الناس أجمعين , مؤمنهم وكافرهم ((فَقُولَا لَهُ قَوْلًا لَيِّنًا لَعَلَّهُ يَتَذَكَّرُ أَوْ </a:t>
            </a:r>
            <a:r>
              <a:rPr lang="ar-SA" sz="2000" dirty="0" err="1">
                <a:latin typeface="Calibri"/>
                <a:ea typeface="Calibri"/>
                <a:cs typeface="Times New Roman"/>
              </a:rPr>
              <a:t>يَخْشَىٰ</a:t>
            </a:r>
            <a:r>
              <a:rPr lang="ar-SA" sz="2000" dirty="0">
                <a:latin typeface="Calibri"/>
                <a:ea typeface="Calibri"/>
                <a:cs typeface="Times New Roman"/>
              </a:rPr>
              <a:t> )) طه ﴿٤٤﴾ .</a:t>
            </a:r>
            <a:endParaRPr lang="en-US" sz="2000" dirty="0">
              <a:latin typeface="Calibri"/>
              <a:ea typeface="Calibri"/>
              <a:cs typeface="Arial"/>
            </a:endParaRPr>
          </a:p>
          <a:p>
            <a:pPr algn="justLow">
              <a:lnSpc>
                <a:spcPct val="150000"/>
              </a:lnSpc>
              <a:spcAft>
                <a:spcPts val="1000"/>
              </a:spcAft>
            </a:pPr>
            <a:r>
              <a:rPr lang="ar-SA" sz="2000" dirty="0">
                <a:latin typeface="Calibri"/>
                <a:ea typeface="Calibri"/>
                <a:cs typeface="Times New Roman"/>
              </a:rPr>
              <a:t>ويتأكد جانب الأدب في حق الدعاة الى الله تأليفاً لقلوب الناس واستنزالاً لهم , وتلييناً لمواقفهم ((وَلَوْ كُنْتَ فَظًّا غَلِيظَ الْقَلْبِ لَانْفَضُّوا مِنْ حَوْلِكَ ۖ )) آل عمران (159) .</a:t>
            </a:r>
            <a:endParaRPr lang="en-US" sz="2000" dirty="0">
              <a:effectLst/>
              <a:latin typeface="Calibri"/>
              <a:ea typeface="Calibri"/>
              <a:cs typeface="Arial"/>
            </a:endParaRPr>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848872" cy="6120680"/>
          </a:xfrm>
        </p:spPr>
        <p:txBody>
          <a:bodyPr>
            <a:noAutofit/>
          </a:bodyPr>
          <a:lstStyle/>
          <a:p>
            <a:pPr algn="just">
              <a:lnSpc>
                <a:spcPct val="150000"/>
              </a:lnSpc>
              <a:spcAft>
                <a:spcPts val="1000"/>
              </a:spcAft>
            </a:pPr>
            <a:r>
              <a:rPr lang="ar-SA" sz="2000" dirty="0">
                <a:latin typeface="Calibri"/>
                <a:ea typeface="Calibri"/>
                <a:cs typeface="Times New Roman"/>
              </a:rPr>
              <a:t>وقد نهى القرآن الكريم عن الجهر بالسوء من القول خاصة في مخاطبة الوالدين ((فَلَا تَقُلْ لَهُمَا أُفٍّ وَلَا </a:t>
            </a:r>
            <a:r>
              <a:rPr lang="ar-SA" sz="2000" dirty="0" err="1">
                <a:latin typeface="Calibri"/>
                <a:ea typeface="Calibri"/>
                <a:cs typeface="Times New Roman"/>
              </a:rPr>
              <a:t>تَنْهَرْهُمَا</a:t>
            </a:r>
            <a:r>
              <a:rPr lang="ar-SA" sz="2000" dirty="0">
                <a:latin typeface="Calibri"/>
                <a:ea typeface="Calibri"/>
                <a:cs typeface="Times New Roman"/>
              </a:rPr>
              <a:t> )) الإسراء ( 23 ) وفي الرد على جهل الجاهلين ((وَإِذَا خَاطَبَهُمُ الْجَاهِلُونَ قَالُوا سَلَامًا )) الفرقان ( 63 ) وليس في ذلك من حرج ، فكل ينفق مما عنده فبضاعة الجاهل الجهل وبضاعة العارف العلم والحلم . </a:t>
            </a:r>
            <a:endParaRPr lang="en-US" sz="1400" dirty="0">
              <a:latin typeface="Calibri"/>
              <a:ea typeface="Calibri"/>
              <a:cs typeface="Arial"/>
            </a:endParaRPr>
          </a:p>
          <a:p>
            <a:pPr algn="just">
              <a:lnSpc>
                <a:spcPct val="150000"/>
              </a:lnSpc>
              <a:spcAft>
                <a:spcPts val="1000"/>
              </a:spcAft>
            </a:pPr>
            <a:r>
              <a:rPr lang="ar-SA" sz="2000" dirty="0">
                <a:latin typeface="Calibri"/>
                <a:ea typeface="Calibri"/>
                <a:cs typeface="Times New Roman"/>
              </a:rPr>
              <a:t>ولكي يتحصل المسلم على الأدب المطلوب في المخاطبة يحسن به الا يتعجل في كلامه ، وألا يندفع فيخرج من فمه كلام غير محكوم بضوابط العقل وموازين الشرع فيكون بذلك شبيهاً لمن قال الله سبحانه فيهم : ((وَتَقُولُونَ بِأَفْوَاهِكُمْ مَا لَيْسَ لَكُمْ بِهِ عِلْمٌ وَتَحْسَبُونَهُ هَيِّنًا وَهُوَ عِنْدَ اللَّهِ عَظِيمٌ )) النور ﴿١٥﴾ . </a:t>
            </a:r>
            <a:endParaRPr lang="en-US" sz="1400" dirty="0">
              <a:latin typeface="Calibri"/>
              <a:ea typeface="Calibri"/>
              <a:cs typeface="Arial"/>
            </a:endParaRPr>
          </a:p>
          <a:p>
            <a:pPr indent="255270" algn="just">
              <a:lnSpc>
                <a:spcPct val="150000"/>
              </a:lnSpc>
            </a:pPr>
            <a:r>
              <a:rPr lang="ar-SA" sz="2000" dirty="0">
                <a:latin typeface="Calibri"/>
                <a:ea typeface="Calibri"/>
                <a:cs typeface="Times New Roman"/>
              </a:rPr>
              <a:t> الكلمة الطيبة لها أجر كبير ، وثواب جزيل  في حين أن الكلمة الخبيثة ذات خطر عظيم على صاحبها ، قال رسول الله صلى الله عليه وسلم : " إن العبد ليتكلم بالكلمة من رضوان الله تعالى ، لا يلقي لها بالاً يرفعه الله بها درجات في الجنة ، وإن العبد ليتكلم بالكلمة من سخط الله تعالى لا يلقي لها بالاً يهوي بها في جنهم " .</a:t>
            </a:r>
            <a:endParaRPr lang="ar-IQ" sz="2000" dirty="0">
              <a:solidFill>
                <a:schemeClr val="tx1"/>
              </a:solidFill>
            </a:endParaRPr>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idx="1"/>
          </p:nvPr>
        </p:nvSpPr>
        <p:spPr>
          <a:xfrm>
            <a:off x="1115616" y="260648"/>
            <a:ext cx="7848872" cy="6120680"/>
          </a:xfrm>
        </p:spPr>
        <p:txBody>
          <a:bodyPr>
            <a:normAutofit fontScale="92500" lnSpcReduction="10000"/>
          </a:bodyPr>
          <a:lstStyle/>
          <a:p>
            <a:pPr algn="just">
              <a:lnSpc>
                <a:spcPct val="115000"/>
              </a:lnSpc>
              <a:spcAft>
                <a:spcPts val="1000"/>
              </a:spcAft>
            </a:pPr>
            <a:r>
              <a:rPr lang="ar-SA" sz="2200" dirty="0">
                <a:latin typeface="Calibri"/>
                <a:ea typeface="Calibri"/>
                <a:cs typeface="Times New Roman"/>
              </a:rPr>
              <a:t>وعلى أي حال ... فالقرآن الكريم كله أدب وخلق وتهذيب , وتربية للسلوك السوي وتنمية للقيم الفاضلة والأخلاق العالية الرفيعة ,  ولهذا حرص على أن يكون خطابه بأسلوب يجذب السامع نحوه ، ويعيد النافر إليه ، ويحبب المبغِضَ فيه ، يؤلف به القلوب ، ويجمع حوله الأفئدة ، ولذلك يتخير من الكلمات ما هو رقيق الحاشية ، ناعم الملمس ، عذبا في الفم ، لذيذًا على السمع ، يأنس منها المستوحش ، ويأمن بها الخائف ، حتى يقبل على الدعوة ، وهو راضي النفس ، مطمئن البال ، قرير العين ، منشرح الصدر ولا نستطيع أن نحصي قطوفه </a:t>
            </a:r>
            <a:r>
              <a:rPr lang="ar-SA" sz="2200" dirty="0" err="1">
                <a:latin typeface="Calibri"/>
                <a:ea typeface="Calibri"/>
                <a:cs typeface="Times New Roman"/>
              </a:rPr>
              <a:t>الدانية</a:t>
            </a:r>
            <a:r>
              <a:rPr lang="ar-SA" sz="2200" dirty="0">
                <a:latin typeface="Calibri"/>
                <a:ea typeface="Calibri"/>
                <a:cs typeface="Times New Roman"/>
              </a:rPr>
              <a:t>  في هذا الموضوع , ولكننا نلمح إلى بعضها بما يفتح الله فنذكر منها وبالله التوفيق ما يأتي : </a:t>
            </a:r>
            <a:endParaRPr lang="en-US" sz="1500" dirty="0">
              <a:latin typeface="Calibri"/>
              <a:ea typeface="Calibri"/>
              <a:cs typeface="Arial"/>
            </a:endParaRPr>
          </a:p>
          <a:p>
            <a:pPr algn="just">
              <a:lnSpc>
                <a:spcPct val="115000"/>
              </a:lnSpc>
              <a:spcAft>
                <a:spcPts val="1000"/>
              </a:spcAft>
            </a:pPr>
            <a:r>
              <a:rPr lang="ar-SA" sz="2200" b="1" dirty="0">
                <a:latin typeface="Calibri"/>
                <a:ea typeface="Calibri"/>
                <a:cs typeface="Times New Roman"/>
              </a:rPr>
              <a:t>ــ المثال الأول : السوأة :  </a:t>
            </a:r>
            <a:endParaRPr lang="en-US" sz="1500" b="1" dirty="0">
              <a:latin typeface="Calibri"/>
              <a:ea typeface="Calibri"/>
              <a:cs typeface="Arial"/>
            </a:endParaRPr>
          </a:p>
          <a:p>
            <a:pPr algn="just">
              <a:lnSpc>
                <a:spcPct val="115000"/>
              </a:lnSpc>
              <a:spcAft>
                <a:spcPts val="1000"/>
              </a:spcAft>
            </a:pPr>
            <a:r>
              <a:rPr lang="ar-SA" sz="2200" dirty="0">
                <a:latin typeface="Calibri"/>
                <a:ea typeface="Calibri"/>
                <a:cs typeface="Times New Roman"/>
              </a:rPr>
              <a:t>      يذكر الله تعالى أنه قد أباح لآدم (عليه السلام) ولزوجته حواء الجنة أن يأكلا منها من جميع ثمارها إلا شجرة واحدة ... فعند ذلك حسدهما الشيطان وسعى في المكر والوسوسة والخديعة ليسلبهما ما هما فيه من النعمة واللباس الحسن  فبدأت وسوسته وترغيبه ليحصل على ما يريد ، ((فَوَسْوَسَ لَهُمَا الشَّيْطَانُ لِيُبْدِيَ لَهُمَا مَا وُورِيَ عَنْهُمَا مِن سَوْآتِهِمَا وَقَالَ مَا نَهَاكُمَا رَبُّكُمَا عَنْ </a:t>
            </a:r>
            <a:r>
              <a:rPr lang="ar-SA" sz="2200" dirty="0" err="1">
                <a:latin typeface="Calibri"/>
                <a:ea typeface="Calibri"/>
                <a:cs typeface="Times New Roman"/>
              </a:rPr>
              <a:t>هَٰذِهِ</a:t>
            </a:r>
            <a:r>
              <a:rPr lang="ar-SA" sz="2200" dirty="0">
                <a:latin typeface="Calibri"/>
                <a:ea typeface="Calibri"/>
                <a:cs typeface="Times New Roman"/>
              </a:rPr>
              <a:t> الشَّجَرَةِ إِلَّا أَن تَكُونَا مَلَكَيْنِ أَوْ تَكُونَا مِنَ الْخَالِدِينَ )) ، فقال سبحانه وتعالى ( سوآتهما ) أي: </a:t>
            </a:r>
            <a:r>
              <a:rPr lang="ar-SA" sz="2200" dirty="0" err="1">
                <a:latin typeface="Calibri"/>
                <a:ea typeface="Calibri"/>
                <a:cs typeface="Times New Roman"/>
              </a:rPr>
              <a:t>عوراتهما</a:t>
            </a:r>
            <a:r>
              <a:rPr lang="ar-SA" sz="2200" dirty="0">
                <a:latin typeface="Calibri"/>
                <a:ea typeface="Calibri"/>
                <a:cs typeface="Times New Roman"/>
              </a:rPr>
              <a:t> ، ولم يقل </a:t>
            </a:r>
            <a:r>
              <a:rPr lang="ar-SA" sz="2200" dirty="0" err="1">
                <a:latin typeface="Calibri"/>
                <a:ea typeface="Calibri"/>
                <a:cs typeface="Times New Roman"/>
              </a:rPr>
              <a:t>عوراتهما</a:t>
            </a:r>
            <a:r>
              <a:rPr lang="ar-SA" sz="2200" dirty="0">
                <a:latin typeface="Calibri"/>
                <a:ea typeface="Calibri"/>
                <a:cs typeface="Times New Roman"/>
              </a:rPr>
              <a:t> ؛ ترفع عن ذكر الفحش من القول وانسجاماً مع المستوى التهذيبي الذي تميز به القرآن الكريم . وقد يكون مراعاة لمكانة أبي البشرية آدم (عليه السلام) وزوجته حواء عند سرد قصتهما لذريتهما ؛ لأن العورة قد ذكرت في القرآن الكريم صريحة في أكثر من موضعه ، وقد جاءت مكناةً بها . </a:t>
            </a:r>
            <a:endParaRPr lang="en-US" sz="1500" dirty="0">
              <a:latin typeface="Calibri"/>
              <a:ea typeface="Calibri"/>
              <a:cs typeface="Arial"/>
            </a:endParaRPr>
          </a:p>
          <a:p>
            <a:pPr indent="255270" algn="just">
              <a:lnSpc>
                <a:spcPct val="115000"/>
              </a:lnSpc>
            </a:pPr>
            <a:endParaRPr lang="ar-IQ" sz="2000" dirty="0">
              <a:solidFill>
                <a:schemeClr val="tx1"/>
              </a:solidFill>
            </a:endParaRPr>
          </a:p>
        </p:txBody>
      </p:sp>
    </p:spTree>
    <p:extLst>
      <p:ext uri="{BB962C8B-B14F-4D97-AF65-F5344CB8AC3E}">
        <p14:creationId xmlns:p14="http://schemas.microsoft.com/office/powerpoint/2010/main" val="244311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332656"/>
            <a:ext cx="7848872" cy="6192688"/>
          </a:xfrm>
        </p:spPr>
        <p:txBody>
          <a:bodyPr>
            <a:normAutofit lnSpcReduction="10000"/>
          </a:bodyPr>
          <a:lstStyle/>
          <a:p>
            <a:pPr algn="just">
              <a:lnSpc>
                <a:spcPct val="150000"/>
              </a:lnSpc>
              <a:spcAft>
                <a:spcPts val="1000"/>
              </a:spcAft>
            </a:pPr>
            <a:r>
              <a:rPr lang="ar-SA" sz="2000" dirty="0">
                <a:latin typeface="Calibri"/>
                <a:ea typeface="Calibri"/>
                <a:cs typeface="Times New Roman"/>
              </a:rPr>
              <a:t>والسوأة فرج الرجل والمرأة ، وذلك لأن ظهوره يسوء الإنسان ، وهذا من باب الكناية ، أي كني عن الفرج بالسوأة . يقول صاحب تفسير المنار : " ومن باب الكناية بدت سوأته وبدت لهما سوأتهما ، وإذا أضيفت السوأة إلى الإنسان أريد بها عورته الفاحشة لأنه يسووه ظهورها بمقتضى الحياء الفطري " .</a:t>
            </a:r>
            <a:endParaRPr lang="en-US" sz="2000" dirty="0">
              <a:latin typeface="Calibri"/>
              <a:ea typeface="Calibri"/>
              <a:cs typeface="Arial"/>
            </a:endParaRPr>
          </a:p>
          <a:p>
            <a:pPr algn="just">
              <a:lnSpc>
                <a:spcPct val="150000"/>
              </a:lnSpc>
              <a:spcAft>
                <a:spcPts val="1000"/>
              </a:spcAft>
            </a:pPr>
            <a:r>
              <a:rPr lang="ar-SA" sz="2000" dirty="0">
                <a:latin typeface="Calibri"/>
                <a:ea typeface="Calibri"/>
                <a:cs typeface="Times New Roman"/>
              </a:rPr>
              <a:t>المثال الثاني: ضحكت .</a:t>
            </a:r>
            <a:endParaRPr lang="en-US" sz="2000" dirty="0">
              <a:latin typeface="Calibri"/>
              <a:ea typeface="Calibri"/>
              <a:cs typeface="Arial"/>
            </a:endParaRPr>
          </a:p>
          <a:p>
            <a:pPr algn="just">
              <a:lnSpc>
                <a:spcPct val="150000"/>
              </a:lnSpc>
              <a:spcAft>
                <a:spcPts val="1000"/>
              </a:spcAft>
            </a:pPr>
            <a:r>
              <a:rPr lang="ar-SA" sz="2000" dirty="0">
                <a:latin typeface="Calibri"/>
                <a:ea typeface="Calibri"/>
                <a:cs typeface="Times New Roman"/>
              </a:rPr>
              <a:t>    يصف تبارك وتعالى قصة إبراهيم (عليه السلام) مع الملائكة الذين أتوا لمعاقبة قوم لوط (عليه السلام) الذين عصوه واتبعوا الشهوات . وفي أثناء هذه القصة يصف الله تعالى زوج النبي إبراهيم ( عليه السلام ) بأنها : ((وَامْرَأَتُهُ قَائِمَةٌ فَضَحِكَتْ فَبَشَّرْنَاهَا بِإِسْحَاقَ وَمِن وَرَاءِ إِسْحَاقَ يَعْقُوبَ)) . هود/23 وهذه الآية قد استوقفت مسيرة هذا البحث لما تبعثه من إيحاءات خفية </a:t>
            </a:r>
            <a:r>
              <a:rPr lang="ar-SA" sz="2000" dirty="0" smtClean="0">
                <a:latin typeface="Calibri"/>
                <a:ea typeface="Calibri"/>
                <a:cs typeface="Times New Roman"/>
              </a:rPr>
              <a:t>ودلالات </a:t>
            </a:r>
            <a:r>
              <a:rPr lang="ar-SA" sz="2000" dirty="0">
                <a:latin typeface="Calibri"/>
                <a:ea typeface="Calibri"/>
                <a:cs typeface="Times New Roman"/>
              </a:rPr>
              <a:t>جمالية </a:t>
            </a:r>
            <a:r>
              <a:rPr lang="ar-SA" sz="2000" dirty="0" smtClean="0">
                <a:latin typeface="Calibri"/>
                <a:ea typeface="Calibri"/>
                <a:cs typeface="Times New Roman"/>
              </a:rPr>
              <a:t>.</a:t>
            </a:r>
            <a:endParaRPr lang="ar-IQ" sz="2000" dirty="0" smtClean="0">
              <a:latin typeface="Calibri"/>
              <a:ea typeface="Calibri"/>
              <a:cs typeface="Arial"/>
            </a:endParaRPr>
          </a:p>
          <a:p>
            <a:pPr algn="just">
              <a:lnSpc>
                <a:spcPct val="150000"/>
              </a:lnSpc>
              <a:spcAft>
                <a:spcPts val="1000"/>
              </a:spcAft>
            </a:pPr>
            <a:r>
              <a:rPr lang="ar-SA" sz="2000" dirty="0">
                <a:latin typeface="Calibri"/>
                <a:ea typeface="Calibri"/>
                <a:cs typeface="Times New Roman"/>
              </a:rPr>
              <a:t>فما الذي أضحكها .. ؟ وما علاقة الضحك بالبشارة بالولد ، وهي عجوز .. ؟</a:t>
            </a:r>
            <a:endParaRPr lang="en-US" sz="1400" dirty="0">
              <a:latin typeface="Calibri"/>
              <a:ea typeface="Calibri"/>
              <a:cs typeface="Arial"/>
            </a:endParaRPr>
          </a:p>
          <a:p>
            <a:pPr>
              <a:lnSpc>
                <a:spcPct val="150000"/>
              </a:lnSpc>
            </a:pPr>
            <a:r>
              <a:rPr lang="ar-SA" sz="2000" dirty="0">
                <a:ea typeface="Calibri"/>
                <a:cs typeface="Times New Roman"/>
              </a:rPr>
              <a:t> لقد اختلف المفسرون في تفسير هذه الآية : لكن لم تخرج تأويلاتهم عن أربعة معان:</a:t>
            </a:r>
            <a:endParaRPr lang="ar-IQ" sz="2000" dirty="0" smtClean="0">
              <a:latin typeface="Calibri"/>
              <a:ea typeface="Calibri"/>
              <a:cs typeface="Times New Roman"/>
            </a:endParaRPr>
          </a:p>
        </p:txBody>
      </p:sp>
    </p:spTree>
    <p:extLst>
      <p:ext uri="{BB962C8B-B14F-4D97-AF65-F5344CB8AC3E}">
        <p14:creationId xmlns:p14="http://schemas.microsoft.com/office/powerpoint/2010/main" val="2664580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15616" y="260648"/>
            <a:ext cx="7848872" cy="5688632"/>
          </a:xfrm>
        </p:spPr>
        <p:txBody>
          <a:bodyPr>
            <a:normAutofit fontScale="70000" lnSpcReduction="20000"/>
          </a:bodyPr>
          <a:lstStyle/>
          <a:p>
            <a:pPr algn="just">
              <a:lnSpc>
                <a:spcPct val="115000"/>
              </a:lnSpc>
              <a:spcAft>
                <a:spcPts val="1000"/>
              </a:spcAft>
            </a:pPr>
            <a:r>
              <a:rPr lang="ar-SA" dirty="0">
                <a:latin typeface="Calibri"/>
                <a:ea typeface="Calibri"/>
                <a:cs typeface="Times New Roman"/>
              </a:rPr>
              <a:t>أحدها : أنها ضحكت سرورا بزوال الخيفة عن زوجها (عليه السلام).</a:t>
            </a:r>
            <a:endParaRPr lang="en-US" sz="2000" dirty="0">
              <a:latin typeface="Calibri"/>
              <a:ea typeface="Calibri"/>
              <a:cs typeface="Arial"/>
            </a:endParaRPr>
          </a:p>
          <a:p>
            <a:pPr algn="just">
              <a:lnSpc>
                <a:spcPct val="115000"/>
              </a:lnSpc>
              <a:spcAft>
                <a:spcPts val="1000"/>
              </a:spcAft>
            </a:pPr>
            <a:r>
              <a:rPr lang="ar-SA" dirty="0">
                <a:latin typeface="Calibri"/>
                <a:ea typeface="Calibri"/>
                <a:cs typeface="Times New Roman"/>
              </a:rPr>
              <a:t> - وثانيها : ضحكت سرورا بهلاك أهل الخبائث قوم لوط (عليه السلام)</a:t>
            </a:r>
            <a:endParaRPr lang="en-US" sz="2000" dirty="0">
              <a:latin typeface="Calibri"/>
              <a:ea typeface="Calibri"/>
              <a:cs typeface="Arial"/>
            </a:endParaRPr>
          </a:p>
          <a:p>
            <a:pPr algn="just">
              <a:lnSpc>
                <a:spcPct val="115000"/>
              </a:lnSpc>
              <a:spcAft>
                <a:spcPts val="1000"/>
              </a:spcAft>
            </a:pPr>
            <a:r>
              <a:rPr lang="ar-SA" dirty="0">
                <a:latin typeface="Calibri"/>
                <a:ea typeface="Calibri"/>
                <a:cs typeface="Times New Roman"/>
              </a:rPr>
              <a:t> - والثالث : أنها ضحكت من غفلة قوم لوط مع قرب العذاب . </a:t>
            </a:r>
            <a:endParaRPr lang="en-US" sz="2000" dirty="0">
              <a:latin typeface="Calibri"/>
              <a:ea typeface="Calibri"/>
              <a:cs typeface="Arial"/>
            </a:endParaRPr>
          </a:p>
          <a:p>
            <a:pPr algn="just">
              <a:lnSpc>
                <a:spcPct val="115000"/>
              </a:lnSpc>
              <a:spcAft>
                <a:spcPts val="1000"/>
              </a:spcAft>
            </a:pPr>
            <a:r>
              <a:rPr lang="ar-SA" dirty="0">
                <a:latin typeface="Calibri"/>
                <a:ea typeface="Calibri"/>
                <a:cs typeface="Times New Roman"/>
              </a:rPr>
              <a:t>- والرابع : أنها حاضت .</a:t>
            </a:r>
            <a:endParaRPr lang="en-US" sz="2000" dirty="0">
              <a:latin typeface="Calibri"/>
              <a:ea typeface="Calibri"/>
              <a:cs typeface="Arial"/>
            </a:endParaRPr>
          </a:p>
          <a:p>
            <a:pPr algn="just">
              <a:lnSpc>
                <a:spcPct val="115000"/>
              </a:lnSpc>
              <a:spcAft>
                <a:spcPts val="1000"/>
              </a:spcAft>
            </a:pPr>
            <a:r>
              <a:rPr lang="ar-SA" dirty="0">
                <a:latin typeface="Calibri"/>
                <a:ea typeface="Calibri"/>
                <a:cs typeface="Times New Roman"/>
              </a:rPr>
              <a:t>    والذي يلفت الانتباه ويستوقف النظر منها هو الرابع ، مع الاحتفاظ الكامل بقيمة الدلالات الثلاثة الأخرى . وفي هذا الصدد الطبري : ((... وقال آخرون : بل معنى قوله (ضحكت ) في هذا الموضع ، فحاضت . وقال بعضهم أن العرب تقول: ( ضحكت المرأة ) حاضت )). كذلك يسند هذا القول قول القرطبي في هذه الآية </a:t>
            </a:r>
            <a:r>
              <a:rPr lang="en-US" dirty="0">
                <a:latin typeface="Times New Roman"/>
                <a:ea typeface="Calibri"/>
                <a:cs typeface="Arial"/>
              </a:rPr>
              <a:t>))</a:t>
            </a:r>
            <a:r>
              <a:rPr lang="ar-SA" dirty="0">
                <a:latin typeface="Calibri"/>
                <a:ea typeface="Calibri"/>
                <a:cs typeface="Times New Roman"/>
              </a:rPr>
              <a:t> (فضحكت) قال مجاهد وعكرمة : حاضت , وكانت آيسة , تحقيقاً للبشارة ))</a:t>
            </a:r>
            <a:endParaRPr lang="en-US" sz="2000" dirty="0">
              <a:latin typeface="Calibri"/>
              <a:ea typeface="Calibri"/>
              <a:cs typeface="Arial"/>
            </a:endParaRPr>
          </a:p>
          <a:p>
            <a:pPr algn="just">
              <a:lnSpc>
                <a:spcPct val="115000"/>
              </a:lnSpc>
              <a:spcAft>
                <a:spcPts val="1000"/>
              </a:spcAft>
            </a:pPr>
            <a:r>
              <a:rPr lang="ar-SA" dirty="0">
                <a:latin typeface="Calibri"/>
                <a:ea typeface="Calibri"/>
                <a:cs typeface="Times New Roman"/>
              </a:rPr>
              <a:t>وفي هذا الأسلوب مراعاة لما تطلبه هذه القصة ،ولا سيما عندما تتحدث عن لقاء جليل وعظيم الا وهو لقاء الملائكة بالأنبياء عليهم الصلاة والسلام </a:t>
            </a:r>
            <a:r>
              <a:rPr lang="ar-SA" dirty="0" smtClean="0">
                <a:latin typeface="Calibri"/>
                <a:ea typeface="Calibri"/>
                <a:cs typeface="Times New Roman"/>
              </a:rPr>
              <a:t>.</a:t>
            </a:r>
            <a:endParaRPr lang="en-US" sz="2000" dirty="0">
              <a:latin typeface="Calibri"/>
              <a:ea typeface="Calibri"/>
              <a:cs typeface="Arial"/>
            </a:endParaRPr>
          </a:p>
        </p:txBody>
      </p:sp>
    </p:spTree>
    <p:extLst>
      <p:ext uri="{BB962C8B-B14F-4D97-AF65-F5344CB8AC3E}">
        <p14:creationId xmlns:p14="http://schemas.microsoft.com/office/powerpoint/2010/main" val="2930317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404664"/>
            <a:ext cx="7848872" cy="5688632"/>
          </a:xfrm>
        </p:spPr>
        <p:txBody>
          <a:bodyPr>
            <a:normAutofit lnSpcReduction="10000"/>
          </a:bodyPr>
          <a:lstStyle/>
          <a:p>
            <a:pPr algn="just">
              <a:lnSpc>
                <a:spcPct val="115000"/>
              </a:lnSpc>
              <a:spcAft>
                <a:spcPts val="1000"/>
              </a:spcAft>
            </a:pPr>
            <a:r>
              <a:rPr lang="ar-SA" sz="2000" dirty="0">
                <a:latin typeface="Calibri"/>
                <a:ea typeface="Calibri"/>
                <a:cs typeface="Times New Roman"/>
              </a:rPr>
              <a:t>المثال الثالث: السوء.</a:t>
            </a:r>
            <a:endParaRPr lang="en-US" sz="2000" dirty="0">
              <a:latin typeface="Calibri"/>
              <a:ea typeface="Calibri"/>
              <a:cs typeface="Arial"/>
            </a:endParaRPr>
          </a:p>
          <a:p>
            <a:pPr algn="just">
              <a:lnSpc>
                <a:spcPct val="115000"/>
              </a:lnSpc>
              <a:spcAft>
                <a:spcPts val="1000"/>
              </a:spcAft>
            </a:pPr>
            <a:r>
              <a:rPr lang="ar-SA" sz="2000" dirty="0">
                <a:latin typeface="Calibri"/>
                <a:ea typeface="Calibri"/>
                <a:cs typeface="Times New Roman"/>
              </a:rPr>
              <a:t>    قال سبحانه وتعالى في كتابه العزيز حينما كلم موسى (عليه السلام) في الوادي المقدس : ((وَاضْمُمْ يَدَكَ </a:t>
            </a:r>
            <a:r>
              <a:rPr lang="ar-SA" sz="2000" dirty="0" err="1">
                <a:latin typeface="Calibri"/>
                <a:ea typeface="Calibri"/>
                <a:cs typeface="Times New Roman"/>
              </a:rPr>
              <a:t>إِلَىٰ</a:t>
            </a:r>
            <a:r>
              <a:rPr lang="ar-SA" sz="2000" dirty="0">
                <a:latin typeface="Calibri"/>
                <a:ea typeface="Calibri"/>
                <a:cs typeface="Times New Roman"/>
              </a:rPr>
              <a:t> جَنَاحِكَ تَخْرُجْ بَيْضَاءَ مِنْ غَيْرِ سُوءٍ آيَةً </a:t>
            </a:r>
            <a:r>
              <a:rPr lang="ar-SA" sz="2000" dirty="0" err="1">
                <a:latin typeface="Calibri"/>
                <a:ea typeface="Calibri"/>
                <a:cs typeface="Times New Roman"/>
              </a:rPr>
              <a:t>أُخْرَىٰ</a:t>
            </a:r>
            <a:r>
              <a:rPr lang="ar-SA" sz="2000" dirty="0">
                <a:latin typeface="Calibri"/>
                <a:ea typeface="Calibri"/>
                <a:cs typeface="Times New Roman"/>
              </a:rPr>
              <a:t> )) طه /22 قال المفسرون : (من غير سوء ) أي من غير برص ؛ وفسر بالبرص لأنه من الآفات التي تتعرض لليد . وفسر غير واحد من المفسرين ( السوء ) على الإطلاق ؛ أي من غير أذى ولا مرض ، ومن غير شين ونحو ذلك .</a:t>
            </a:r>
            <a:endParaRPr lang="en-US" sz="2000" dirty="0">
              <a:latin typeface="Calibri"/>
              <a:ea typeface="Calibri"/>
              <a:cs typeface="Arial"/>
            </a:endParaRPr>
          </a:p>
          <a:p>
            <a:pPr algn="just">
              <a:lnSpc>
                <a:spcPct val="115000"/>
              </a:lnSpc>
              <a:spcAft>
                <a:spcPts val="1000"/>
              </a:spcAft>
            </a:pPr>
            <a:r>
              <a:rPr lang="ar-SA" sz="2000" dirty="0">
                <a:latin typeface="Calibri"/>
                <a:ea typeface="Calibri"/>
                <a:cs typeface="Times New Roman"/>
              </a:rPr>
              <a:t> ويقول الزمخشري : " السوء : الرداءة والقبح في كل شيء ، فكني به عن البرص كما يكنى عن العورة بالسوأة ... فكان جديراً بأن يكنى عنه ، ولا نرى أحسن ولا ألطف ولا أحز للمفاصل من كنايات القرآن وآدابه ".</a:t>
            </a:r>
            <a:endParaRPr lang="en-US" sz="2000" dirty="0">
              <a:latin typeface="Calibri"/>
              <a:ea typeface="Calibri"/>
              <a:cs typeface="Arial"/>
            </a:endParaRPr>
          </a:p>
          <a:p>
            <a:r>
              <a:rPr lang="ar-SA" sz="2000" dirty="0">
                <a:ea typeface="Calibri"/>
                <a:cs typeface="Times New Roman"/>
              </a:rPr>
              <a:t> ويظهر من هذا السياق مراعاة نفسية الإنسان العربي فيما يكرهه وينفر منه . وهذه من الآداب </a:t>
            </a:r>
            <a:r>
              <a:rPr lang="ar-SA" sz="2000" dirty="0" smtClean="0">
                <a:ea typeface="Calibri"/>
                <a:cs typeface="Times New Roman"/>
              </a:rPr>
              <a:t>المعروفة </a:t>
            </a:r>
            <a:r>
              <a:rPr lang="ar-SA" sz="2000" dirty="0">
                <a:ea typeface="Calibri"/>
                <a:cs typeface="Times New Roman"/>
              </a:rPr>
              <a:t>التي اتسم بها القرآن الكريم . </a:t>
            </a:r>
            <a:endParaRPr lang="ar-IQ" sz="2000" dirty="0" smtClean="0">
              <a:ea typeface="Calibri"/>
              <a:cs typeface="Times New Roman"/>
            </a:endParaRPr>
          </a:p>
          <a:p>
            <a:pPr algn="just">
              <a:lnSpc>
                <a:spcPct val="115000"/>
              </a:lnSpc>
              <a:spcAft>
                <a:spcPts val="1000"/>
              </a:spcAft>
            </a:pPr>
            <a:r>
              <a:rPr lang="ar-SA" sz="2000" dirty="0">
                <a:latin typeface="Calibri"/>
                <a:ea typeface="Calibri"/>
                <a:cs typeface="Times New Roman"/>
              </a:rPr>
              <a:t>المثال الرابع :الجلود . </a:t>
            </a:r>
            <a:endParaRPr lang="en-US" sz="1400" dirty="0">
              <a:latin typeface="Calibri"/>
              <a:ea typeface="Calibri"/>
              <a:cs typeface="Arial"/>
            </a:endParaRPr>
          </a:p>
          <a:p>
            <a:r>
              <a:rPr lang="ar-SA" sz="2000" dirty="0">
                <a:ea typeface="Calibri"/>
                <a:cs typeface="Times New Roman"/>
              </a:rPr>
              <a:t> قال تعالى </a:t>
            </a:r>
            <a:r>
              <a:rPr lang="en-US" sz="2000" dirty="0">
                <a:latin typeface="Times New Roman"/>
                <a:ea typeface="Calibri"/>
              </a:rPr>
              <a:t>))</a:t>
            </a:r>
            <a:r>
              <a:rPr lang="en-US" sz="1400" dirty="0">
                <a:latin typeface="Times New Roman"/>
                <a:ea typeface="Calibri"/>
              </a:rPr>
              <a:t> </a:t>
            </a:r>
            <a:r>
              <a:rPr lang="ar-SA" sz="2000" dirty="0" err="1">
                <a:ea typeface="Calibri"/>
                <a:cs typeface="Times New Roman"/>
              </a:rPr>
              <a:t>حَتَّىٰ</a:t>
            </a:r>
            <a:r>
              <a:rPr lang="ar-SA" sz="2000" dirty="0">
                <a:ea typeface="Calibri"/>
                <a:cs typeface="Times New Roman"/>
              </a:rPr>
              <a:t> إِذَا مَا جَاءُوهَا شَهِدَ عَلَيْهِمْ سَمْعُهُمْ وَأَبْصَارُهُمْ وَجُلُودُهُم بِمَا كَانُوا يَعْمَلُونَ </a:t>
            </a:r>
            <a:r>
              <a:rPr lang="ar-SA" sz="1600" dirty="0">
                <a:ea typeface="Calibri"/>
                <a:cs typeface="Times New Roman"/>
              </a:rPr>
              <a:t>(20)</a:t>
            </a:r>
            <a:r>
              <a:rPr lang="ar-SA" sz="2000" dirty="0">
                <a:ea typeface="Calibri"/>
                <a:cs typeface="Times New Roman"/>
              </a:rPr>
              <a:t> وَقَالُوا لِجُلُودِهِمْ لِمَ شَهِدتُّمْ عَلَيْنَا ۖ قَالُوا أَنطَقَنَا اللَّهُ الَّذِي أَنطَقَ كُلَّ شَيْءٍ وَهُوَ خَلَقَكُمْ أَوَّلَ مَرَّةٍ وَإِلَيْهِ تُرْجَعُونَ </a:t>
            </a:r>
            <a:r>
              <a:rPr lang="ar-SA" sz="1600" dirty="0">
                <a:ea typeface="Calibri"/>
                <a:cs typeface="Times New Roman"/>
              </a:rPr>
              <a:t>(21)</a:t>
            </a:r>
            <a:r>
              <a:rPr lang="ar-SA" sz="2000" dirty="0">
                <a:ea typeface="Calibri"/>
                <a:cs typeface="Times New Roman"/>
              </a:rPr>
              <a:t> )). فصلت</a:t>
            </a:r>
            <a:endParaRPr lang="en-US" sz="2000" dirty="0">
              <a:solidFill>
                <a:schemeClr val="tx1"/>
              </a:solidFill>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848872" cy="6408712"/>
          </a:xfrm>
        </p:spPr>
        <p:txBody>
          <a:bodyPr>
            <a:normAutofit lnSpcReduction="10000"/>
          </a:bodyPr>
          <a:lstStyle/>
          <a:p>
            <a:pPr algn="just">
              <a:lnSpc>
                <a:spcPct val="150000"/>
              </a:lnSpc>
              <a:spcAft>
                <a:spcPts val="1000"/>
              </a:spcAft>
            </a:pPr>
            <a:r>
              <a:rPr lang="ar-SA" sz="2000" dirty="0">
                <a:latin typeface="Calibri"/>
                <a:ea typeface="Calibri"/>
                <a:cs typeface="Times New Roman"/>
              </a:rPr>
              <a:t>لقد اختلفت الأقوال في تفسير (الجلود) في هذه الآية ؛ لكن على تفرقها تصب في ثلاثة أقوال :- أحدها : إن المراد (بالجلود ) الجوارح ، أي الأيدي والأرجل . </a:t>
            </a:r>
            <a:endParaRPr lang="en-US" sz="2000" dirty="0">
              <a:latin typeface="Calibri"/>
              <a:ea typeface="Calibri"/>
              <a:cs typeface="Arial"/>
            </a:endParaRPr>
          </a:p>
          <a:p>
            <a:pPr algn="just">
              <a:lnSpc>
                <a:spcPct val="150000"/>
              </a:lnSpc>
              <a:spcAft>
                <a:spcPts val="1000"/>
              </a:spcAft>
            </a:pPr>
            <a:r>
              <a:rPr lang="ar-SA" sz="2000" dirty="0">
                <a:latin typeface="Calibri"/>
                <a:ea typeface="Calibri"/>
                <a:cs typeface="Times New Roman"/>
              </a:rPr>
              <a:t>- والثاني : إنها الفروج . قال الفراء : " الجلد هاهنا - والله أعلم - الذكر ، وهو ما كنى عنه ". وعلى هذا إنها جاءت كناية عن الفروج ، إيراداً للفظ الحسن بدل القبيح   فقد عبر عما لا يحسن ذكره ( بجلودهم ) وفي هذا صورة مؤدية مهذبة جاءت بأحسن القول وأدق التعبير ، وقد يكون هذا الحوار بين الإنسان وفرجه هو السبب في استعمال هذه الكناية البعيدة عن المعنى نوعاً ما . فإنه يكون أقبح لو صرح به ، وأنفر للنفس ؛ لأن الحال حال محاورة ومعاتبة . فجاء أسلوباً غاية في الأدب والتهذيب ، ومراعاة للنفوس والأسماع ۔ </a:t>
            </a:r>
            <a:endParaRPr lang="en-US" sz="2000" dirty="0">
              <a:latin typeface="Calibri"/>
              <a:ea typeface="Calibri"/>
              <a:cs typeface="Arial"/>
            </a:endParaRPr>
          </a:p>
          <a:p>
            <a:pPr>
              <a:lnSpc>
                <a:spcPct val="150000"/>
              </a:lnSpc>
            </a:pPr>
            <a:r>
              <a:rPr lang="ar-SA" sz="2000" dirty="0">
                <a:ea typeface="Calibri"/>
                <a:cs typeface="Times New Roman"/>
              </a:rPr>
              <a:t>- والثالث : إن المراد بها الجلود نفسها . </a:t>
            </a:r>
            <a:r>
              <a:rPr lang="ar-IQ" sz="2000" dirty="0" smtClean="0">
                <a:ea typeface="Calibri"/>
                <a:cs typeface="Times New Roman"/>
              </a:rPr>
              <a:t> </a:t>
            </a:r>
          </a:p>
          <a:p>
            <a:pPr marL="82296" indent="0">
              <a:lnSpc>
                <a:spcPct val="150000"/>
              </a:lnSpc>
              <a:buNone/>
            </a:pPr>
            <a:r>
              <a:rPr lang="ar-SA" sz="2000" dirty="0">
                <a:ea typeface="Calibri"/>
                <a:cs typeface="Times New Roman"/>
              </a:rPr>
              <a:t> ويعد هذا من الجماليات الفنية في التعبير القرآني ، فإنها إن حملت على القول الثاني تعد من الجماليات التهذيبية البديعية ، وإن حملت على غيره تعد اختزلا دلاليا واتساعا معنويا يبين قيمة المفردة القرآنية ، وما يجتمع حولها من معان وفوائد يجعلها وكأنها البؤرة والمنبع الذي تجتمع فيه دلالات السياق في القرآن الكريم  .</a:t>
            </a:r>
            <a:endParaRPr lang="en-US" sz="2000" dirty="0">
              <a:solidFill>
                <a:schemeClr val="tx1"/>
              </a:solidFill>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43608" y="260648"/>
            <a:ext cx="7848872" cy="6408712"/>
          </a:xfrm>
        </p:spPr>
        <p:txBody>
          <a:bodyPr>
            <a:normAutofit/>
          </a:bodyPr>
          <a:lstStyle/>
          <a:p>
            <a:pPr algn="just">
              <a:lnSpc>
                <a:spcPct val="115000"/>
              </a:lnSpc>
              <a:spcAft>
                <a:spcPts val="1000"/>
              </a:spcAft>
            </a:pPr>
            <a:r>
              <a:rPr lang="ar-SA" sz="2000" b="1" dirty="0">
                <a:latin typeface="Calibri"/>
                <a:ea typeface="Calibri"/>
                <a:cs typeface="Times New Roman"/>
              </a:rPr>
              <a:t>المثال الخامس: البهتان .</a:t>
            </a:r>
            <a:endParaRPr lang="en-US" sz="2000" b="1" dirty="0">
              <a:latin typeface="Calibri"/>
              <a:ea typeface="Calibri"/>
              <a:cs typeface="Arial"/>
            </a:endParaRPr>
          </a:p>
          <a:p>
            <a:pPr algn="just">
              <a:lnSpc>
                <a:spcPct val="150000"/>
              </a:lnSpc>
              <a:spcAft>
                <a:spcPts val="1000"/>
              </a:spcAft>
            </a:pPr>
            <a:r>
              <a:rPr lang="ar-SA" sz="2000" dirty="0">
                <a:latin typeface="Calibri"/>
                <a:ea typeface="Calibri"/>
                <a:cs typeface="Times New Roman"/>
              </a:rPr>
              <a:t>قال تعالى : ((يَا أَيُّهَا النَّبِيُّ إِذَا جَاءَكَ الْمُؤْمِنَاتُ يُبَايِعْنَكَ عَلَى أَن لَّا يُشْرِكْنَ بِاللَّهِ شَيْئًا وَلَا يَسْرِقْنَ وَلَا يَزْنِينَ وَلَا يَقْتُلْنَ أَوْلَادَهُنَّ وَلَا يَأْتِينَ بِبُهْتَانٍ يَفْتَرِينَهُ بَيْنَ أَيْدِيهِنَّ وَأَرْجُلِهِنَّ وَلَا يَعْصِينَكَ فِي مَعْرُوفٍ ۙ فَبَايِعْهُنَّ وَاسْتَغْفِرْ لَهُنَّ اللَّهَ ۖ إِنَّ اللَّهَ غَفُورٌ رَّحِيمٌ)) الممتحنة/12 . </a:t>
            </a:r>
            <a:endParaRPr lang="en-US" sz="2000" dirty="0">
              <a:latin typeface="Calibri"/>
              <a:ea typeface="Calibri"/>
              <a:cs typeface="Arial"/>
            </a:endParaRPr>
          </a:p>
          <a:p>
            <a:pPr algn="just">
              <a:lnSpc>
                <a:spcPct val="150000"/>
              </a:lnSpc>
              <a:spcAft>
                <a:spcPts val="1000"/>
              </a:spcAft>
            </a:pPr>
            <a:r>
              <a:rPr lang="ar-SA" sz="2000" dirty="0">
                <a:latin typeface="Calibri"/>
                <a:ea typeface="Calibri"/>
                <a:cs typeface="Times New Roman"/>
              </a:rPr>
              <a:t>أي لا يلحقن بأزواجهن غير أولادهم " . فقد كانت المرأة تلتقط المولود , فتقول لزوجها هذا الولد منك. والبهتان : الكذب الذي يبهت المكذوب عليه أي : يدهنه ويجعله متحيراً . والافتراء : الاختلاق والابتداع . " فكني بالبهتان </a:t>
            </a:r>
            <a:r>
              <a:rPr lang="ar-SA" sz="2000" dirty="0" err="1">
                <a:latin typeface="Calibri"/>
                <a:ea typeface="Calibri"/>
                <a:cs typeface="Times New Roman"/>
              </a:rPr>
              <a:t>المفترى</a:t>
            </a:r>
            <a:r>
              <a:rPr lang="ar-SA" sz="2000" dirty="0">
                <a:latin typeface="Calibri"/>
                <a:ea typeface="Calibri"/>
                <a:cs typeface="Times New Roman"/>
              </a:rPr>
              <a:t> بين يديها ورجليها عن الولد الذي تلصقه بزوجها كذباً ، لأن بطنها الذي تحمله فيه بين اليدين ، وفرجها الذي تلده به بين الرجلين " . </a:t>
            </a:r>
            <a:endParaRPr lang="en-US" sz="2000" dirty="0">
              <a:latin typeface="Calibri"/>
              <a:ea typeface="Calibri"/>
              <a:cs typeface="Arial"/>
            </a:endParaRPr>
          </a:p>
          <a:p>
            <a:pPr algn="just">
              <a:lnSpc>
                <a:spcPct val="150000"/>
              </a:lnSpc>
              <a:spcAft>
                <a:spcPts val="1000"/>
              </a:spcAft>
            </a:pPr>
            <a:r>
              <a:rPr lang="ar-SA" sz="2000" dirty="0">
                <a:latin typeface="Calibri"/>
                <a:ea typeface="Calibri"/>
                <a:cs typeface="Times New Roman"/>
              </a:rPr>
              <a:t>إن في هذا السياق - فضلا عما يحمله من آداب - إنكاراً شديداً ، </a:t>
            </a:r>
            <a:r>
              <a:rPr lang="ar-SA" sz="2000" dirty="0" err="1">
                <a:latin typeface="Calibri"/>
                <a:ea typeface="Calibri"/>
                <a:cs typeface="Times New Roman"/>
              </a:rPr>
              <a:t>وتفظيعاً</a:t>
            </a:r>
            <a:r>
              <a:rPr lang="ar-SA" sz="2000" dirty="0">
                <a:latin typeface="Calibri"/>
                <a:ea typeface="Calibri"/>
                <a:cs typeface="Times New Roman"/>
              </a:rPr>
              <a:t> على هذه الصفات السيئة والبذيئة . فجاءت صورة مهذبة مؤدبة تحاول القضاء على أبشع الصور في الجاهلية ولكن بأسلوب بديع يحمل في طياته الإشارة والتلميح ، مبتعداً عن كل ما قد يكدر صفو النفوس وهي تستمع إلى هذا الخطاب الإلهي الجليل . </a:t>
            </a:r>
            <a:endParaRPr lang="en-US" sz="1400" dirty="0">
              <a:latin typeface="Calibri"/>
              <a:ea typeface="Calibri"/>
              <a:cs typeface="Arial"/>
            </a:endParaRPr>
          </a:p>
          <a:p>
            <a:endParaRPr lang="en-US" sz="20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404664"/>
            <a:ext cx="7848872" cy="5688632"/>
          </a:xfrm>
        </p:spPr>
        <p:txBody>
          <a:bodyPr>
            <a:normAutofit/>
          </a:bodyPr>
          <a:lstStyle/>
          <a:p>
            <a:pPr algn="just">
              <a:lnSpc>
                <a:spcPct val="115000"/>
              </a:lnSpc>
              <a:spcAft>
                <a:spcPts val="1000"/>
              </a:spcAft>
            </a:pPr>
            <a:r>
              <a:rPr lang="ar-SA" sz="2000" dirty="0">
                <a:latin typeface="Calibri"/>
                <a:ea typeface="Calibri"/>
                <a:cs typeface="Times New Roman"/>
              </a:rPr>
              <a:t>المثال السادس: الرفث . </a:t>
            </a:r>
            <a:endParaRPr lang="en-US" sz="2000" dirty="0">
              <a:latin typeface="Calibri"/>
              <a:ea typeface="Calibri"/>
              <a:cs typeface="Arial"/>
            </a:endParaRPr>
          </a:p>
          <a:p>
            <a:pPr algn="just">
              <a:lnSpc>
                <a:spcPct val="115000"/>
              </a:lnSpc>
              <a:spcAft>
                <a:spcPts val="1000"/>
              </a:spcAft>
            </a:pPr>
            <a:r>
              <a:rPr lang="ar-SA" sz="2000" dirty="0">
                <a:latin typeface="Calibri"/>
                <a:ea typeface="Calibri"/>
                <a:cs typeface="Times New Roman"/>
              </a:rPr>
              <a:t>قال الله سبحانه وتعالى : ((أُحِلَّ لَكُمْ لَيْلَةَ الصِّيَامِ الرَّفَثُ إِلَى نِسَائِكُمْ ۚ هُنَّ لِبَاسٌ لَّكُمْ وَأَنتُمْ لِبَاسٌ لَّهُنَّ ۗ ))</a:t>
            </a:r>
            <a:endParaRPr lang="en-US" sz="2000" dirty="0">
              <a:latin typeface="Calibri"/>
              <a:ea typeface="Calibri"/>
              <a:cs typeface="Arial"/>
            </a:endParaRPr>
          </a:p>
          <a:p>
            <a:pPr algn="just">
              <a:lnSpc>
                <a:spcPct val="115000"/>
              </a:lnSpc>
              <a:spcAft>
                <a:spcPts val="1000"/>
              </a:spcAft>
            </a:pPr>
            <a:r>
              <a:rPr lang="ar-SA" sz="2000" dirty="0">
                <a:latin typeface="Calibri"/>
                <a:ea typeface="Calibri"/>
                <a:cs typeface="Times New Roman"/>
              </a:rPr>
              <a:t>     فالرفث هاهنا الجماع . " وعن ابن عباس رضي الله عنه : الرفث : كلمة جامعة لكل ما يريد الرجل من المرأة كالغمز والتقبيل  . وأصل الرفث في اللغة : الفحش من القول ، قال الزمخشري : " رفث ورفث في كلامه وأرفث وترفث : أفحش وأفصح بما يجب أن يكنى عنه من ذكر النكاح " ؛ لكنه أريد به في هذه الآية الجماع ، فكني به عن الجماعة ، والله تعالى </a:t>
            </a:r>
            <a:r>
              <a:rPr lang="ar-SA" sz="2000" dirty="0" err="1">
                <a:latin typeface="Calibri"/>
                <a:ea typeface="Calibri"/>
                <a:cs typeface="Times New Roman"/>
              </a:rPr>
              <a:t>کريم</a:t>
            </a:r>
            <a:r>
              <a:rPr lang="ar-SA" sz="2000" dirty="0">
                <a:latin typeface="Calibri"/>
                <a:ea typeface="Calibri"/>
                <a:cs typeface="Times New Roman"/>
              </a:rPr>
              <a:t> يكني بما يشاء . فالرفث مقدمات المباشرة أو المباشرة ذاتها ، وكلاهما مقصود هنا ومباح ... ولكن القرآن لا يمر على هذا المعنى من دون لمسة حانية رفاقه ، تمنح العلاقة الزوجية شفافية ورفقاً ونداوة ، وتنأى بها عن غلظ المعنى الحيواني وعرامته ... .</a:t>
            </a:r>
            <a:endParaRPr lang="en-US" sz="2000" dirty="0">
              <a:latin typeface="Calibri"/>
              <a:ea typeface="Calibri"/>
              <a:cs typeface="Arial"/>
            </a:endParaRPr>
          </a:p>
          <a:p>
            <a:r>
              <a:rPr lang="ar-SA" sz="2000" dirty="0">
                <a:ea typeface="Calibri"/>
                <a:cs typeface="Times New Roman"/>
              </a:rPr>
              <a:t>    وتتبين لنا جمالية هذا التعبير على الرغم من دلالة ( رفت ) على الفحش في أصلها ؛ لكنها مع تعديتها بحرف الجر ( إلى ) قد انتقلت إلى دلالة جديدة أكسبتها بعداً تهذيبياً مع حصول المقصود فقد جمعت بين المعنيين </a:t>
            </a:r>
            <a:r>
              <a:rPr lang="ar-SA" sz="2000" dirty="0" err="1">
                <a:ea typeface="Calibri"/>
                <a:cs typeface="Times New Roman"/>
              </a:rPr>
              <a:t>الكنائي</a:t>
            </a:r>
            <a:r>
              <a:rPr lang="ar-SA" sz="2000" dirty="0">
                <a:ea typeface="Calibri"/>
                <a:cs typeface="Times New Roman"/>
              </a:rPr>
              <a:t> والصريح وهذا يتحقق بالاتساع الدلالي وهو جوهر التعبير القرآني في هذه المواقف الاجتماعية .</a:t>
            </a:r>
            <a:endParaRPr lang="en-US" sz="2000" dirty="0">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971600" y="116632"/>
            <a:ext cx="7848872" cy="6408712"/>
          </a:xfrm>
        </p:spPr>
        <p:txBody>
          <a:bodyPr>
            <a:normAutofit fontScale="92500" lnSpcReduction="10000"/>
          </a:bodyPr>
          <a:lstStyle/>
          <a:p>
            <a:pPr algn="just">
              <a:lnSpc>
                <a:spcPct val="115000"/>
              </a:lnSpc>
              <a:spcAft>
                <a:spcPts val="1000"/>
              </a:spcAft>
            </a:pPr>
            <a:r>
              <a:rPr lang="ar-SA" sz="2200" b="1" dirty="0" smtClean="0">
                <a:latin typeface="Calibri"/>
                <a:ea typeface="Calibri"/>
                <a:cs typeface="Times New Roman"/>
              </a:rPr>
              <a:t>المثال السابع: التربص. </a:t>
            </a:r>
            <a:endParaRPr lang="en-US" sz="2200" b="1" dirty="0" smtClean="0">
              <a:latin typeface="Calibri"/>
              <a:ea typeface="Calibri"/>
              <a:cs typeface="Arial"/>
            </a:endParaRPr>
          </a:p>
          <a:p>
            <a:pPr algn="just">
              <a:lnSpc>
                <a:spcPct val="115000"/>
              </a:lnSpc>
              <a:spcAft>
                <a:spcPts val="1000"/>
              </a:spcAft>
            </a:pPr>
            <a:r>
              <a:rPr lang="ar-SA" sz="2200" dirty="0" smtClean="0">
                <a:latin typeface="Calibri"/>
                <a:ea typeface="Calibri"/>
                <a:cs typeface="Times New Roman"/>
              </a:rPr>
              <a:t>قال </a:t>
            </a:r>
            <a:r>
              <a:rPr lang="ar-SA" sz="2200" dirty="0">
                <a:latin typeface="Calibri"/>
                <a:ea typeface="Calibri"/>
                <a:cs typeface="Times New Roman"/>
              </a:rPr>
              <a:t>الله تعالى : ((وَالْمُطَلَّقَاتُ يَتَرَبَّصْنَ بِأَنفُسِهِنَّ ثَلَاثَةَ قُرُوءٍ ۚ وَلَا يَحِلُّ لَهُنَّ أَن يَكْتُمْنَ مَا خَلَقَ اللَّهُ فِي أَرْحَامِهِنَّ إِن كُنَّ يُؤْمِنَّ بِاللَّهِ وَالْيَوْمِ الْآخِرِ )) البقرة/228 .</a:t>
            </a:r>
            <a:endParaRPr lang="en-US" sz="2200" dirty="0">
              <a:latin typeface="Calibri"/>
              <a:ea typeface="Calibri"/>
              <a:cs typeface="Arial"/>
            </a:endParaRPr>
          </a:p>
          <a:p>
            <a:pPr algn="just">
              <a:lnSpc>
                <a:spcPct val="115000"/>
              </a:lnSpc>
              <a:spcAft>
                <a:spcPts val="1000"/>
              </a:spcAft>
            </a:pPr>
            <a:r>
              <a:rPr lang="ar-SA" sz="2200" dirty="0">
                <a:latin typeface="Calibri"/>
                <a:ea typeface="Calibri"/>
                <a:cs typeface="Times New Roman"/>
              </a:rPr>
              <a:t>       أي ينتظرن صابرات على أنفسهن ثلاثة أطهار أو حيضات . ثم بعد ذلك يتزوجن . " والتربص : هو التوقف عن النكاح ، وحبس النفس عنه ". ولا يدل هذا على الامتناع عن النكاح فحسب ، وانما يشمل ترك أمور كثيرة مما يخص النساء ، والأحاديث عن النبي (ص) متظاهرة أن التربص بإحداد : هو الامتناع عن الزينة ، وليس المصبوغ الجميل ، والطيب ونحوه ...  .</a:t>
            </a:r>
            <a:endParaRPr lang="en-US" sz="2200" dirty="0">
              <a:latin typeface="Calibri"/>
              <a:ea typeface="Calibri"/>
              <a:cs typeface="Arial"/>
            </a:endParaRPr>
          </a:p>
          <a:p>
            <a:pPr algn="just">
              <a:lnSpc>
                <a:spcPct val="115000"/>
              </a:lnSpc>
              <a:spcAft>
                <a:spcPts val="1000"/>
              </a:spcAft>
            </a:pPr>
            <a:r>
              <a:rPr lang="ar-SA" sz="2200" dirty="0" smtClean="0">
                <a:latin typeface="Calibri"/>
                <a:ea typeface="Calibri"/>
                <a:cs typeface="Times New Roman"/>
              </a:rPr>
              <a:t> قال ابن كثير : " هذا أمر من الله سبحانه وتعالى للمطلقات المدخول بهن من ذوات الأقراء بان يتربصن بأنفسهن ثلاثة قروء أي بأن تمكث إحداهن بعد طلاق زوجها لها ثلاثة قروء ثم تتزوج إن شاءت  . وقد جاء هذا الخطاب على صفة من التهذيب وذلك لأن الله سبحانه وتعالى قد أسند الأمر إليهن لأنهن أدرى بأنفسهن وحالهن من سواهن ولم يسنده إلى غيرهن لما له من قيمة شرعية ونفسية فهن المسؤولات عن الأخبار فيما يوجد في أرحامهن من حيض أو ولد ؛ ولذا قال الله سبحانه وتعالى : ( ولا يحل لهن أن يكتمن ما خلق الله في أرحامهن إن كن يؤمن بالله واليوم الآخر) . وفي هذا فوائد كبيرة ، منها نسيان الزوج الأول ، وكذلك التمتع براحة نفسية أدناها ( ثلاثة قروء ) وهذا يساعد على نسيان الزوج الأول ، والاستعداد لاستقبال الزوج الثاني .</a:t>
            </a:r>
            <a:endParaRPr lang="en-US" sz="2200" dirty="0">
              <a:latin typeface="Calibri"/>
              <a:ea typeface="Calibri"/>
              <a:cs typeface="Arial"/>
            </a:endParaRPr>
          </a:p>
          <a:p>
            <a:endParaRPr lang="en-US" sz="1800" dirty="0">
              <a:solidFill>
                <a:schemeClr val="tx1"/>
              </a:solidFill>
              <a:latin typeface="Calibri"/>
              <a:ea typeface="Calibri"/>
              <a:cs typeface="Arial"/>
            </a:endParaRPr>
          </a:p>
        </p:txBody>
      </p:sp>
    </p:spTree>
    <p:extLst>
      <p:ext uri="{BB962C8B-B14F-4D97-AF65-F5344CB8AC3E}">
        <p14:creationId xmlns:p14="http://schemas.microsoft.com/office/powerpoint/2010/main" val="23993974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انقلاب">
  <a:themeElements>
    <a:clrScheme name="انقلاب">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انقلاب">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انقلاب">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52</TotalTime>
  <Words>1993</Words>
  <Application>Microsoft Office PowerPoint</Application>
  <PresentationFormat>عرض على الشاشة (3:4)‏</PresentationFormat>
  <Paragraphs>49</Paragraphs>
  <Slides>11</Slides>
  <Notes>0</Notes>
  <HiddenSlides>0</HiddenSlides>
  <MMClips>0</MMClips>
  <ScaleCrop>false</ScaleCrop>
  <HeadingPairs>
    <vt:vector size="4" baseType="variant">
      <vt:variant>
        <vt:lpstr>نسق</vt:lpstr>
      </vt:variant>
      <vt:variant>
        <vt:i4>1</vt:i4>
      </vt:variant>
      <vt:variant>
        <vt:lpstr>عناوين الشرائح</vt:lpstr>
      </vt:variant>
      <vt:variant>
        <vt:i4>11</vt:i4>
      </vt:variant>
    </vt:vector>
  </HeadingPairs>
  <TitlesOfParts>
    <vt:vector size="12" baseType="lpstr">
      <vt:lpstr>انقلاب</vt:lpstr>
      <vt:lpstr>الدلالة التهذيبية في الخطاب القرآني</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DR.Ahmed Saker 2o1O</cp:lastModifiedBy>
  <cp:revision>22</cp:revision>
  <dcterms:created xsi:type="dcterms:W3CDTF">2018-12-10T22:11:04Z</dcterms:created>
  <dcterms:modified xsi:type="dcterms:W3CDTF">2021-06-12T22:34:53Z</dcterms:modified>
</cp:coreProperties>
</file>