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60" r:id="rId3"/>
    <p:sldId id="257" r:id="rId4"/>
    <p:sldId id="258" r:id="rId5"/>
    <p:sldId id="259" r:id="rId6"/>
    <p:sldId id="261" r:id="rId7"/>
    <p:sldId id="263" r:id="rId8"/>
    <p:sldId id="264" r:id="rId9"/>
    <p:sldId id="265" r:id="rId10"/>
    <p:sldId id="266" r:id="rId11"/>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0" d="100"/>
          <a:sy n="70" d="100"/>
        </p:scale>
        <p:origin x="-138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04/12/1442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04/12/1442</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331640" y="1052736"/>
            <a:ext cx="7291144" cy="1702160"/>
          </a:xfrm>
        </p:spPr>
        <p:txBody>
          <a:bodyPr anchor="t">
            <a:noAutofit/>
          </a:bodyPr>
          <a:lstStyle/>
          <a:p>
            <a:pPr algn="ctr">
              <a:lnSpc>
                <a:spcPct val="115000"/>
              </a:lnSpc>
              <a:spcAft>
                <a:spcPts val="1000"/>
              </a:spcAft>
            </a:pPr>
            <a:r>
              <a:rPr lang="ar-SA" sz="4800" b="1" dirty="0">
                <a:solidFill>
                  <a:srgbClr val="17365D"/>
                </a:solidFill>
                <a:effectLst/>
                <a:latin typeface="Calibri"/>
                <a:ea typeface="Calibri"/>
                <a:cs typeface="Times New Roman"/>
              </a:rPr>
              <a:t>التِّكرار في التعبير القرآنيّ</a:t>
            </a:r>
            <a:r>
              <a:rPr lang="en-US" sz="3200" dirty="0">
                <a:effectLst/>
                <a:latin typeface="Calibri"/>
                <a:ea typeface="Calibri"/>
                <a:cs typeface="Arial"/>
              </a:rPr>
              <a:t/>
            </a:r>
            <a:br>
              <a:rPr lang="en-US" sz="3200" dirty="0">
                <a:effectLst/>
                <a:latin typeface="Calibri"/>
                <a:ea typeface="Calibri"/>
                <a:cs typeface="Arial"/>
              </a:rPr>
            </a:br>
            <a:endParaRPr lang="en-US" sz="4800" dirty="0">
              <a:solidFill>
                <a:schemeClr val="tx1"/>
              </a:solidFill>
              <a:effectLst/>
              <a:latin typeface="Calibri"/>
              <a:ea typeface="Calibri"/>
              <a:cs typeface="Arial"/>
            </a:endParaRPr>
          </a:p>
        </p:txBody>
      </p:sp>
      <p:sp>
        <p:nvSpPr>
          <p:cNvPr id="3" name="عنوان فرعي 2"/>
          <p:cNvSpPr>
            <a:spLocks noGrp="1"/>
          </p:cNvSpPr>
          <p:nvPr>
            <p:ph type="subTitle" idx="1"/>
          </p:nvPr>
        </p:nvSpPr>
        <p:spPr>
          <a:xfrm>
            <a:off x="1691680" y="3573016"/>
            <a:ext cx="6552728" cy="2448272"/>
          </a:xfrm>
        </p:spPr>
        <p:txBody>
          <a:bodyPr>
            <a:normAutofit/>
          </a:bodyPr>
          <a:lstStyle/>
          <a:p>
            <a:pPr lvl="0" algn="ctr">
              <a:buClr>
                <a:srgbClr val="94C600"/>
              </a:buClr>
            </a:pPr>
            <a:r>
              <a:rPr lang="ar-IQ" sz="2400" b="1" dirty="0">
                <a:solidFill>
                  <a:srgbClr val="000000"/>
                </a:solidFill>
              </a:rPr>
              <a:t>الجامعة المستنصرية / كلية الآداب / قسم اللغة العربية </a:t>
            </a:r>
          </a:p>
          <a:p>
            <a:pPr lvl="0" algn="ctr">
              <a:buClr>
                <a:srgbClr val="94C600"/>
              </a:buClr>
            </a:pPr>
            <a:r>
              <a:rPr lang="ar-IQ" sz="2400" b="1" dirty="0">
                <a:solidFill>
                  <a:srgbClr val="000000"/>
                </a:solidFill>
              </a:rPr>
              <a:t>المرحلة الرابعة </a:t>
            </a:r>
          </a:p>
          <a:p>
            <a:pPr lvl="0" algn="ctr">
              <a:buClr>
                <a:srgbClr val="94C600"/>
              </a:buClr>
            </a:pPr>
            <a:r>
              <a:rPr lang="ar-IQ" sz="2400" b="1" dirty="0" smtClean="0">
                <a:solidFill>
                  <a:srgbClr val="000000"/>
                </a:solidFill>
              </a:rPr>
              <a:t>الدراسة </a:t>
            </a:r>
            <a:r>
              <a:rPr lang="ar-IQ" sz="2400" b="1" dirty="0">
                <a:solidFill>
                  <a:srgbClr val="000000"/>
                </a:solidFill>
              </a:rPr>
              <a:t>الصباحية </a:t>
            </a:r>
            <a:r>
              <a:rPr lang="ar-IQ" sz="2400" b="1" dirty="0" smtClean="0">
                <a:solidFill>
                  <a:srgbClr val="000000"/>
                </a:solidFill>
              </a:rPr>
              <a:t> </a:t>
            </a:r>
            <a:endParaRPr lang="ar-IQ" sz="2400" b="1" dirty="0">
              <a:solidFill>
                <a:srgbClr val="000000"/>
              </a:solidFill>
            </a:endParaRPr>
          </a:p>
          <a:p>
            <a:pPr lvl="0" algn="ctr">
              <a:buClr>
                <a:srgbClr val="94C600"/>
              </a:buClr>
            </a:pPr>
            <a:r>
              <a:rPr lang="ar-IQ" sz="2400" b="1" dirty="0" smtClean="0">
                <a:solidFill>
                  <a:srgbClr val="000000"/>
                </a:solidFill>
              </a:rPr>
              <a:t>أستاذ </a:t>
            </a:r>
            <a:r>
              <a:rPr lang="ar-IQ" sz="2400" b="1" dirty="0">
                <a:solidFill>
                  <a:srgbClr val="000000"/>
                </a:solidFill>
              </a:rPr>
              <a:t>المادة :</a:t>
            </a:r>
          </a:p>
          <a:p>
            <a:pPr lvl="0" algn="ctr">
              <a:buClr>
                <a:srgbClr val="94C600"/>
              </a:buClr>
            </a:pPr>
            <a:r>
              <a:rPr lang="ar-IQ" sz="2400" b="1" dirty="0" smtClean="0">
                <a:solidFill>
                  <a:srgbClr val="000000"/>
                </a:solidFill>
              </a:rPr>
              <a:t>أ. د رياض عبود </a:t>
            </a:r>
            <a:r>
              <a:rPr lang="ar-IQ" sz="2400" b="1" dirty="0" err="1" smtClean="0">
                <a:solidFill>
                  <a:srgbClr val="000000"/>
                </a:solidFill>
              </a:rPr>
              <a:t>إهوين</a:t>
            </a:r>
            <a:r>
              <a:rPr lang="ar-IQ" sz="2400" b="1" dirty="0" smtClean="0">
                <a:solidFill>
                  <a:srgbClr val="000000"/>
                </a:solidFill>
              </a:rPr>
              <a:t>                 </a:t>
            </a:r>
          </a:p>
          <a:p>
            <a:endParaRPr lang="ar-IQ" sz="2400" dirty="0"/>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776864" cy="5904656"/>
          </a:xfrm>
        </p:spPr>
        <p:txBody>
          <a:bodyPr>
            <a:noAutofit/>
          </a:bodyPr>
          <a:lstStyle/>
          <a:p>
            <a:pPr indent="233680" algn="just">
              <a:lnSpc>
                <a:spcPct val="115000"/>
              </a:lnSpc>
            </a:pPr>
            <a:r>
              <a:rPr lang="ar-SA" sz="2400" b="1" u="sng" dirty="0">
                <a:latin typeface="Calibri"/>
                <a:ea typeface="Calibri"/>
                <a:cs typeface="Simplified Arabic"/>
              </a:rPr>
              <a:t>أولاً : تعريف التكرار لغة واصطلاحاً .</a:t>
            </a:r>
            <a:endParaRPr lang="en-US" sz="1600" dirty="0">
              <a:latin typeface="Calibri"/>
              <a:ea typeface="Calibri"/>
              <a:cs typeface="Arial"/>
            </a:endParaRPr>
          </a:p>
          <a:p>
            <a:pPr indent="233680" algn="just">
              <a:lnSpc>
                <a:spcPct val="115000"/>
              </a:lnSpc>
            </a:pPr>
            <a:r>
              <a:rPr lang="ar-SA" sz="2000" b="1" dirty="0">
                <a:latin typeface="Calibri"/>
                <a:ea typeface="Calibri"/>
                <a:cs typeface="Simplified Arabic"/>
              </a:rPr>
              <a:t>التكرار في اللغة</a:t>
            </a:r>
            <a:r>
              <a:rPr lang="ar-SA" sz="2000" dirty="0">
                <a:latin typeface="Calibri"/>
                <a:ea typeface="Calibri"/>
                <a:cs typeface="Simplified Arabic"/>
              </a:rPr>
              <a:t>: جاء في اللسان: "الكَرُّ : الرجوع ، يقال : كَرَّه وكَرَّ بنفسه ، يتعدّى ولا يتعدّى ، والكَرُّ مصدر كَرَّ عليه يَكُرُّ كرًّا ... والكَرُّ : الرجوع على الشيء ، ومنه التَّكْرارُ ... ( قال ) الجوهري : كَرَّرْتُ الشيء تَكْرِيراً وتَكْراراً"</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وفي البرهان في علوم القرآن للزركشي:</a:t>
            </a:r>
            <a:r>
              <a:rPr lang="ar-SA" sz="2000" dirty="0">
                <a:latin typeface="Calibri"/>
                <a:ea typeface="Calibri"/>
                <a:cs typeface="Arial"/>
              </a:rPr>
              <a:t> </a:t>
            </a:r>
            <a:r>
              <a:rPr lang="ar-SA" sz="2000" dirty="0">
                <a:latin typeface="Calibri"/>
                <a:ea typeface="Calibri"/>
                <a:cs typeface="Simplified Arabic"/>
              </a:rPr>
              <a:t>"وَهُوَ مَصْدَرُ كَرَّرَ إِذَا رَدَّدَ وَأَعَادَ هُوَ "</a:t>
            </a:r>
            <a:r>
              <a:rPr lang="ar-SA" sz="2000" b="1" u="sng" dirty="0" err="1">
                <a:latin typeface="Calibri"/>
                <a:ea typeface="Calibri"/>
                <a:cs typeface="Simplified Arabic"/>
              </a:rPr>
              <a:t>تَفْعَالٌ</a:t>
            </a:r>
            <a:r>
              <a:rPr lang="ar-SA" sz="2000" dirty="0">
                <a:latin typeface="Calibri"/>
                <a:ea typeface="Calibri"/>
                <a:cs typeface="Simplified Arabic"/>
              </a:rPr>
              <a:t>" بِفَتْحِ التَّاءِ وَلَيْسَ بِقِيَاسٍ بِخِلَافِ التَّفْعِيلِ.</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 </a:t>
            </a:r>
            <a:endParaRPr lang="en-US" sz="1600" dirty="0">
              <a:latin typeface="Calibri"/>
              <a:ea typeface="Calibri"/>
              <a:cs typeface="Arial"/>
            </a:endParaRPr>
          </a:p>
          <a:p>
            <a:pPr indent="233680" algn="just">
              <a:lnSpc>
                <a:spcPct val="115000"/>
              </a:lnSpc>
            </a:pPr>
            <a:r>
              <a:rPr lang="ar-SA" sz="2000" b="1" dirty="0">
                <a:latin typeface="Calibri"/>
                <a:ea typeface="Calibri"/>
                <a:cs typeface="Simplified Arabic"/>
              </a:rPr>
              <a:t>التكرار في الاصطلاح</a:t>
            </a:r>
            <a:r>
              <a:rPr lang="ar-SA" sz="2000" dirty="0">
                <a:latin typeface="Calibri"/>
                <a:ea typeface="Calibri"/>
                <a:cs typeface="Simplified Arabic"/>
              </a:rPr>
              <a:t>: تكرار كلمة أو جملة أكثر من مرة لمعاني متعددة كالتوكيد، والتهويل، والتعظيم ، وغيرها .</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 </a:t>
            </a:r>
            <a:endParaRPr lang="en-US" sz="1600" dirty="0">
              <a:latin typeface="Calibri"/>
              <a:ea typeface="Calibri"/>
              <a:cs typeface="Arial"/>
            </a:endParaRPr>
          </a:p>
          <a:p>
            <a:pPr indent="233680" algn="just">
              <a:lnSpc>
                <a:spcPct val="115000"/>
              </a:lnSpc>
            </a:pPr>
            <a:r>
              <a:rPr lang="ar-SA" sz="2400" b="1" u="sng" dirty="0">
                <a:latin typeface="Calibri"/>
                <a:ea typeface="Calibri"/>
                <a:cs typeface="Simplified Arabic"/>
              </a:rPr>
              <a:t>ثانياً :التكرار من الفصاحة .</a:t>
            </a:r>
            <a:endParaRPr lang="en-US" sz="1600" dirty="0">
              <a:latin typeface="Calibri"/>
              <a:ea typeface="Calibri"/>
              <a:cs typeface="Arial"/>
            </a:endParaRPr>
          </a:p>
          <a:p>
            <a:r>
              <a:rPr lang="ar-SA" sz="2000" dirty="0">
                <a:ea typeface="Calibri"/>
                <a:cs typeface="Simplified Arabic"/>
              </a:rPr>
              <a:t>اعترض بعض من لا يفقه لغة العرب فراح يطعن بالتكرار الوارد في القرآن ، وظن هؤلاء أن هذا ليس من أساليب الفصاحة ، وهذا من جهلهم؛ إذ يُعدّ التكرار من أجل إيجاد الثقافة وانتشارها من الأمور الضرورية؛ فقد كرّر رسول الله (صلّى الله عليه </a:t>
            </a:r>
            <a:r>
              <a:rPr lang="ar-SA" sz="2000" dirty="0" err="1">
                <a:ea typeface="Calibri"/>
                <a:cs typeface="Simplified Arabic"/>
              </a:rPr>
              <a:t>وآله</a:t>
            </a:r>
            <a:r>
              <a:rPr lang="ar-SA" sz="2000" dirty="0">
                <a:ea typeface="Calibri"/>
                <a:cs typeface="Simplified Arabic"/>
              </a:rPr>
              <a:t> وسلّم) مرارًا وتكرارًا قوله:</a:t>
            </a:r>
            <a:endParaRPr lang="en-US" sz="2000" dirty="0">
              <a:effectLst/>
              <a:latin typeface="Calibri"/>
              <a:ea typeface="Calibri"/>
              <a:cs typeface="Arial"/>
            </a:endParaRPr>
          </a:p>
        </p:txBody>
      </p:sp>
    </p:spTree>
    <p:extLst>
      <p:ext uri="{BB962C8B-B14F-4D97-AF65-F5344CB8AC3E}">
        <p14:creationId xmlns:p14="http://schemas.microsoft.com/office/powerpoint/2010/main" val="85835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848872" cy="6120680"/>
          </a:xfrm>
        </p:spPr>
        <p:txBody>
          <a:bodyPr>
            <a:noAutofit/>
          </a:bodyPr>
          <a:lstStyle/>
          <a:p>
            <a:pPr indent="233680" algn="just">
              <a:lnSpc>
                <a:spcPct val="115000"/>
              </a:lnSpc>
            </a:pPr>
            <a:r>
              <a:rPr lang="ar-SA" sz="2000" dirty="0">
                <a:latin typeface="Calibri"/>
                <a:ea typeface="Calibri"/>
                <a:cs typeface="Simplified Arabic"/>
              </a:rPr>
              <a:t>(إني تارك فيكم الثقلين كتاب الله وعترتي)؛ وبعد نزول قوله تعالى: ﴿</a:t>
            </a:r>
            <a:r>
              <a:rPr lang="ar-SA" sz="2000" b="1" dirty="0">
                <a:latin typeface="Calibri"/>
                <a:ea typeface="Calibri"/>
                <a:cs typeface="Simplified Arabic"/>
              </a:rPr>
              <a:t>وَأْمُرْ أَهْلَكَ بِالصَّلاةِ</a:t>
            </a:r>
            <a:r>
              <a:rPr lang="ar-SA" sz="2000" dirty="0">
                <a:latin typeface="Calibri"/>
                <a:ea typeface="Calibri"/>
                <a:cs typeface="Simplified Arabic"/>
              </a:rPr>
              <a:t>﴾ (طه: 132)، كان رسول الله (صلّى الله عليه </a:t>
            </a:r>
            <a:r>
              <a:rPr lang="ar-SA" sz="2000" dirty="0" err="1">
                <a:latin typeface="Calibri"/>
                <a:ea typeface="Calibri"/>
                <a:cs typeface="Simplified Arabic"/>
              </a:rPr>
              <a:t>وآله</a:t>
            </a:r>
            <a:r>
              <a:rPr lang="ar-SA" sz="2000" dirty="0">
                <a:latin typeface="Calibri"/>
                <a:ea typeface="Calibri"/>
                <a:cs typeface="Simplified Arabic"/>
              </a:rPr>
              <a:t> وسلّم) يأتي - ولعدّة أشهر - إلى بيت فاطمة الزهراء (</a:t>
            </a:r>
            <a:r>
              <a:rPr lang="ar-IQ" sz="2000" dirty="0">
                <a:latin typeface="Calibri"/>
                <a:ea typeface="Calibri"/>
                <a:cs typeface="Simplified Arabic"/>
              </a:rPr>
              <a:t>عليها السلام</a:t>
            </a:r>
            <a:r>
              <a:rPr lang="ar-SA" sz="2000" dirty="0">
                <a:latin typeface="Calibri"/>
                <a:ea typeface="Calibri"/>
                <a:cs typeface="Simplified Arabic"/>
              </a:rPr>
              <a:t>) ويقول: (الصلاة الصلاة)</a:t>
            </a:r>
            <a:r>
              <a:rPr lang="ar-SA" sz="2000" baseline="30000" dirty="0">
                <a:latin typeface="Calibri"/>
                <a:ea typeface="Calibri"/>
                <a:cs typeface="Simplified Arabic"/>
              </a:rPr>
              <a:t>()</a:t>
            </a:r>
            <a:r>
              <a:rPr lang="ar-SA" sz="2000" dirty="0">
                <a:latin typeface="Calibri"/>
                <a:ea typeface="Calibri"/>
                <a:cs typeface="Simplified Arabic"/>
              </a:rPr>
              <a:t>؛ وذلك ليُعلم الناس أنّ أهل البيت هم أهل بيت عليّ وفاطمة (صلوات الله عليهم أجمعين)، ونحن نقرأ في الحديث ما معناه: أنّ سبب تكرار قول (الله أكبر) في بداية الأذان هو لإخراج الناس من الغفلة، ولكّنهم بعدما يلتفتون تُكرر بقية الجمل مرّتين فقط</a:t>
            </a:r>
            <a:r>
              <a:rPr lang="ar-SA" sz="2000" baseline="30000" dirty="0">
                <a:latin typeface="Calibri"/>
                <a:ea typeface="Calibri"/>
                <a:cs typeface="Simplified Arabic"/>
              </a:rPr>
              <a:t>()</a:t>
            </a:r>
            <a:r>
              <a:rPr lang="ar-SA" sz="2000" dirty="0">
                <a:latin typeface="Calibri"/>
                <a:ea typeface="Calibri"/>
                <a:cs typeface="Simplified Arabic"/>
              </a:rPr>
              <a:t>.</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وكان الإمام عليّ (</a:t>
            </a:r>
            <a:r>
              <a:rPr lang="en-US" sz="2000" dirty="0">
                <a:latin typeface="Simplified Arabic"/>
                <a:ea typeface="Calibri"/>
                <a:cs typeface="Simplified Arabic"/>
                <a:sym typeface="AGA Arabesque"/>
              </a:rPr>
              <a:t></a:t>
            </a:r>
            <a:r>
              <a:rPr lang="ar-SA" sz="2000" dirty="0">
                <a:latin typeface="Calibri"/>
                <a:ea typeface="Calibri"/>
                <a:cs typeface="Simplified Arabic"/>
              </a:rPr>
              <a:t>) يردّد بعض العبارات لمرّات متعددة؛ وذلك لإيجاد نوع من الانتباه والالتفات عند الناس، من قبيل قوله (</a:t>
            </a:r>
            <a:r>
              <a:rPr lang="en-US" sz="2000" dirty="0">
                <a:latin typeface="Simplified Arabic"/>
                <a:ea typeface="Calibri"/>
                <a:cs typeface="Simplified Arabic"/>
                <a:sym typeface="AGA Arabesque"/>
              </a:rPr>
              <a:t></a:t>
            </a:r>
            <a:r>
              <a:rPr lang="ar-SA" sz="2000" dirty="0">
                <a:latin typeface="Calibri"/>
                <a:ea typeface="Calibri"/>
                <a:cs typeface="Simplified Arabic"/>
              </a:rPr>
              <a:t>) في وصيته لأبنائه(</a:t>
            </a:r>
            <a:r>
              <a:rPr lang="ar-IQ" sz="2000" dirty="0">
                <a:latin typeface="Calibri"/>
                <a:ea typeface="Calibri"/>
                <a:cs typeface="Simplified Arabic"/>
              </a:rPr>
              <a:t>&amp;</a:t>
            </a:r>
            <a:r>
              <a:rPr lang="ar-SA" sz="2000" dirty="0">
                <a:latin typeface="Calibri"/>
                <a:ea typeface="Calibri"/>
                <a:cs typeface="Simplified Arabic"/>
              </a:rPr>
              <a:t>): (الله الله في الأيتام)، (الله الله في جيرانكم)، (الله الله في الصلاة)، (الله الله في القرآن ... )، حيث تكرّر هنا لفظ الجلالة.</a:t>
            </a:r>
            <a:endParaRPr lang="en-US" sz="1600" dirty="0">
              <a:latin typeface="Calibri"/>
              <a:ea typeface="Calibri"/>
              <a:cs typeface="Arial"/>
            </a:endParaRPr>
          </a:p>
          <a:p>
            <a:pPr indent="252095" algn="just">
              <a:lnSpc>
                <a:spcPct val="90000"/>
              </a:lnSpc>
            </a:pPr>
            <a:r>
              <a:rPr lang="ar-SA" sz="2000" dirty="0">
                <a:ea typeface="Calibri"/>
                <a:cs typeface="Simplified Arabic"/>
              </a:rPr>
              <a:t>وتكرار الصلاة في الليل والنهار أيضًا؛ ذلك للتقرّب إلى الله تعالى أكثر في كلّ وقت، فمن يرتقي سلّمًا ظاهره تكرار رفع القدم ووضعها لمرّات متعدّدة ولكن في الواقع هو يتقدّم ويرتقي خطوة خطوة في كلّ حركة يقوم بها، وإنّ الشخص الذي يضرب في الأرض ليحفر بئرًا هو في</a:t>
            </a:r>
            <a:r>
              <a:rPr lang="en-US" sz="2000" dirty="0"/>
              <a:t> </a:t>
            </a:r>
            <a:r>
              <a:rPr lang="en-US" sz="1800" baseline="30000" dirty="0">
                <a:latin typeface="Simplified Arabic"/>
                <a:ea typeface="SimSun"/>
                <a:cs typeface="Times New Roman"/>
              </a:rPr>
              <a:t> </a:t>
            </a:r>
            <a:r>
              <a:rPr lang="ar-SA" sz="1800" baseline="30000" dirty="0">
                <a:latin typeface="Simplified Arabic"/>
                <a:ea typeface="SimSun"/>
                <a:cs typeface="Times New Roman"/>
              </a:rPr>
              <a:t> </a:t>
            </a:r>
            <a:r>
              <a:rPr lang="ar-SA" sz="1800" dirty="0">
                <a:latin typeface="Times New Roman"/>
                <a:ea typeface="SimSun"/>
                <a:cs typeface="Simplified Arabic"/>
              </a:rPr>
              <a:t>. بحار الأنوار، ج35، ص 207.</a:t>
            </a:r>
            <a:endParaRPr lang="en-US" sz="1200" dirty="0">
              <a:latin typeface="Times New Roman"/>
              <a:ea typeface="SimSun"/>
            </a:endParaRPr>
          </a:p>
          <a:p>
            <a:pPr indent="252095" algn="just">
              <a:lnSpc>
                <a:spcPct val="90000"/>
              </a:lnSpc>
            </a:pPr>
            <a:r>
              <a:rPr lang="en-US" sz="1800" baseline="30000" dirty="0">
                <a:latin typeface="Simplified Arabic"/>
                <a:ea typeface="SimSun"/>
                <a:cs typeface="Times New Roman"/>
              </a:rPr>
              <a:t> </a:t>
            </a:r>
            <a:r>
              <a:rPr lang="ar-SA" sz="1800" baseline="30000" dirty="0">
                <a:latin typeface="Simplified Arabic"/>
                <a:ea typeface="SimSun"/>
                <a:cs typeface="Times New Roman"/>
              </a:rPr>
              <a:t> </a:t>
            </a:r>
            <a:r>
              <a:rPr lang="ar-SA" sz="1800" dirty="0">
                <a:latin typeface="Times New Roman"/>
                <a:ea typeface="SimSun"/>
                <a:cs typeface="Simplified Arabic"/>
              </a:rPr>
              <a:t>. انظر: علل الشرائع، ج1، ص 259.</a:t>
            </a:r>
            <a:endParaRPr lang="en-US" sz="1200" dirty="0">
              <a:latin typeface="Times New Roman"/>
              <a:ea typeface="SimSun"/>
            </a:endParaRPr>
          </a:p>
          <a:p>
            <a:pPr algn="just">
              <a:lnSpc>
                <a:spcPct val="150000"/>
              </a:lnSpc>
              <a:spcAft>
                <a:spcPts val="1000"/>
              </a:spcAft>
            </a:pPr>
            <a:endParaRPr lang="ar-IQ" sz="2000" dirty="0">
              <a:solidFill>
                <a:schemeClr val="tx1"/>
              </a:solidFill>
            </a:endParaRPr>
          </a:p>
        </p:txBody>
      </p:sp>
    </p:spTree>
    <p:extLst>
      <p:ext uri="{BB962C8B-B14F-4D97-AF65-F5344CB8AC3E}">
        <p14:creationId xmlns:p14="http://schemas.microsoft.com/office/powerpoint/2010/main" val="241569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115616" y="260648"/>
            <a:ext cx="7848872" cy="6120680"/>
          </a:xfrm>
        </p:spPr>
        <p:txBody>
          <a:bodyPr>
            <a:normAutofit lnSpcReduction="10000"/>
          </a:bodyPr>
          <a:lstStyle/>
          <a:p>
            <a:pPr indent="233680" algn="just">
              <a:lnSpc>
                <a:spcPct val="115000"/>
              </a:lnSpc>
            </a:pPr>
            <a:r>
              <a:rPr lang="ar-SA" sz="2000" dirty="0">
                <a:latin typeface="Calibri"/>
                <a:ea typeface="Calibri"/>
                <a:cs typeface="Simplified Arabic"/>
              </a:rPr>
              <a:t>الظاهر يكرّر عملاً ما، ولكنه في الواقع يعمّق في الأرض أكثر كلّما كرّر الحركة أكثر، والإنسان كذلك في كلّ مرّة يصلّي ويذكر الله تعالى فيها فإنه يتقرّب بذلك خطوة إلى الله تعالى حتى يصل إلى أدنى المقامات إلى الله، ومن ذلك ما نقرأه في القرآن في شأن النبيّ الأعظم (صلّى الله عليه </a:t>
            </a:r>
            <a:r>
              <a:rPr lang="ar-SA" sz="2000" dirty="0" err="1">
                <a:latin typeface="Calibri"/>
                <a:ea typeface="Calibri"/>
                <a:cs typeface="Simplified Arabic"/>
              </a:rPr>
              <a:t>وآله</a:t>
            </a:r>
            <a:r>
              <a:rPr lang="ar-SA" sz="2000" dirty="0">
                <a:latin typeface="Calibri"/>
                <a:ea typeface="Calibri"/>
                <a:cs typeface="Simplified Arabic"/>
              </a:rPr>
              <a:t> وسلّم):﴿</a:t>
            </a:r>
            <a:r>
              <a:rPr lang="ar-SA" sz="2000" b="1" dirty="0">
                <a:latin typeface="Calibri"/>
                <a:ea typeface="Calibri"/>
                <a:cs typeface="Simplified Arabic"/>
              </a:rPr>
              <a:t>ثُمَّ دَنَا فَتَدَلَّى، فَكَانَ قَابَ قَوْسَيْنِ أَوْ أَدْنَى</a:t>
            </a:r>
            <a:r>
              <a:rPr lang="ar-SA" sz="2000" dirty="0">
                <a:latin typeface="Calibri"/>
                <a:ea typeface="Calibri"/>
                <a:cs typeface="Simplified Arabic"/>
              </a:rPr>
              <a:t>﴾ (الرحمن: 10 - 13).  </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كذلك تكرار التوصية بتقوى الله في كلّ خطبة من خطب صلاة الجمعة وفي كلّ أسبوع وهذا يبيّن أثر التكرار في التربية الدينية للناس.</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وغير خافٍ على أحد أن بقاء حياة الإنسان بتكرار التنفّس، وأن الكمالات لا تحصل إلاّ بالتكرار، ثمّ إنه لا يمكن لملكة السخاء أو الشجاعة مثلاً أن تتحقّق في الإنسان بإنفاق مرّة واحدة أو موقف شجاع واحد، كذلك الرذائل والخبائث في حالة التكرار ستتجذّر في روح </a:t>
            </a:r>
            <a:r>
              <a:rPr lang="ar-SA" sz="2000" dirty="0" smtClean="0">
                <a:latin typeface="Calibri"/>
                <a:ea typeface="Calibri"/>
                <a:cs typeface="Simplified Arabic"/>
              </a:rPr>
              <a:t>الإنسان </a:t>
            </a:r>
            <a:r>
              <a:rPr lang="ar-SA" sz="2000" dirty="0">
                <a:latin typeface="Calibri"/>
                <a:ea typeface="Calibri"/>
                <a:cs typeface="Simplified Arabic"/>
              </a:rPr>
              <a:t>وتستقر فيها</a:t>
            </a:r>
            <a:r>
              <a:rPr lang="ar-SA" sz="2000" dirty="0" smtClean="0">
                <a:latin typeface="Calibri"/>
                <a:ea typeface="Calibri"/>
                <a:cs typeface="Simplified Arabic"/>
              </a:rPr>
              <a:t>.</a:t>
            </a:r>
            <a:endParaRPr lang="ar-IQ" sz="2000" dirty="0" smtClean="0">
              <a:latin typeface="Calibri"/>
              <a:ea typeface="Calibri"/>
              <a:cs typeface="Simplified Arabic"/>
            </a:endParaRPr>
          </a:p>
          <a:p>
            <a:pPr indent="0" algn="just">
              <a:lnSpc>
                <a:spcPct val="115000"/>
              </a:lnSpc>
              <a:buNone/>
            </a:pPr>
            <a:r>
              <a:rPr lang="ar-IQ" sz="2000" dirty="0">
                <a:latin typeface="Calibri"/>
                <a:ea typeface="Calibri"/>
                <a:cs typeface="Arial"/>
              </a:rPr>
              <a:t>ويقول الزركشيّ في ذلك: </a:t>
            </a:r>
          </a:p>
          <a:p>
            <a:pPr indent="0" algn="just">
              <a:lnSpc>
                <a:spcPct val="115000"/>
              </a:lnSpc>
              <a:buNone/>
            </a:pPr>
            <a:r>
              <a:rPr lang="ar-IQ" sz="2000" dirty="0">
                <a:latin typeface="Calibri"/>
                <a:ea typeface="Calibri"/>
                <a:cs typeface="Arial"/>
              </a:rPr>
              <a:t>"وَقَدْ غَلِطَ مَنْ أَنْكَرَ كَوْنَهُ مِنْ أَسَالِيبِ الْفَصَاحَةِ ظَنًّا أَنَّهُ لَا فَائِدَةَ لَهُ وَلَيْسَ كذلك بل هو من محاسنها لاسيما إِذَا تَعَلَّقَ بَعْضُهُ بِبَعْضٍ وَذَلِكَ أَنَّ عَادَةَ الْعَرَبِ فِي خِطَابَاتِهَا إِذْ أَبْهَمَتْ بِشَيْءٍ إِرَادَةً لِتَحْقِيقِهِ وَقُرْبَ وُقُوعِهِ أَوْ قَصَدَتِ الدُّعَاءَ عَلَيْهِ كَرَّرَتْهُ تَوْكِيدًا وَكَأَنَّهَا تُقِيمُ تَكْرَارَهُ مَقَامَ الْمُقْسَمِ عَلَيْهِ أَوْ الِاجْتِهَادُ فِي الدُّعَاءِ عَلَيْهِ حَيْثُ تَقْصِدُ الدُّعَاءَ وَإِنَّمَا نَزَلَ الْقُرْآنُ بِلِسَانِهِمْ وَكَانَتْ مُخَاطَبَاتُهُ جَارِيَةً فِيمَا بَيْنَ بَعْضِهِمْ وَبَعْضٍ</a:t>
            </a:r>
            <a:endParaRPr lang="en-US" sz="2000" dirty="0">
              <a:latin typeface="Calibri"/>
              <a:ea typeface="Calibri"/>
              <a:cs typeface="Arial"/>
            </a:endParaRPr>
          </a:p>
        </p:txBody>
      </p:sp>
    </p:spTree>
    <p:extLst>
      <p:ext uri="{BB962C8B-B14F-4D97-AF65-F5344CB8AC3E}">
        <p14:creationId xmlns:p14="http://schemas.microsoft.com/office/powerpoint/2010/main" val="244311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332656"/>
            <a:ext cx="7848872" cy="6192688"/>
          </a:xfrm>
        </p:spPr>
        <p:txBody>
          <a:bodyPr>
            <a:normAutofit lnSpcReduction="10000"/>
          </a:bodyPr>
          <a:lstStyle/>
          <a:p>
            <a:pPr indent="233680" algn="just">
              <a:lnSpc>
                <a:spcPct val="115000"/>
              </a:lnSpc>
            </a:pPr>
            <a:r>
              <a:rPr lang="ar-SA" sz="2000" dirty="0">
                <a:latin typeface="Calibri"/>
                <a:ea typeface="Calibri"/>
                <a:cs typeface="Simplified Arabic"/>
              </a:rPr>
              <a:t>وَبِهَذَا الْمَسْلَكِ تَسْتَحْكِمُ الْحُجَّةُ عَلَيْهِمْ فِي عَجْزِهِمْ عَنِ الْمُعَارَضَةِ وَعَلَى ذَلِكَ يَحْتَمِلُ مَا وَرَدَ مِنْ تَكْرَارِ الْمَوَاعِظِ وَالْوَعْدِ وَالْوَعِيدِ لِأَنَّ الْإِنْسَانَ مَجْبُولٌ مِنَ الطَّبَائِعِ الْمُخْتَلِفَةِ وَكُلُّهَا دَاعِيَةٌ إِلَى الشَّهَوَاتِ وَلَا يَقْمَعُ ذَلِكَ إِلَّا تَكْرَارُ الْمَوَاعِظِ وَالْقَوَارِعِ قال تعالى: {ولقد يسرنا القرآن للذكر} قَالَ فِي "الْكَشَّافِ" أَيْ سَهَّلْنَاهُ </a:t>
            </a:r>
            <a:r>
              <a:rPr lang="ar-SA" sz="2000" dirty="0" err="1">
                <a:latin typeface="Calibri"/>
                <a:ea typeface="Calibri"/>
                <a:cs typeface="Simplified Arabic"/>
              </a:rPr>
              <a:t>لِلِادِّكَارِ</a:t>
            </a:r>
            <a:r>
              <a:rPr lang="ar-SA" sz="2000" dirty="0">
                <a:latin typeface="Calibri"/>
                <a:ea typeface="Calibri"/>
                <a:cs typeface="Simplified Arabic"/>
              </a:rPr>
              <a:t> وَالِاتِّعَاظِ بِأَنْ نَسَجْنَاهُ بِالْمَوَاعِظِ الشَّافِيَةِ وَصَرَّفْنَا فِيهِ مِنَ الْوَعْدِ وَالْوَعِيدِ.</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وقال السيوطي – رحمه الله - : التكرير وهو أبلغ من التأكيد ، وهو من محاسن الفصاحة خلافاً لبعض من غلط </a:t>
            </a:r>
            <a:r>
              <a:rPr lang="ar-SA" sz="2000" dirty="0" smtClean="0">
                <a:latin typeface="Calibri"/>
                <a:ea typeface="Calibri"/>
                <a:cs typeface="Simplified Arabic"/>
              </a:rPr>
              <a:t>.</a:t>
            </a:r>
            <a:endParaRPr lang="ar-IQ" sz="2000" dirty="0" smtClean="0">
              <a:latin typeface="Calibri"/>
              <a:ea typeface="Calibri"/>
              <a:cs typeface="Times New Roman"/>
            </a:endParaRPr>
          </a:p>
          <a:p>
            <a:pPr indent="233680" algn="just">
              <a:lnSpc>
                <a:spcPct val="115000"/>
              </a:lnSpc>
            </a:pPr>
            <a:r>
              <a:rPr lang="ar-SA" sz="2400" b="1" u="sng" dirty="0">
                <a:latin typeface="Calibri"/>
                <a:ea typeface="Calibri"/>
                <a:cs typeface="Simplified Arabic"/>
              </a:rPr>
              <a:t>ثالثاً :أنواع التكرار .</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قسَّم العلماء التكرار الوارد في القرآن إلى نوعين:</a:t>
            </a:r>
            <a:endParaRPr lang="en-US" sz="1600" dirty="0">
              <a:latin typeface="Calibri"/>
              <a:ea typeface="Calibri"/>
              <a:cs typeface="Arial"/>
            </a:endParaRPr>
          </a:p>
          <a:p>
            <a:pPr indent="233680" algn="just">
              <a:lnSpc>
                <a:spcPct val="115000"/>
              </a:lnSpc>
            </a:pPr>
            <a:r>
              <a:rPr lang="ar-SA" sz="2000" b="1" dirty="0">
                <a:latin typeface="Calibri"/>
                <a:ea typeface="Calibri"/>
                <a:cs typeface="Simplified Arabic"/>
              </a:rPr>
              <a:t>أحدهما : تكرار اللفظ والمعنى .</a:t>
            </a:r>
            <a:endParaRPr lang="en-US" sz="1600" dirty="0">
              <a:latin typeface="Calibri"/>
              <a:ea typeface="Calibri"/>
              <a:cs typeface="Arial"/>
            </a:endParaRPr>
          </a:p>
          <a:p>
            <a:r>
              <a:rPr lang="ar-SA" sz="2000" dirty="0">
                <a:ea typeface="Calibri"/>
                <a:cs typeface="Simplified Arabic"/>
              </a:rPr>
              <a:t>وهو ما تكرر فيه اللفظ دون اختلاف في المعنى، وقد جاء على وجهين: موصول، ومفصول؛ </a:t>
            </a:r>
            <a:r>
              <a:rPr lang="ar-SA" sz="2000" b="1" dirty="0">
                <a:ea typeface="Calibri"/>
                <a:cs typeface="Simplified Arabic"/>
              </a:rPr>
              <a:t>أما الموصول :</a:t>
            </a:r>
            <a:r>
              <a:rPr lang="ar-SA" sz="2000" dirty="0">
                <a:ea typeface="Calibri"/>
                <a:cs typeface="Simplified Arabic"/>
              </a:rPr>
              <a:t> فقد جاء على وجوه متعددة : إما تكرار كلمات في سياق الآية، مثل قوله تعالى (هَيْهَاتَ هَيْهَاتَ لِمَا تُوعَدُونَ) المؤمنون/36 ، وإما في آخر الآية وأول التي بعدها، مثل قوله تعالى ( وَيُطَافُ عَلَيْهِم بِآنِيَةٍ مِّن فِضَّةٍ وَأَكْوَابٍ كَانَتْ قَوَارِيرَا . قَوَارِيرَ مِن فِضَّةٍ قَدَّرُوهَا تَقْدِيراً ) الإنسان/15 ، 16 ، وإما في أواخرها ، مثل قوله تعالى ( كَلَّا إِذَا دُكَّتِ الْأَرْضُ دَكّاً </a:t>
            </a:r>
            <a:r>
              <a:rPr lang="ar-SA" sz="2000" dirty="0" err="1">
                <a:ea typeface="Calibri"/>
                <a:cs typeface="Simplified Arabic"/>
              </a:rPr>
              <a:t>دَكّاً</a:t>
            </a:r>
            <a:r>
              <a:rPr lang="ar-SA" sz="2000" dirty="0">
                <a:ea typeface="Calibri"/>
                <a:cs typeface="Simplified Arabic"/>
              </a:rPr>
              <a:t> ) الفجر/21 ، وإما تكرر الآية بعد الآية مباشرة ، مثل قوله تعالى ( فَإِنَّ مَعَ الْعُسْرِ يُسْراً . إِنَّ مَعَ الْعُسْرِ يُسْراً ) الشرح/5 ، 6؛ </a:t>
            </a:r>
            <a:r>
              <a:rPr lang="ar-SA" sz="2000" b="1" dirty="0">
                <a:ea typeface="Calibri"/>
                <a:cs typeface="Simplified Arabic"/>
              </a:rPr>
              <a:t>وأما المفصول :</a:t>
            </a:r>
            <a:r>
              <a:rPr lang="ar-SA" sz="2000" dirty="0">
                <a:ea typeface="Calibri"/>
                <a:cs typeface="Simplified Arabic"/>
              </a:rPr>
              <a:t> فيأتي على صورتين : إما تكرار في السورة نفسها ، وإما تكرار في القرآن كله .</a:t>
            </a:r>
            <a:endParaRPr lang="ar-IQ" sz="2000" dirty="0" smtClean="0">
              <a:latin typeface="Calibri"/>
              <a:ea typeface="Calibri"/>
              <a:cs typeface="Times New Roman"/>
            </a:endParaRPr>
          </a:p>
        </p:txBody>
      </p:sp>
    </p:spTree>
    <p:extLst>
      <p:ext uri="{BB962C8B-B14F-4D97-AF65-F5344CB8AC3E}">
        <p14:creationId xmlns:p14="http://schemas.microsoft.com/office/powerpoint/2010/main" val="266458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260648"/>
            <a:ext cx="7848872" cy="6264696"/>
          </a:xfrm>
        </p:spPr>
        <p:txBody>
          <a:bodyPr>
            <a:normAutofit/>
          </a:bodyPr>
          <a:lstStyle/>
          <a:p>
            <a:pPr indent="233680" algn="just">
              <a:lnSpc>
                <a:spcPct val="115000"/>
              </a:lnSpc>
            </a:pPr>
            <a:r>
              <a:rPr lang="ar-SA" sz="2000" b="1" dirty="0">
                <a:latin typeface="Calibri"/>
                <a:ea typeface="Calibri"/>
                <a:cs typeface="Simplified Arabic"/>
              </a:rPr>
              <a:t>مثال التكرار في السورة نفسها:</a:t>
            </a:r>
            <a:r>
              <a:rPr lang="ar-SA" sz="2000" dirty="0">
                <a:latin typeface="Calibri"/>
                <a:ea typeface="Calibri"/>
                <a:cs typeface="Simplified Arabic"/>
              </a:rPr>
              <a:t> تكرر قوله تعالى ( وَإِنَّ رَبَّكَ لَهُوَ الْعَزِيزُ الرَّحِيمُ ) في سورة " الشعراء " 8 مرات ، وتكرر قوله تعالى ( وَيْلٌ يَوْمَئِذٍ لِّلْمُكَذِّبِينَ ) في سورة " المرسلات " 10 مرات ، وتكرر قوله تعالى ( فَبِأَيِّ آلَاء رَبِّكُمَا تُكَذِّبَانِ ) في سورة " الرحمن " 31 مرة .</a:t>
            </a:r>
            <a:endParaRPr lang="en-US" sz="1600" dirty="0">
              <a:latin typeface="Calibri"/>
              <a:ea typeface="Calibri"/>
              <a:cs typeface="Arial"/>
            </a:endParaRPr>
          </a:p>
          <a:p>
            <a:pPr indent="233680" algn="just">
              <a:lnSpc>
                <a:spcPct val="115000"/>
              </a:lnSpc>
            </a:pPr>
            <a:r>
              <a:rPr lang="ar-SA" sz="2000" b="1" dirty="0">
                <a:latin typeface="Calibri"/>
                <a:ea typeface="Calibri"/>
                <a:cs typeface="Simplified Arabic"/>
              </a:rPr>
              <a:t>ومثال التكرار في القرآن كله:</a:t>
            </a:r>
            <a:r>
              <a:rPr lang="ar-SA" sz="2000" dirty="0">
                <a:latin typeface="Calibri"/>
                <a:ea typeface="Calibri"/>
                <a:cs typeface="Simplified Arabic"/>
              </a:rPr>
              <a:t> تكرر قوله تعالى ( وَيَقُولُونَ مَتَى هَذَا الْوَعْدُ إِن كُنتُمْ صَادِقِينَ ) 6 مرات : في " يونس " ( 48 ) و "الأنبياء" ( 38 ) و " النمل " ( 71 ) و "سبأ" ( 29 ) و " </a:t>
            </a:r>
            <a:r>
              <a:rPr lang="ar-SA" sz="2000" dirty="0" err="1">
                <a:latin typeface="Calibri"/>
                <a:ea typeface="Calibri"/>
                <a:cs typeface="Simplified Arabic"/>
              </a:rPr>
              <a:t>يس</a:t>
            </a:r>
            <a:r>
              <a:rPr lang="ar-SA" sz="2000" dirty="0">
                <a:latin typeface="Calibri"/>
                <a:ea typeface="Calibri"/>
                <a:cs typeface="Simplified Arabic"/>
              </a:rPr>
              <a:t> " ( 48 ) و " الملك " ( 25 ).</a:t>
            </a:r>
            <a:endParaRPr lang="en-US" sz="1600" dirty="0">
              <a:latin typeface="Calibri"/>
              <a:ea typeface="Calibri"/>
              <a:cs typeface="Arial"/>
            </a:endParaRPr>
          </a:p>
          <a:p>
            <a:pPr indent="233680" algn="just">
              <a:lnSpc>
                <a:spcPct val="115000"/>
              </a:lnSpc>
            </a:pPr>
            <a:r>
              <a:rPr lang="ar-SA" sz="2000" b="1" dirty="0">
                <a:latin typeface="Calibri"/>
                <a:ea typeface="Calibri"/>
                <a:cs typeface="Simplified Arabic"/>
              </a:rPr>
              <a:t>والآخر: التكرار في المعنى دون اللفظ: </a:t>
            </a:r>
            <a:r>
              <a:rPr lang="ar-SA" sz="2000" dirty="0">
                <a:latin typeface="Calibri"/>
                <a:ea typeface="Calibri"/>
                <a:cs typeface="Simplified Arabic"/>
              </a:rPr>
              <a:t>وذلك مثل قصص الأنبياء مع أقوامهم ، وذِكر الجنة ونعيمها ، والنار وجحيمها .</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وهناك تقسيم آخر لأنواع التكرار؛ إذ يقول الزركشي:</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وَمِنْهُ تَكْرَارُ الْإِضْرَابِ.</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وَاعْلَمْ أَنَّ بَلْ إِذَا ذُكِرَتْ بَعْدَ كَلَامٍ مُوجَبٍ فَمَعْنَاهَا الْإِضْرَابُ. وَهُوَ إِمَّا أَنْ يَقَعَ فِي </a:t>
            </a:r>
            <a:r>
              <a:rPr lang="ar-SA" sz="2000" b="1" u="sng" dirty="0">
                <a:latin typeface="Calibri"/>
                <a:ea typeface="Calibri"/>
                <a:cs typeface="Simplified Arabic"/>
              </a:rPr>
              <a:t>كَلَامِ الْخَلْقِ</a:t>
            </a:r>
            <a:r>
              <a:rPr lang="ar-SA" sz="2000" dirty="0">
                <a:latin typeface="Calibri"/>
                <a:ea typeface="Calibri"/>
                <a:cs typeface="Simplified Arabic"/>
              </a:rPr>
              <a:t> وَمَعْنَاهُ إِبْطَالُ مَا سَبَقَ عَلَى طَرِيقِ الْغَلَطِ مِنَ الْمُتَكَلِّمِ أَوْ أَنَّ الثَّانِيَ أَوْلَى. وَإِمَّا أَنْ يَقَعَ فِي </a:t>
            </a:r>
            <a:r>
              <a:rPr lang="ar-SA" sz="2000" b="1" u="sng" dirty="0">
                <a:latin typeface="Calibri"/>
                <a:ea typeface="Calibri"/>
                <a:cs typeface="Simplified Arabic"/>
              </a:rPr>
              <a:t>كَلَامِ اللَّهِ</a:t>
            </a:r>
            <a:r>
              <a:rPr lang="ar-SA" sz="2000" dirty="0">
                <a:latin typeface="Calibri"/>
                <a:ea typeface="Calibri"/>
                <a:cs typeface="Simplified Arabic"/>
              </a:rPr>
              <a:t> تَعَالَى وَهُوَ ضَرْبَانِ:.</a:t>
            </a:r>
            <a:endParaRPr lang="en-US" sz="1600" dirty="0">
              <a:latin typeface="Calibri"/>
              <a:ea typeface="Calibri"/>
              <a:cs typeface="Arial"/>
            </a:endParaRPr>
          </a:p>
          <a:p>
            <a:r>
              <a:rPr lang="ar-SA" sz="2000" b="1" dirty="0">
                <a:ea typeface="Calibri"/>
                <a:cs typeface="Simplified Arabic"/>
              </a:rPr>
              <a:t>أَحَدُهُمَا:</a:t>
            </a:r>
            <a:r>
              <a:rPr lang="ar-SA" sz="2000" dirty="0">
                <a:ea typeface="Calibri"/>
                <a:cs typeface="Simplified Arabic"/>
              </a:rPr>
              <a:t> أَنْ يَكُونَ مَا فِيهَا مِنَ الرَّدِّ رَاجِعًا إِلَى الْعِبَادِ كَقَوْلِهِ تَعَالَى: {قَالُوا أَضْغَاثُ أحلام </a:t>
            </a:r>
            <a:r>
              <a:rPr lang="ar-SA" sz="2000" b="1" dirty="0">
                <a:ea typeface="Calibri"/>
                <a:cs typeface="Simplified Arabic"/>
              </a:rPr>
              <a:t>بل</a:t>
            </a:r>
            <a:r>
              <a:rPr lang="ar-SA" sz="2000" dirty="0">
                <a:ea typeface="Calibri"/>
                <a:cs typeface="Simplified Arabic"/>
              </a:rPr>
              <a:t> افتراه </a:t>
            </a:r>
            <a:r>
              <a:rPr lang="ar-SA" sz="2000" b="1" dirty="0">
                <a:ea typeface="Calibri"/>
                <a:cs typeface="Simplified Arabic"/>
              </a:rPr>
              <a:t>بل</a:t>
            </a:r>
            <a:r>
              <a:rPr lang="ar-SA" sz="2000" dirty="0">
                <a:ea typeface="Calibri"/>
                <a:cs typeface="Simplified Arabic"/>
              </a:rPr>
              <a:t> هو شاعر} .</a:t>
            </a:r>
            <a:endParaRPr lang="en-US" sz="2000" dirty="0">
              <a:latin typeface="Calibri"/>
              <a:ea typeface="Calibri"/>
              <a:cs typeface="Arial"/>
            </a:endParaRPr>
          </a:p>
        </p:txBody>
      </p:sp>
    </p:spTree>
    <p:extLst>
      <p:ext uri="{BB962C8B-B14F-4D97-AF65-F5344CB8AC3E}">
        <p14:creationId xmlns:p14="http://schemas.microsoft.com/office/powerpoint/2010/main" val="2930317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848872" cy="5688632"/>
          </a:xfrm>
        </p:spPr>
        <p:txBody>
          <a:bodyPr>
            <a:normAutofit/>
          </a:bodyPr>
          <a:lstStyle/>
          <a:p>
            <a:pPr indent="233680" algn="just">
              <a:lnSpc>
                <a:spcPct val="115000"/>
              </a:lnSpc>
            </a:pPr>
            <a:r>
              <a:rPr lang="ar-SA" sz="2000" b="1" dirty="0">
                <a:latin typeface="Calibri"/>
                <a:ea typeface="Calibri"/>
                <a:cs typeface="Simplified Arabic"/>
              </a:rPr>
              <a:t>وَالثَّانِي:</a:t>
            </a:r>
            <a:r>
              <a:rPr lang="ar-SA" sz="2000" dirty="0">
                <a:latin typeface="Calibri"/>
                <a:ea typeface="Calibri"/>
                <a:cs typeface="Simplified Arabic"/>
              </a:rPr>
              <a:t> أَنْ يَكُونَ إِبْطَالًا وَلَكِنَّهُ عَلَى أَنَّهُ قَدِ انْقَضَى وَقْتُهُ وَأَنَّ الَّذِي بَعْدَهُ أَوْلَى بِالذِّكْرِ كَقَوْلِهِ تَعَالَى: {بَلِ ادَّارَكَ عِلْمُهُمْ فِي الآخرة} . {بَلْ هُمْ فِي شَكٍّ مِنْ ذِكْرِي بَلْ لما يذوقوا عذاب} .</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وَمِنْهُ تَكْرَارُ الْأَمْثَالِ،</a:t>
            </a:r>
            <a:r>
              <a:rPr lang="ar-SA" sz="2000" dirty="0">
                <a:latin typeface="Calibri"/>
                <a:ea typeface="Calibri"/>
                <a:cs typeface="Simplified Arabic"/>
              </a:rPr>
              <a:t> كَقَوْلِهِ تَعَالَى: {وَمَا يَسْتَوِي الْأَعْمَى وَالْبَصِيرُ وَلَا الظُّلُمَاتُ وَلَا النُّورُ وَلَا الظِّلُّ وَلَا الْحَرُورُ وما يستوي الأحياء ولا الأموات} ؛ وَكَذَلِكَ ضَرْبُ مَثَلِ الْمُنَافِقِينَ أَوَّلَ الْبَقَرَةِ </a:t>
            </a:r>
            <a:r>
              <a:rPr lang="ar-SA" sz="2000" dirty="0" err="1">
                <a:latin typeface="Calibri"/>
                <a:ea typeface="Calibri"/>
                <a:cs typeface="Simplified Arabic"/>
              </a:rPr>
              <a:t>ثَنَّاهُ</a:t>
            </a:r>
            <a:r>
              <a:rPr lang="ar-SA" sz="2000" dirty="0">
                <a:latin typeface="Calibri"/>
                <a:ea typeface="Calibri"/>
                <a:cs typeface="Simplified Arabic"/>
              </a:rPr>
              <a:t> اللَّهُ تَعَالَى؛ قَالَ الزَّمَخْشَرِيُّ:" وَالثَّانِي أَبْلَغُ مِنَ الْأَوَّلِ لِأَنَّهُ أَدَلُّ عَلَى فَرْطِ الْحَيْرَةِ وَشِدَّةِ الْأَمْرِ وَفَظَاعَتِهِ"، قَالَ:" وَلِذَلِكَ أَخَّرَ وَهُمْ يَتَدَرَّجُونَ فِي نَحْوِ هَذَا مِنَ الْأَهْوَنِ إِلَى </a:t>
            </a:r>
            <a:r>
              <a:rPr lang="ar-SA" sz="2000" dirty="0" err="1">
                <a:latin typeface="Calibri"/>
                <a:ea typeface="Calibri"/>
                <a:cs typeface="Simplified Arabic"/>
              </a:rPr>
              <a:t>الْأَغْلَظِ</a:t>
            </a:r>
            <a:r>
              <a:rPr lang="ar-SA" sz="2000" dirty="0">
                <a:latin typeface="Calibri"/>
                <a:ea typeface="Calibri"/>
                <a:cs typeface="Simplified Arabic"/>
              </a:rPr>
              <a:t>".</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وَمِنْهُ تَكْرَارُ الْقِصَصِ فِي الْقُرْآنِ </a:t>
            </a:r>
            <a:r>
              <a:rPr lang="ar-SA" sz="2000" dirty="0">
                <a:latin typeface="Calibri"/>
                <a:ea typeface="Calibri"/>
                <a:cs typeface="Simplified Arabic"/>
              </a:rPr>
              <a:t>كَقِصَّةِ إِبْلِيسَ فِي السُّجُودِ لِآدَمَ وَقِصَّةِ مُوسَى وَغَيْرِهِ مِنَ الْأَنْبِيَاءِ، قَالَ بَعْضُهُمْ: ذَكَرَ اللَّهُ مُوسَى فِي مِائَةٍ وَعِشْرِينَ مَوْضِعًا مِنْ كِتَابِهِ، قَالَ ابْنُ الْعَرَبِيِّ فِي الْقَوَاصِمِ:" ذَكَرَ اللَّهُ قِصَّةَ نُوحٍ فِي خَمْسَةٍ وَعِشْرِينَ آيَةٍ، وَقِصَّةَ مُوسَى فِي سَبْعِينَ آيَةٍ". انْتَهَى</a:t>
            </a:r>
            <a:r>
              <a:rPr lang="ar-SA" sz="2000" dirty="0" smtClean="0">
                <a:latin typeface="Calibri"/>
                <a:ea typeface="Calibri"/>
                <a:cs typeface="Simplified Arabic"/>
              </a:rPr>
              <a:t>.</a:t>
            </a:r>
            <a:endParaRPr lang="ar-IQ" sz="2000" dirty="0" smtClean="0">
              <a:latin typeface="Calibri"/>
              <a:ea typeface="Calibri"/>
              <a:cs typeface="Simplified Arabic"/>
            </a:endParaRPr>
          </a:p>
          <a:p>
            <a:pPr indent="233680" algn="just">
              <a:lnSpc>
                <a:spcPct val="115000"/>
              </a:lnSpc>
            </a:pPr>
            <a:r>
              <a:rPr lang="ar-SA" sz="1800" b="1" u="sng" dirty="0">
                <a:latin typeface="Calibri"/>
                <a:ea typeface="Calibri"/>
                <a:cs typeface="Simplified Arabic"/>
              </a:rPr>
              <a:t>رابعاً: أسباب التكرار في القرآن الكريم:</a:t>
            </a:r>
            <a:endParaRPr lang="en-US" sz="1200" dirty="0">
              <a:latin typeface="Calibri"/>
              <a:ea typeface="Calibri"/>
              <a:cs typeface="Arial"/>
            </a:endParaRPr>
          </a:p>
          <a:p>
            <a:pPr marL="342900" lvl="0" indent="-342900" algn="just">
              <a:buFont typeface="+mj-lt"/>
              <a:buAutoNum type="arabicPeriod"/>
            </a:pPr>
            <a:r>
              <a:rPr lang="ar-SA" sz="1600" dirty="0">
                <a:cs typeface="Simplified Arabic"/>
              </a:rPr>
              <a:t>أحيانًا يكون التكرار لأجل التذكّر والتذكير بالنعم المختلفة لله سبحانه، ومن هذا تكرار آية ﴿</a:t>
            </a:r>
            <a:r>
              <a:rPr lang="ar-SA" sz="1600" b="1" dirty="0">
                <a:cs typeface="Simplified Arabic"/>
              </a:rPr>
              <a:t>فَبِأَيِّ آلاءِ رَبِّكُمَا تُكَذِّبَانِ</a:t>
            </a:r>
            <a:r>
              <a:rPr lang="ar-SA" sz="1600" dirty="0">
                <a:cs typeface="Simplified Arabic"/>
              </a:rPr>
              <a:t>﴾.</a:t>
            </a:r>
            <a:endParaRPr lang="en-US" sz="1600" dirty="0"/>
          </a:p>
          <a:p>
            <a:pPr marL="342900" lvl="0" indent="-342900" algn="just">
              <a:buFont typeface="+mj-lt"/>
              <a:buAutoNum type="arabicPeriod"/>
            </a:pPr>
            <a:r>
              <a:rPr lang="ar-SA" sz="1600" dirty="0">
                <a:cs typeface="Simplified Arabic"/>
              </a:rPr>
              <a:t>وأحيانًا يكون التكرار لأجل تنبيه المشركين وتهديدهم، نظير التكرار الوارد في قوله تعالى: ﴿</a:t>
            </a:r>
            <a:r>
              <a:rPr lang="ar-SA" sz="1600" b="1" dirty="0">
                <a:cs typeface="Simplified Arabic"/>
              </a:rPr>
              <a:t>وَيْلٌ يَوْمَئِذٍ لِّلْمُكَذِّبِينَ</a:t>
            </a:r>
            <a:r>
              <a:rPr lang="ar-SA" sz="1600" dirty="0">
                <a:cs typeface="Simplified Arabic"/>
              </a:rPr>
              <a:t>﴾ (المرسلات: 15).</a:t>
            </a:r>
            <a:endParaRPr lang="en-US" sz="1600" dirty="0"/>
          </a:p>
          <a:p>
            <a:pPr marL="342900" lvl="0" indent="-342900" algn="just">
              <a:buFont typeface="+mj-lt"/>
              <a:buAutoNum type="arabicPeriod"/>
            </a:pPr>
            <a:r>
              <a:rPr lang="ar-SA" sz="1600" dirty="0">
                <a:cs typeface="Simplified Arabic"/>
              </a:rPr>
              <a:t>وأحيانًا أخرى يكون التكرار لبناء الثقافة وتشييدها، نظير تكرار البسملة في بداية كلّ سورة.</a:t>
            </a:r>
            <a:endParaRPr lang="en-US" sz="1600" dirty="0"/>
          </a:p>
          <a:p>
            <a:pPr indent="0" algn="just">
              <a:lnSpc>
                <a:spcPct val="115000"/>
              </a:lnSpc>
              <a:buNone/>
            </a:pPr>
            <a:endParaRPr lang="en-US" sz="1600" dirty="0">
              <a:effectLst/>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260648"/>
            <a:ext cx="7848872" cy="6408712"/>
          </a:xfrm>
        </p:spPr>
        <p:txBody>
          <a:bodyPr>
            <a:normAutofit/>
          </a:bodyPr>
          <a:lstStyle/>
          <a:p>
            <a:pPr marL="342900" lvl="0" indent="-342900" algn="just">
              <a:buFont typeface="+mj-lt"/>
              <a:buAutoNum type="arabicPeriod"/>
            </a:pPr>
            <a:r>
              <a:rPr lang="ar-SA" sz="2000" dirty="0">
                <a:cs typeface="Simplified Arabic"/>
              </a:rPr>
              <a:t>وأحيانًا يأتي التكرار لإتمام الحجّة، نظير التكرار الوارد في قوله تعالى: ﴿</a:t>
            </a:r>
            <a:r>
              <a:rPr lang="ar-SA" sz="2000" b="1" dirty="0">
                <a:cs typeface="Simplified Arabic"/>
              </a:rPr>
              <a:t>وَلَقَدْ يَسَّرْنَا الْقُرْآنَ لِلذِّكْرِ فَهَلْ مِن مُّدَّكِرٍ</a:t>
            </a:r>
            <a:r>
              <a:rPr lang="ar-SA" sz="2000" dirty="0">
                <a:cs typeface="Simplified Arabic"/>
              </a:rPr>
              <a:t>﴾ (القمر: 17).</a:t>
            </a:r>
            <a:endParaRPr lang="en-US" sz="2000" dirty="0"/>
          </a:p>
          <a:p>
            <a:pPr marL="342900" lvl="0" indent="-342900" algn="just">
              <a:buFont typeface="+mj-lt"/>
              <a:buAutoNum type="arabicPeriod"/>
            </a:pPr>
            <a:r>
              <a:rPr lang="ar-SA" sz="2000" dirty="0">
                <a:cs typeface="Simplified Arabic"/>
              </a:rPr>
              <a:t>وأحيانًا يأتي التكرار للأنس أكثر ولخاصّية ما، نظير التكرار الوارد في قوله تعالى: ﴿</a:t>
            </a:r>
            <a:r>
              <a:rPr lang="ar-SA" sz="2000" b="1" dirty="0">
                <a:cs typeface="Simplified Arabic"/>
              </a:rPr>
              <a:t>اذْكُرُوا اللَّهَ ذِكْرًا كَثِيرًا</a:t>
            </a:r>
            <a:r>
              <a:rPr lang="ar-SA" sz="2000" dirty="0">
                <a:cs typeface="Simplified Arabic"/>
              </a:rPr>
              <a:t>﴾ (الأحزاب: 41).</a:t>
            </a:r>
            <a:endParaRPr lang="en-US" sz="2000" dirty="0"/>
          </a:p>
          <a:p>
            <a:pPr marL="342900" lvl="0" indent="-342900" algn="just">
              <a:buFont typeface="+mj-lt"/>
              <a:buAutoNum type="arabicPeriod"/>
            </a:pPr>
            <a:r>
              <a:rPr lang="ar-SA" sz="2000" dirty="0">
                <a:cs typeface="Simplified Arabic"/>
              </a:rPr>
              <a:t>وأحيانًا يأتي التكرار لبيان أوامر جديدة، كما في تكرار قوله تعالى: ﴿</a:t>
            </a:r>
            <a:r>
              <a:rPr lang="ar-SA" sz="2000" b="1" dirty="0">
                <a:cs typeface="Simplified Arabic"/>
              </a:rPr>
              <a:t>يَا أَيُّهَا الَّذِينَ آمَنُواْ...</a:t>
            </a:r>
            <a:r>
              <a:rPr lang="ar-SA" sz="2000" dirty="0">
                <a:cs typeface="Simplified Arabic"/>
              </a:rPr>
              <a:t>﴾.</a:t>
            </a:r>
            <a:endParaRPr lang="en-US" sz="2000" dirty="0"/>
          </a:p>
          <a:p>
            <a:pPr marL="342900" lvl="0" indent="-342900" algn="just">
              <a:buFont typeface="+mj-lt"/>
              <a:buAutoNum type="arabicPeriod"/>
            </a:pPr>
            <a:r>
              <a:rPr lang="ar-SA" sz="2000" dirty="0">
                <a:cs typeface="Simplified Arabic"/>
              </a:rPr>
              <a:t>وأحيانًا أخرى يكون كخاتمة الكلام أو المطلب، كما في سورة الشعراء بعد انتهاء التقرير بشأن عمل كلّ نبيّ إذ يأتي قوله تعالى: ﴿</a:t>
            </a:r>
            <a:r>
              <a:rPr lang="ar-SA" sz="2000" b="1" dirty="0">
                <a:cs typeface="Simplified Arabic"/>
              </a:rPr>
              <a:t>وَإِنَّ رَبَّكَ لَهُوَ الْعَزِيزُ الرَّحِيمُ</a:t>
            </a:r>
            <a:r>
              <a:rPr lang="ar-SA" sz="2000" dirty="0">
                <a:cs typeface="Simplified Arabic"/>
              </a:rPr>
              <a:t>﴾.</a:t>
            </a:r>
            <a:endParaRPr lang="en-US" sz="2000" dirty="0"/>
          </a:p>
          <a:p>
            <a:pPr marL="342900" lvl="0" indent="-342900" algn="just">
              <a:buFont typeface="+mj-lt"/>
              <a:buAutoNum type="arabicPeriod"/>
            </a:pPr>
            <a:r>
              <a:rPr lang="ar-SA" sz="2000" dirty="0">
                <a:cs typeface="Simplified Arabic"/>
              </a:rPr>
              <a:t>وأحيانًا يكون التكرار علامة وحدة الهدف والأسلوب، فقد تكرّرت جملة ﴿</a:t>
            </a:r>
            <a:r>
              <a:rPr lang="ar-SA" sz="2000" b="1" dirty="0">
                <a:cs typeface="Simplified Arabic"/>
              </a:rPr>
              <a:t>فَاتَّقُوا اللَّهَ وَأَطِيعُونِ</a:t>
            </a:r>
            <a:r>
              <a:rPr lang="ar-SA" sz="2000" dirty="0">
                <a:cs typeface="Simplified Arabic"/>
              </a:rPr>
              <a:t>﴾ في سورة الشعراء وعلى لسان الأنبياء مرارًا؛ وما هذا إلا بيان لوحدة شعار كلّ الأنبياء ووحدة هدفهم (</a:t>
            </a:r>
            <a:r>
              <a:rPr lang="ar-IQ" sz="2000" dirty="0">
                <a:cs typeface="Simplified Arabic"/>
              </a:rPr>
              <a:t>&amp;</a:t>
            </a:r>
            <a:r>
              <a:rPr lang="ar-SA" sz="2000" dirty="0">
                <a:cs typeface="Simplified Arabic"/>
              </a:rPr>
              <a:t>).</a:t>
            </a:r>
            <a:endParaRPr lang="en-US" sz="2000" dirty="0"/>
          </a:p>
          <a:p>
            <a:pPr indent="233680" algn="just">
              <a:lnSpc>
                <a:spcPct val="115000"/>
              </a:lnSpc>
            </a:pPr>
            <a:r>
              <a:rPr lang="ar-SA" sz="2400" b="1" u="sng" dirty="0">
                <a:latin typeface="Calibri"/>
                <a:ea typeface="Calibri"/>
                <a:cs typeface="Simplified Arabic"/>
              </a:rPr>
              <a:t>خامساً: فوائد التكرار: </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وَفَائِدَتُهُ الْعُظْمَى التَّقْرِيرُ وَقَدْ قِيلَ الْكَلَامُ إِذَا تَكَرَّرَ تَقَرَّرَ.</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وَقَدْ أَخْبَرَ اللَّهُ سُبْحَانَهُ بِالسَّبَبِ الَّذِي لِأَجْلِهِ كَرَّرَ الْأَقَاصِيصَ وَالْأَخْبَارَ فِي الْقُرْآنِ فَقَالَ: {وَلَقَدْ وَصَّلْنَا لَهُمُ الْقَوْلَ لَعَلَّهُمْ يَتَذَكَّرُونَ} . وَقَالَ: {وَصَرَّفْنَا فِيهِ مِنَ الْوَعِيدِ لَعَلَّهُمْ يَتَّقُونَ أو يحدث لهم ذكرا} </a:t>
            </a:r>
            <a:endParaRPr lang="en-US" sz="16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260648"/>
            <a:ext cx="7848872" cy="6408712"/>
          </a:xfrm>
        </p:spPr>
        <p:txBody>
          <a:bodyPr>
            <a:normAutofit/>
          </a:bodyPr>
          <a:lstStyle/>
          <a:p>
            <a:pPr lvl="0" indent="233680" algn="just">
              <a:lnSpc>
                <a:spcPct val="115000"/>
              </a:lnSpc>
              <a:buClr>
                <a:srgbClr val="3891A7"/>
              </a:buClr>
            </a:pPr>
            <a:r>
              <a:rPr lang="ar-SA" sz="1900" b="1" u="sng" dirty="0">
                <a:solidFill>
                  <a:prstClr val="black"/>
                </a:solidFill>
                <a:latin typeface="Calibri"/>
                <a:ea typeface="Calibri"/>
                <a:cs typeface="Simplified Arabic"/>
              </a:rPr>
              <a:t>وَلَهُ فَوَائِدُ عدّة:</a:t>
            </a:r>
            <a:endParaRPr lang="en-US" sz="1500" dirty="0">
              <a:solidFill>
                <a:prstClr val="black"/>
              </a:solidFill>
              <a:latin typeface="Calibri"/>
              <a:ea typeface="Calibri"/>
              <a:cs typeface="Arial"/>
            </a:endParaRPr>
          </a:p>
          <a:p>
            <a:pPr lvl="0" indent="233680" algn="just">
              <a:lnSpc>
                <a:spcPct val="115000"/>
              </a:lnSpc>
              <a:buClr>
                <a:srgbClr val="3891A7"/>
              </a:buClr>
            </a:pPr>
            <a:r>
              <a:rPr lang="ar-SA" sz="1900" b="1" u="sng" dirty="0">
                <a:solidFill>
                  <a:prstClr val="black"/>
                </a:solidFill>
                <a:latin typeface="Calibri"/>
                <a:ea typeface="Calibri"/>
                <a:cs typeface="Simplified Arabic"/>
              </a:rPr>
              <a:t>أَحَدُهَا: التَّأْكِيدُ، وَاعْلَمْ أَنَّ التَّكْرِيرَ أَبْلَغُ مِنَ التَّأْكِيدِ لِأَنَّهُ وَقَعَ فِي تَكْرَارِ التَّأْسِيسِ وَهُوَ أَبْلَغُ مِنَ</a:t>
            </a:r>
            <a:r>
              <a:rPr lang="ar-SA" sz="1900" dirty="0">
                <a:solidFill>
                  <a:prstClr val="black"/>
                </a:solidFill>
                <a:latin typeface="Calibri"/>
                <a:ea typeface="Calibri"/>
                <a:cs typeface="Simplified Arabic"/>
              </a:rPr>
              <a:t> التَّأْكِيدِ فَإِنَّ التَّأْكِيدَ يُقَرِّرُ إِرَادَةَ مَعْنَى الْأَوَّلِ وَعَدَمَ التَّجَوُّزِ فَلِهَذَا قَالَ الزَّمَخْشَرِيُّ فِي قَوْلِهِ تَعَالَى: {كَلَّا سَوْفَ تَعْلَمُونَ ثُمَّ كَلَّا سَوْفَ تَعْلَمُونَ} إِنَّ الثَّانِيَةَ تَأْسِيسٌ لَا تَأْكِيدٌ لِأَنَّهُ جَعَلَ الثَّانِيَةَ أَبْلَغَ فِي الْإِنْشَاءِ فَقَالَ: وَفِي {ثُمَّ} تَنْبِيهٌ عَلَى أَنَّ الْإِنْذَارَ الثَّانِيَ أَبْلَغُ مِنَ الأول.</a:t>
            </a:r>
            <a:endParaRPr lang="en-US" sz="1500" dirty="0">
              <a:solidFill>
                <a:prstClr val="black"/>
              </a:solidFill>
              <a:latin typeface="Calibri"/>
              <a:ea typeface="Calibri"/>
              <a:cs typeface="Arial"/>
            </a:endParaRPr>
          </a:p>
          <a:p>
            <a:pPr indent="233680" algn="just">
              <a:lnSpc>
                <a:spcPct val="115000"/>
              </a:lnSpc>
            </a:pPr>
            <a:r>
              <a:rPr lang="ar-SA" sz="2000" b="1" u="sng" dirty="0">
                <a:latin typeface="Calibri"/>
                <a:ea typeface="Calibri"/>
                <a:cs typeface="Simplified Arabic"/>
              </a:rPr>
              <a:t>الثَّانِي: زِيَادَةُ التَّنْبِيهِ عَلَى مَا يَنْفِي التُّهْمَةَ لِيَكْمُلَ تَلَقِّي الْكَلَامِ بِالْقَبُولِ وَمِنْهُ قَوْلُهُ.</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تعالى: {وقال الذي آمن يا قوم اتبعون أهدكم سبيل الرشاد يا قوم إنما هذه الحياة الدنيا متاع} فَإِنَّهُ كَرَّرَ فِيهِ النِّدَاءَ لِذَلِكَ.</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الثَّالِثُ: إِذَا طَالَ الْكَلَامُ وَخُشِيَ تَنَاسِي الْأَوَّلِ أُعِيدَ ثَانِيًا تَطْرِيَةً لَهُ وَتَجْدِيدًا لِعَهْدِهِ كَقَوْلِهِ تَعَالَى: {ثُمَّ</a:t>
            </a:r>
            <a:r>
              <a:rPr lang="ar-SA" sz="2000" dirty="0">
                <a:latin typeface="Calibri"/>
                <a:ea typeface="Calibri"/>
                <a:cs typeface="Simplified Arabic"/>
              </a:rPr>
              <a:t> إِنَّ رَبَّكَ لِلَّذِينَ عَمِلُوا السُّوءَ بِجَهَالَةٍ ثُمَّ تَابُوا مِنْ بَعْدِ ذَلِكَ وَأَصْلَحُوا إِنَّ رَبَّكَ من بعدها لغفور رحيم} .</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وَقَوْلِهِ: {ثُمَّ إِنَّ رَبَّكَ لِلَّذِينَ هَاجَرُوا مِنْ بعد ما فتنوا} الْآيَةَ.</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وَقَوْلِهِ: {وَلَمَّا جَاءَهُمْ كِتَابٌ مِنْ عِنْدِ الله} ثُمَّ قَالَ: {فَلَمَّا جَاءَهُمْ مَا عَرَفُوا} فَهَذَا تَكْرَارٌ لِلْأَوَّلِ أَلَا تَرَى أَنَّ لَمَّا لَا تَجِيءُ بِالْفَاءِ!.</a:t>
            </a:r>
            <a:endParaRPr lang="en-US" sz="1600" dirty="0">
              <a:latin typeface="Calibri"/>
              <a:ea typeface="Calibri"/>
              <a:cs typeface="Arial"/>
            </a:endParaRPr>
          </a:p>
          <a:p>
            <a:endParaRPr lang="en-US" sz="20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404664"/>
            <a:ext cx="7848872" cy="5688632"/>
          </a:xfrm>
        </p:spPr>
        <p:txBody>
          <a:bodyPr>
            <a:normAutofit/>
          </a:bodyPr>
          <a:lstStyle/>
          <a:p>
            <a:pPr indent="233680" algn="just">
              <a:lnSpc>
                <a:spcPct val="115000"/>
              </a:lnSpc>
            </a:pPr>
            <a:r>
              <a:rPr lang="ar-SA" sz="2000" b="1" u="sng" dirty="0">
                <a:latin typeface="Calibri"/>
                <a:ea typeface="Calibri"/>
                <a:cs typeface="Simplified Arabic"/>
              </a:rPr>
              <a:t>الرَّابِعُ: فِي مَقَامِ التَّعْظِيمِ وَالتَّهْوِيلِ كقوله تعالى: {الحاقة ما الحاقة} {القارعة ما الْقَارِعَةِ} {إِنَّا أَنْزَلْنَاهُ</a:t>
            </a:r>
            <a:r>
              <a:rPr lang="ar-SA" sz="2000" dirty="0">
                <a:latin typeface="Calibri"/>
                <a:ea typeface="Calibri"/>
                <a:cs typeface="Simplified Arabic"/>
              </a:rPr>
              <a:t> فِي لَيْلَةِ الْقَدْرِ وَمَا أدراك ما ليلة الْقَدْرِ} .</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وَقَوْلِهِ: {وَأَصْحَابُ الْيَمِينِ مَا أَصْحَابُ الْيَمِينِ} .</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وَقَوْلِهِ: {فَأَصْحَابُ الْمَيْمَنَةِ مَا أَصْحَابُ الْمَيْمَنَةِ وَأَصْحَابُ المشأمة ما أصحاب المشأمة} .</a:t>
            </a:r>
            <a:endParaRPr lang="en-US" sz="1600" dirty="0">
              <a:latin typeface="Calibri"/>
              <a:ea typeface="Calibri"/>
              <a:cs typeface="Arial"/>
            </a:endParaRPr>
          </a:p>
          <a:p>
            <a:pPr indent="233680" algn="just">
              <a:lnSpc>
                <a:spcPct val="115000"/>
              </a:lnSpc>
            </a:pPr>
            <a:r>
              <a:rPr lang="ar-SA" sz="2000" dirty="0">
                <a:latin typeface="Calibri"/>
                <a:ea typeface="Calibri"/>
                <a:cs typeface="Simplified Arabic"/>
              </a:rPr>
              <a:t>وقوله: {ليستيقن الذين أوتوا الكتاب} .</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الْخَامِسُ: فِي مَقَامِ الْوَعِيدِ وَالتَّهْدِيدِ كَقَوْلِهِ تَعَالَى: {كَلَّا سَوْفَ تَعْلَمُونَ ثُمَّ كَلَّا سَوْفَ تَعْلَمُونَ} وَذِكْرُ</a:t>
            </a:r>
            <a:r>
              <a:rPr lang="ar-SA" sz="2000" dirty="0">
                <a:latin typeface="Calibri"/>
                <a:ea typeface="Calibri"/>
                <a:cs typeface="Simplified Arabic"/>
              </a:rPr>
              <a:t> "ثُمَّ" فِي الْمُكَرَّرِ دَلَالَةٌ عَلَى أَنَّ الْإِنْذَارَ الثَّانِيَ أَبْلَغُ مِنَ الْأَوَّلِ وَفِيهِ تَنْبِيهٌ عَلَى تَكَرُّرِ ذَلِكَ مَرَّةً بَعْدَ أُخْرَى وَإِنْ تَعَاقَبَتْ عَلَيْهِ الْأَزْمِنَةُ لَا يَتَطَرَّقُ إِلَيْهِ تَغْيِيرٌ بَلْ هُوَ مُسْتَمِرٌّ دَائِمًا.</a:t>
            </a:r>
            <a:endParaRPr lang="en-US" sz="1600" dirty="0">
              <a:latin typeface="Calibri"/>
              <a:ea typeface="Calibri"/>
              <a:cs typeface="Arial"/>
            </a:endParaRPr>
          </a:p>
          <a:p>
            <a:pPr indent="233680" algn="just">
              <a:lnSpc>
                <a:spcPct val="115000"/>
              </a:lnSpc>
            </a:pPr>
            <a:r>
              <a:rPr lang="ar-SA" sz="2000" b="1" u="sng" dirty="0">
                <a:latin typeface="Calibri"/>
                <a:ea typeface="Calibri"/>
                <a:cs typeface="Simplified Arabic"/>
              </a:rPr>
              <a:t>السَّادِسُ: التَّعَجُّبُ كَقَوْلِهِ تَعَالَى: {فَقُتِلَ كَيْفَ قَدَّرَ ثم قتل كيف قدر} فَأُعِيدَ تَعَجُّبًا مِنْ تَقْدِيرِهِ</a:t>
            </a:r>
            <a:r>
              <a:rPr lang="ar-SA" sz="2000" dirty="0">
                <a:latin typeface="Calibri"/>
                <a:ea typeface="Calibri"/>
                <a:cs typeface="Simplified Arabic"/>
              </a:rPr>
              <a:t> وَإِصَابَتِهِ الْغَرَضَ عَلَى حَدِّ قَاتَلَهُ اللَّهُ مَا أَشْجَعَهُ!.</a:t>
            </a:r>
            <a:endParaRPr lang="en-US" sz="1600" dirty="0">
              <a:latin typeface="Calibri"/>
              <a:ea typeface="Calibri"/>
              <a:cs typeface="Arial"/>
            </a:endParaRPr>
          </a:p>
          <a:p>
            <a:r>
              <a:rPr lang="ar-SA" sz="2000" b="1" u="sng" dirty="0">
                <a:ea typeface="Calibri"/>
                <a:cs typeface="Simplified Arabic"/>
              </a:rPr>
              <a:t>السَّابِعُ: لِتَعَدُّدِ الْمُتَعَلِّقِ كَمَا فِي قَوْلِهِ تَعَالَى: {فَبِأَيِّ آلَاءِ ربكما تكذبان} فَإِنَّهَا وَإِنْ تَعَدَّدَتْ فَكُلُّ وَاحِدٍ</a:t>
            </a:r>
            <a:r>
              <a:rPr lang="ar-SA" sz="2000" dirty="0">
                <a:ea typeface="Calibri"/>
                <a:cs typeface="Simplified Arabic"/>
              </a:rPr>
              <a:t> مِنْهَا مُتَعَلِّقٌ بِمَا قَبْلَهُ وَإِنَّ اللَّهَ تَعَالَى خَاطَبَ بِهَا الثَّقَلَيْنِ مِنَ الْإِنْسِ وَالْجِنِّ وَعَدَّدَ عَلَيْهِمْ نِعَمَهُ الَّتِي خَلَقَهَا لَهُمْ فَكُلَّمَا ذَكَرَ فَصْلًا مِنْ فُصُولِ النِّعَمِ طَلَبَ إِقْرَارَهُمْ </a:t>
            </a:r>
            <a:r>
              <a:rPr lang="ar-SA" sz="2000" dirty="0" err="1">
                <a:ea typeface="Calibri"/>
                <a:cs typeface="Simplified Arabic"/>
              </a:rPr>
              <a:t>وَاقْتَضَاهُمُ</a:t>
            </a:r>
            <a:r>
              <a:rPr lang="ar-SA" sz="2000" dirty="0">
                <a:ea typeface="Calibri"/>
                <a:cs typeface="Simplified Arabic"/>
              </a:rPr>
              <a:t> الشُّكْرَ عَلَيْهِ وَهِيَ أَنْوَاعٌ مُخْتَلِفَةٌ وَصُوَرٌ شَتَّى.</a:t>
            </a:r>
            <a:endParaRPr lang="en-US" sz="20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73</TotalTime>
  <Words>1861</Words>
  <Application>Microsoft Office PowerPoint</Application>
  <PresentationFormat>عرض على الشاشة (3:4)‏</PresentationFormat>
  <Paragraphs>65</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انقلاب</vt:lpstr>
      <vt:lpstr>التِّكرار في التعبير القرآنيّ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DR.Ahmed Saker 2o1O</cp:lastModifiedBy>
  <cp:revision>24</cp:revision>
  <dcterms:created xsi:type="dcterms:W3CDTF">2018-12-10T22:11:04Z</dcterms:created>
  <dcterms:modified xsi:type="dcterms:W3CDTF">2021-07-13T11:42:55Z</dcterms:modified>
</cp:coreProperties>
</file>