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96" r:id="rId1"/>
  </p:sldMasterIdLst>
  <p:sldIdLst>
    <p:sldId id="256" r:id="rId2"/>
    <p:sldId id="260" r:id="rId3"/>
    <p:sldId id="257" r:id="rId4"/>
    <p:sldId id="261" r:id="rId5"/>
    <p:sldId id="262" r:id="rId6"/>
    <p:sldId id="263" r:id="rId7"/>
    <p:sldId id="264" r:id="rId8"/>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0" d="100"/>
          <a:sy n="70" d="100"/>
        </p:scale>
        <p:origin x="-1386"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30" name="Date Placeholder 29"/>
          <p:cNvSpPr>
            <a:spLocks noGrp="1"/>
          </p:cNvSpPr>
          <p:nvPr>
            <p:ph type="dt" sz="half" idx="10"/>
          </p:nvPr>
        </p:nvSpPr>
        <p:spPr/>
        <p:txBody>
          <a:bodyPr/>
          <a:lstStyle/>
          <a:p>
            <a:fld id="{1B8ABB09-4A1D-463E-8065-109CC2B7EFAA}" type="datetimeFigureOut">
              <a:rPr lang="ar-SA" smtClean="0"/>
              <a:t>04/12/1442</a:t>
            </a:fld>
            <a:endParaRPr lang="ar-SA"/>
          </a:p>
        </p:txBody>
      </p:sp>
      <p:sp>
        <p:nvSpPr>
          <p:cNvPr id="19" name="Footer Placeholder 18"/>
          <p:cNvSpPr>
            <a:spLocks noGrp="1"/>
          </p:cNvSpPr>
          <p:nvPr>
            <p:ph type="ftr" sz="quarter" idx="11"/>
          </p:nvPr>
        </p:nvSpPr>
        <p:spPr/>
        <p:txBody>
          <a:bodyPr/>
          <a:lstStyle/>
          <a:p>
            <a:endParaRPr lang="ar-SA"/>
          </a:p>
        </p:txBody>
      </p:sp>
      <p:sp>
        <p:nvSpPr>
          <p:cNvPr id="27" name="Slide Number Placeholder 26"/>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Content Placeholder 2"/>
          <p:cNvSpPr>
            <a:spLocks noGrp="1"/>
          </p:cNvSpPr>
          <p:nvPr>
            <p:ph idx="1"/>
          </p:nvPr>
        </p:nvSpPr>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04/12/1442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04/12/1442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ar-SA" smtClean="0"/>
              <a:t>انقر لتحرير نمط العنوان الرئيسي</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04/12/1442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Date Placeholder 6"/>
          <p:cNvSpPr>
            <a:spLocks noGrp="1"/>
          </p:cNvSpPr>
          <p:nvPr>
            <p:ph type="dt" sz="half" idx="10"/>
          </p:nvPr>
        </p:nvSpPr>
        <p:spPr/>
        <p:txBody>
          <a:bodyPr/>
          <a:lstStyle/>
          <a:p>
            <a:fld id="{1B8ABB09-4A1D-463E-8065-109CC2B7EFAA}" type="datetimeFigureOut">
              <a:rPr lang="ar-SA" smtClean="0"/>
              <a:t>04/12/1442</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Date Placeholder 2"/>
          <p:cNvSpPr>
            <a:spLocks noGrp="1"/>
          </p:cNvSpPr>
          <p:nvPr>
            <p:ph type="dt" sz="half" idx="10"/>
          </p:nvPr>
        </p:nvSpPr>
        <p:spPr/>
        <p:txBody>
          <a:bodyPr/>
          <a:lstStyle/>
          <a:p>
            <a:fld id="{1B8ABB09-4A1D-463E-8065-109CC2B7EFAA}" type="datetimeFigureOut">
              <a:rPr lang="ar-SA" smtClean="0"/>
              <a:t>04/12/1442</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04/12/1442</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ar-SA" smtClean="0"/>
              <a:t>انقر لتحرير نمط العنوان الرئيسي</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ar-SA" smtClean="0"/>
              <a:t>انقر لتحرير أنماط النص الرئيسي</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Date Placeholder 4"/>
          <p:cNvSpPr>
            <a:spLocks noGrp="1"/>
          </p:cNvSpPr>
          <p:nvPr>
            <p:ph type="dt" sz="half" idx="10"/>
          </p:nvPr>
        </p:nvSpPr>
        <p:spPr/>
        <p:txBody>
          <a:bodyPr/>
          <a:lstStyle/>
          <a:p>
            <a:fld id="{1B8ABB09-4A1D-463E-8065-109CC2B7EFAA}" type="datetimeFigureOut">
              <a:rPr lang="ar-SA" smtClean="0"/>
              <a:t>04/12/1442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ar-SA" smtClean="0"/>
              <a:t>انقر لتحرير نمط العنوان الرئيسي</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Date Placeholder 4"/>
          <p:cNvSpPr>
            <a:spLocks noGrp="1"/>
          </p:cNvSpPr>
          <p:nvPr>
            <p:ph type="dt" sz="half" idx="10"/>
          </p:nvPr>
        </p:nvSpPr>
        <p:spPr/>
        <p:txBody>
          <a:bodyPr/>
          <a:lstStyle/>
          <a:p>
            <a:fld id="{1B8ABB09-4A1D-463E-8065-109CC2B7EFAA}" type="datetimeFigureOut">
              <a:rPr lang="ar-SA" smtClean="0"/>
              <a:t>04/12/1442</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a:xfrm>
            <a:off x="8077200" y="6356350"/>
            <a:ext cx="609600" cy="365125"/>
          </a:xfrm>
        </p:spPr>
        <p:txBody>
          <a:bodyPr/>
          <a:lstStyle/>
          <a:p>
            <a:fld id="{0B34F065-1154-456A-91E3-76DE8E75E17B}" type="slidenum">
              <a:rPr lang="ar-SA" smtClean="0"/>
              <a:t>‹#›</a:t>
            </a:fld>
            <a:endParaRPr lang="ar-SA"/>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ar-SA" smtClean="0"/>
              <a:t>انقر فوق الأيقونة لإضافة صورة</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04/12/1442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ar-SA" smtClean="0"/>
              <a:t>انقر لتحرير نمط العنوان الرئيسي</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Date Placeholder 3"/>
          <p:cNvSpPr>
            <a:spLocks noGrp="1"/>
          </p:cNvSpPr>
          <p:nvPr>
            <p:ph type="dt" sz="half" idx="10"/>
          </p:nvPr>
        </p:nvSpPr>
        <p:spPr/>
        <p:txBody>
          <a:bodyPr/>
          <a:lstStyle/>
          <a:p>
            <a:fld id="{1B8ABB09-4A1D-463E-8065-109CC2B7EFAA}" type="datetimeFigureOut">
              <a:rPr lang="ar-SA" smtClean="0"/>
              <a:t>04/12/1442</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ar-SA" smtClean="0"/>
              <a:t>انقر لتحرير نمط العنوان الرئيسي</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B8ABB09-4A1D-463E-8065-109CC2B7EFAA}" type="datetimeFigureOut">
              <a:rPr lang="ar-SA" smtClean="0"/>
              <a:t>04/12/1442</a:t>
            </a:fld>
            <a:endParaRPr lang="ar-SA"/>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ar-SA"/>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B34F065-1154-456A-91E3-76DE8E75E17B}" type="slidenum">
              <a:rPr lang="ar-SA" smtClean="0"/>
              <a:t>‹#›</a:t>
            </a:fld>
            <a:endParaRPr lang="ar-SA"/>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1"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r" rtl="1"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r" rtl="1"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r" rtl="1"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r" rtl="1"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r" rtl="1"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r" rtl="1"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r" rtl="1"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r" rtl="1"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r" rtl="1"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827584" y="980728"/>
            <a:ext cx="7291144" cy="1702160"/>
          </a:xfrm>
        </p:spPr>
        <p:txBody>
          <a:bodyPr anchor="t">
            <a:normAutofit/>
          </a:bodyPr>
          <a:lstStyle/>
          <a:p>
            <a:pPr algn="ctr" rtl="1">
              <a:lnSpc>
                <a:spcPct val="115000"/>
              </a:lnSpc>
              <a:spcAft>
                <a:spcPts val="0"/>
              </a:spcAft>
            </a:pPr>
            <a:r>
              <a:rPr lang="ar-IQ" sz="5400" dirty="0" smtClean="0">
                <a:solidFill>
                  <a:schemeClr val="tx1"/>
                </a:solidFill>
                <a:effectLst/>
                <a:ea typeface="Calibri"/>
                <a:cs typeface="Arial"/>
              </a:rPr>
              <a:t>مفهوم التعبير القرآني </a:t>
            </a:r>
            <a:endParaRPr lang="ar-IQ" sz="5400" dirty="0">
              <a:solidFill>
                <a:schemeClr val="tx1"/>
              </a:solidFill>
            </a:endParaRPr>
          </a:p>
        </p:txBody>
      </p:sp>
      <p:sp>
        <p:nvSpPr>
          <p:cNvPr id="3" name="عنوان فرعي 2"/>
          <p:cNvSpPr>
            <a:spLocks noGrp="1"/>
          </p:cNvSpPr>
          <p:nvPr>
            <p:ph type="subTitle" idx="1"/>
          </p:nvPr>
        </p:nvSpPr>
        <p:spPr>
          <a:xfrm>
            <a:off x="1115616" y="3717032"/>
            <a:ext cx="6552728" cy="2376264"/>
          </a:xfrm>
        </p:spPr>
        <p:txBody>
          <a:bodyPr/>
          <a:lstStyle/>
          <a:p>
            <a:pPr lvl="0" algn="ctr">
              <a:buClr>
                <a:srgbClr val="94C600"/>
              </a:buClr>
            </a:pPr>
            <a:r>
              <a:rPr lang="ar-IQ" sz="2400" b="1" dirty="0">
                <a:solidFill>
                  <a:srgbClr val="000000"/>
                </a:solidFill>
              </a:rPr>
              <a:t>الجامعة المستنصرية / كلية الآداب / قسم اللغة العربية </a:t>
            </a:r>
          </a:p>
          <a:p>
            <a:pPr lvl="0" algn="ctr">
              <a:buClr>
                <a:srgbClr val="94C600"/>
              </a:buClr>
            </a:pPr>
            <a:r>
              <a:rPr lang="ar-IQ" sz="2400" b="1" dirty="0">
                <a:solidFill>
                  <a:srgbClr val="000000"/>
                </a:solidFill>
              </a:rPr>
              <a:t>المرحلة الرابعة </a:t>
            </a:r>
          </a:p>
          <a:p>
            <a:pPr lvl="0" algn="ctr">
              <a:buClr>
                <a:srgbClr val="94C600"/>
              </a:buClr>
            </a:pPr>
            <a:r>
              <a:rPr lang="ar-IQ" sz="2400" b="1" dirty="0" smtClean="0">
                <a:solidFill>
                  <a:srgbClr val="000000"/>
                </a:solidFill>
              </a:rPr>
              <a:t>الدراسة </a:t>
            </a:r>
            <a:r>
              <a:rPr lang="ar-IQ" sz="2400" b="1" dirty="0">
                <a:solidFill>
                  <a:srgbClr val="000000"/>
                </a:solidFill>
              </a:rPr>
              <a:t>الصباحية </a:t>
            </a:r>
            <a:r>
              <a:rPr lang="ar-IQ" sz="2400" b="1" dirty="0" smtClean="0">
                <a:solidFill>
                  <a:srgbClr val="000000"/>
                </a:solidFill>
              </a:rPr>
              <a:t> </a:t>
            </a:r>
            <a:endParaRPr lang="ar-IQ" sz="2400" b="1" dirty="0">
              <a:solidFill>
                <a:srgbClr val="000000"/>
              </a:solidFill>
            </a:endParaRPr>
          </a:p>
          <a:p>
            <a:pPr lvl="0" algn="ctr">
              <a:buClr>
                <a:srgbClr val="94C600"/>
              </a:buClr>
            </a:pPr>
            <a:r>
              <a:rPr lang="ar-IQ" sz="2400" b="1" dirty="0" smtClean="0">
                <a:solidFill>
                  <a:srgbClr val="000000"/>
                </a:solidFill>
              </a:rPr>
              <a:t>أستاذ </a:t>
            </a:r>
            <a:r>
              <a:rPr lang="ar-IQ" sz="2400" b="1" dirty="0">
                <a:solidFill>
                  <a:srgbClr val="000000"/>
                </a:solidFill>
              </a:rPr>
              <a:t>المادة :</a:t>
            </a:r>
          </a:p>
          <a:p>
            <a:pPr lvl="0" algn="ctr">
              <a:buClr>
                <a:srgbClr val="94C600"/>
              </a:buClr>
            </a:pPr>
            <a:r>
              <a:rPr lang="ar-IQ" sz="2400" b="1" dirty="0" smtClean="0">
                <a:solidFill>
                  <a:srgbClr val="000000"/>
                </a:solidFill>
              </a:rPr>
              <a:t>أ. د رياض عبود </a:t>
            </a:r>
            <a:r>
              <a:rPr lang="ar-IQ" sz="2400" b="1" dirty="0" err="1" smtClean="0">
                <a:solidFill>
                  <a:srgbClr val="000000"/>
                </a:solidFill>
              </a:rPr>
              <a:t>إهوين</a:t>
            </a:r>
            <a:r>
              <a:rPr lang="ar-IQ" sz="2400" b="1" dirty="0" smtClean="0">
                <a:solidFill>
                  <a:srgbClr val="000000"/>
                </a:solidFill>
              </a:rPr>
              <a:t>                 </a:t>
            </a:r>
          </a:p>
          <a:p>
            <a:endParaRPr lang="ar-IQ" dirty="0"/>
          </a:p>
        </p:txBody>
      </p:sp>
    </p:spTree>
    <p:extLst>
      <p:ext uri="{BB962C8B-B14F-4D97-AF65-F5344CB8AC3E}">
        <p14:creationId xmlns:p14="http://schemas.microsoft.com/office/powerpoint/2010/main" val="132477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51520" y="188640"/>
            <a:ext cx="8496944" cy="6336704"/>
          </a:xfrm>
        </p:spPr>
        <p:txBody>
          <a:bodyPr>
            <a:noAutofit/>
          </a:bodyPr>
          <a:lstStyle/>
          <a:p>
            <a:pPr algn="just">
              <a:lnSpc>
                <a:spcPct val="115000"/>
              </a:lnSpc>
            </a:pPr>
            <a:r>
              <a:rPr lang="ar-IQ" sz="2400" dirty="0" smtClean="0">
                <a:solidFill>
                  <a:srgbClr val="000000"/>
                </a:solidFill>
                <a:latin typeface="Calibri"/>
                <a:ea typeface="Calibri"/>
                <a:cs typeface="Times New Roman"/>
              </a:rPr>
              <a:t>    </a:t>
            </a:r>
            <a:r>
              <a:rPr lang="ar-SA" sz="2400" dirty="0">
                <a:latin typeface="Calibri"/>
                <a:ea typeface="Calibri"/>
                <a:cs typeface="Arial"/>
              </a:rPr>
              <a:t>الْعَيْنُ وَالْبَاءُ وَالرَّاءُ أَصْلٌ صَحِيحٌ وَاحِدٌ </a:t>
            </a:r>
            <a:r>
              <a:rPr lang="ar-SA" sz="2400" b="1" u="sng" dirty="0">
                <a:latin typeface="Calibri"/>
                <a:ea typeface="Calibri"/>
                <a:cs typeface="Arial"/>
              </a:rPr>
              <a:t>يَدُلُّ عَلَى النُّفُوذِ وَالْمُضِيِّ فِي الشَّيْءِ</a:t>
            </a:r>
            <a:r>
              <a:rPr lang="ar-SA" sz="2400" dirty="0" smtClean="0">
                <a:latin typeface="Calibri"/>
                <a:ea typeface="Calibri"/>
                <a:cs typeface="Arial"/>
              </a:rPr>
              <a:t>.</a:t>
            </a:r>
            <a:endParaRPr lang="en-US" sz="1800" dirty="0">
              <a:latin typeface="Calibri"/>
              <a:ea typeface="Calibri"/>
              <a:cs typeface="Arial"/>
            </a:endParaRPr>
          </a:p>
          <a:p>
            <a:pPr algn="just">
              <a:lnSpc>
                <a:spcPct val="115000"/>
              </a:lnSpc>
            </a:pPr>
            <a:r>
              <a:rPr lang="ar-SA" sz="2400" dirty="0">
                <a:latin typeface="Calibri"/>
                <a:ea typeface="Calibri"/>
                <a:cs typeface="Arial"/>
              </a:rPr>
              <a:t>تعريف التعبير: هو القالب الذي يصب فيه الإنسان أفكاره بلغة سليمة، وتصوير جميل، وهو الغاية من تعليم اللغة، ففروع اللغة كلها وسائل للتعبير الصحيح بنوعيه الشفهي والتحريري (الكتابي). وهو من دلائل ثقافة الطالب وقدرته على التعبير عن أفكاره بعبارة سليمة بليغة، ولذلك كان التعبير من أهم ما يجب أن يهتم به معلم </a:t>
            </a:r>
            <a:r>
              <a:rPr lang="ar-SA" sz="2400" dirty="0" smtClean="0">
                <a:latin typeface="Calibri"/>
                <a:ea typeface="Calibri"/>
                <a:cs typeface="Arial"/>
              </a:rPr>
              <a:t>اللغة</a:t>
            </a:r>
            <a:endParaRPr lang="en-US" sz="1800" dirty="0">
              <a:latin typeface="Calibri"/>
              <a:ea typeface="Calibri"/>
              <a:cs typeface="Arial"/>
            </a:endParaRPr>
          </a:p>
          <a:p>
            <a:pPr algn="just">
              <a:lnSpc>
                <a:spcPct val="115000"/>
              </a:lnSpc>
            </a:pPr>
            <a:r>
              <a:rPr lang="ar-SA" sz="2400" dirty="0">
                <a:latin typeface="Calibri"/>
                <a:ea typeface="Calibri"/>
                <a:cs typeface="Arial"/>
              </a:rPr>
              <a:t>التعبير وأنواعه وأهدافه</a:t>
            </a:r>
            <a:endParaRPr lang="en-US" sz="1800" dirty="0">
              <a:latin typeface="Calibri"/>
              <a:ea typeface="Calibri"/>
              <a:cs typeface="Arial"/>
            </a:endParaRPr>
          </a:p>
          <a:p>
            <a:pPr algn="just">
              <a:lnSpc>
                <a:spcPct val="115000"/>
              </a:lnSpc>
            </a:pPr>
            <a:r>
              <a:rPr lang="ar-SA" sz="2400" dirty="0">
                <a:latin typeface="Calibri"/>
                <a:ea typeface="Calibri"/>
                <a:cs typeface="Arial"/>
              </a:rPr>
              <a:t> يعرف التعبير بأن الفن الذي يستطيع من خلاله الإنسان إظهار أفكاره ، وعواطفه بلغة سليمة ، وأساليب رائعة ،  ومن خلال التعبير يستطيع الفرد التواصل بينه وبين المجتمع ، ويجب على الفرد أن الشخص أن يحسن اختيار المفردات التي سيكتبها في موضوع </a:t>
            </a:r>
            <a:r>
              <a:rPr lang="ar-SA" sz="2400" dirty="0" err="1" smtClean="0">
                <a:latin typeface="Calibri"/>
                <a:ea typeface="Calibri"/>
                <a:cs typeface="Arial"/>
              </a:rPr>
              <a:t>التعبي</a:t>
            </a:r>
            <a:r>
              <a:rPr lang="ar-IQ" sz="2400" dirty="0" smtClean="0">
                <a:latin typeface="Calibri"/>
                <a:ea typeface="Calibri"/>
                <a:cs typeface="Arial"/>
              </a:rPr>
              <a:t>ر: </a:t>
            </a:r>
            <a:r>
              <a:rPr lang="ar-SA" sz="2400" dirty="0" smtClean="0">
                <a:latin typeface="Calibri"/>
                <a:ea typeface="Calibri"/>
                <a:cs typeface="Arial"/>
              </a:rPr>
              <a:t>وللتعبير </a:t>
            </a:r>
            <a:r>
              <a:rPr lang="ar-SA" sz="2400" dirty="0">
                <a:latin typeface="Calibri"/>
                <a:ea typeface="Calibri"/>
                <a:cs typeface="Arial"/>
              </a:rPr>
              <a:t>من حيث الأداء نوعين وهما :</a:t>
            </a:r>
            <a:endParaRPr lang="en-US" sz="1800" dirty="0">
              <a:latin typeface="Calibri"/>
              <a:ea typeface="Calibri"/>
              <a:cs typeface="Arial"/>
            </a:endParaRPr>
          </a:p>
          <a:p>
            <a:pPr algn="just">
              <a:lnSpc>
                <a:spcPct val="115000"/>
              </a:lnSpc>
            </a:pPr>
            <a:r>
              <a:rPr lang="ar-SA" sz="2400" dirty="0">
                <a:latin typeface="Calibri"/>
                <a:ea typeface="Calibri"/>
                <a:cs typeface="Arial"/>
              </a:rPr>
              <a:t>1- التعبير الشفهي : وهو الأفكار التي يقوم الكاتب بالتعبير عنها  ، ويمثل هذا النوع جانب التحدث في اللغة </a:t>
            </a:r>
            <a:endParaRPr lang="en-US" sz="1800" dirty="0">
              <a:latin typeface="Calibri"/>
              <a:ea typeface="Calibri"/>
              <a:cs typeface="Arial"/>
            </a:endParaRPr>
          </a:p>
          <a:p>
            <a:pPr algn="just">
              <a:lnSpc>
                <a:spcPct val="115000"/>
              </a:lnSpc>
            </a:pPr>
            <a:r>
              <a:rPr lang="ar-SA" sz="2400" dirty="0">
                <a:latin typeface="Calibri"/>
                <a:ea typeface="Calibri"/>
                <a:cs typeface="Arial"/>
              </a:rPr>
              <a:t>2- التعبير الكتابي : وهو الألفاظ والعبارات التي يمكن للشخص من خلالها أن يعبر عن الأفكار ، يمثل هذا النوع الجانب المكتوب في اللغة .</a:t>
            </a:r>
            <a:endParaRPr lang="en-US" sz="1800" dirty="0">
              <a:latin typeface="Calibri"/>
              <a:ea typeface="Calibri"/>
              <a:cs typeface="Arial"/>
            </a:endParaRPr>
          </a:p>
          <a:p>
            <a:pPr marL="0" indent="0" algn="justLow">
              <a:lnSpc>
                <a:spcPct val="115000"/>
              </a:lnSpc>
              <a:spcAft>
                <a:spcPts val="1000"/>
              </a:spcAft>
              <a:buNone/>
            </a:pPr>
            <a:r>
              <a:rPr lang="ar-IQ" sz="2400" dirty="0" smtClean="0">
                <a:solidFill>
                  <a:srgbClr val="000000"/>
                </a:solidFill>
                <a:latin typeface="Calibri"/>
                <a:ea typeface="Calibri"/>
                <a:cs typeface="Times New Roman"/>
              </a:rPr>
              <a:t> </a:t>
            </a:r>
            <a:endParaRPr lang="ar-IQ" sz="2400" dirty="0">
              <a:solidFill>
                <a:prstClr val="black"/>
              </a:solidFill>
            </a:endParaRPr>
          </a:p>
        </p:txBody>
      </p:sp>
    </p:spTree>
    <p:extLst>
      <p:ext uri="{BB962C8B-B14F-4D97-AF65-F5344CB8AC3E}">
        <p14:creationId xmlns:p14="http://schemas.microsoft.com/office/powerpoint/2010/main" val="858351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88640"/>
            <a:ext cx="8568952" cy="6264696"/>
          </a:xfrm>
        </p:spPr>
        <p:txBody>
          <a:bodyPr>
            <a:noAutofit/>
          </a:bodyPr>
          <a:lstStyle/>
          <a:p>
            <a:pPr algn="just">
              <a:lnSpc>
                <a:spcPct val="115000"/>
              </a:lnSpc>
            </a:pPr>
            <a:r>
              <a:rPr lang="ar-SA" sz="2400" dirty="0" err="1" smtClean="0">
                <a:latin typeface="Calibri"/>
                <a:ea typeface="Calibri"/>
                <a:cs typeface="Arial"/>
              </a:rPr>
              <a:t>الواجبا</a:t>
            </a:r>
            <a:r>
              <a:rPr lang="ar-IQ" sz="2400" dirty="0" smtClean="0">
                <a:latin typeface="Calibri"/>
                <a:ea typeface="Calibri"/>
                <a:cs typeface="Arial"/>
              </a:rPr>
              <a:t>ت </a:t>
            </a:r>
            <a:r>
              <a:rPr lang="ar-SA" sz="2400" dirty="0" smtClean="0">
                <a:latin typeface="Calibri"/>
                <a:ea typeface="Calibri"/>
                <a:cs typeface="Arial"/>
              </a:rPr>
              <a:t>ويقسم </a:t>
            </a:r>
            <a:r>
              <a:rPr lang="ar-SA" sz="2400" dirty="0">
                <a:latin typeface="Calibri"/>
                <a:ea typeface="Calibri"/>
                <a:cs typeface="Arial"/>
              </a:rPr>
              <a:t>التعبير الشفهي والكتابي إلى نوعين وهما :</a:t>
            </a:r>
            <a:endParaRPr lang="en-US" sz="1800" dirty="0">
              <a:latin typeface="Calibri"/>
              <a:ea typeface="Calibri"/>
              <a:cs typeface="Arial"/>
            </a:endParaRPr>
          </a:p>
          <a:p>
            <a:pPr algn="just">
              <a:lnSpc>
                <a:spcPct val="115000"/>
              </a:lnSpc>
            </a:pPr>
            <a:r>
              <a:rPr lang="ar-SA" sz="2400" dirty="0">
                <a:latin typeface="Calibri"/>
                <a:ea typeface="Calibri"/>
                <a:cs typeface="Arial"/>
              </a:rPr>
              <a:t>1- التعبير الوظيفي : ويطلق عليه اسم التعبير النفعي ، حيث يعبر عن المواقف الاجتماعية المختلفة والتي تصاف الإنسان خلال حياته ، حيث يشعر بأن الحياة هي من علمته التعبير وأعطته الخبرة فيه ، وتعد مجالات هذا النوع من التعبير واسعة للغاية ، كتقديم الإنسان لنفسه  ،ومواقف المجاملة والاعتذار ، وسرد القصص والحكايات ، وتساعد هذه المهارات الشخص على إلقاء الخطب ، كما تزيد من قدرته على المناقشة .</a:t>
            </a:r>
            <a:endParaRPr lang="en-US" sz="1800" dirty="0">
              <a:latin typeface="Calibri"/>
              <a:ea typeface="Calibri"/>
              <a:cs typeface="Arial"/>
            </a:endParaRPr>
          </a:p>
          <a:p>
            <a:pPr algn="just">
              <a:lnSpc>
                <a:spcPct val="115000"/>
              </a:lnSpc>
            </a:pPr>
            <a:r>
              <a:rPr lang="ar-SA" sz="2400" dirty="0">
                <a:latin typeface="Calibri"/>
                <a:ea typeface="Calibri"/>
                <a:cs typeface="Arial"/>
              </a:rPr>
              <a:t>2- التعبير الإبداعي : ويدعى بالتعبير الإنشائي ،  ويتميز هذا النوع من التعبير من بالانفعال والعاطفة ، ومن خلاله يقوم الكاتب بعرض أفكاره ومشاعره بطريقته وأسلوبه الخاص ، حيق يقوم بانتقاء عباراته بدقة كبيرة ، بحيث تشد السامع والقارئ إلى الموضوع الذي يكتبه ، وتتعدد مجالات هذا النوع من التعبير ومنها أدب الأطفال والذي يتضمن الحكايات العالمية ، والمسرح ، والشعر وغيرها </a:t>
            </a:r>
            <a:endParaRPr lang="en-US" sz="1800" dirty="0">
              <a:latin typeface="Calibri"/>
              <a:ea typeface="Calibri"/>
              <a:cs typeface="Arial"/>
            </a:endParaRPr>
          </a:p>
          <a:p>
            <a:pPr algn="just">
              <a:lnSpc>
                <a:spcPct val="115000"/>
              </a:lnSpc>
            </a:pPr>
            <a:r>
              <a:rPr lang="ar-SA" sz="2400" dirty="0">
                <a:latin typeface="Calibri"/>
                <a:ea typeface="Calibri"/>
                <a:cs typeface="Arial"/>
              </a:rPr>
              <a:t>وهكذا نرى أن للتعبير بأنواعه المختلفة أهمية كبيرة ، فهو يثري خيال المتعلم ، ويعلمه كيفية كتابة وربط الجمل ببعضها.</a:t>
            </a:r>
            <a:endParaRPr lang="en-US" sz="1800" dirty="0">
              <a:latin typeface="Calibri"/>
              <a:ea typeface="Calibri"/>
              <a:cs typeface="Arial"/>
            </a:endParaRPr>
          </a:p>
          <a:p>
            <a:pPr algn="just">
              <a:lnSpc>
                <a:spcPct val="115000"/>
              </a:lnSpc>
              <a:spcAft>
                <a:spcPts val="1000"/>
              </a:spcAft>
            </a:pPr>
            <a:r>
              <a:rPr lang="ar-SA" sz="2400" dirty="0">
                <a:latin typeface="Calibri"/>
                <a:ea typeface="Calibri"/>
                <a:cs typeface="Arial"/>
              </a:rPr>
              <a:t> </a:t>
            </a:r>
            <a:endParaRPr lang="en-US" sz="1800" dirty="0">
              <a:latin typeface="Calibri"/>
              <a:ea typeface="Calibri"/>
              <a:cs typeface="Arial"/>
            </a:endParaRPr>
          </a:p>
          <a:p>
            <a:pPr algn="justLow">
              <a:lnSpc>
                <a:spcPct val="115000"/>
              </a:lnSpc>
              <a:spcAft>
                <a:spcPts val="1000"/>
              </a:spcAft>
            </a:pPr>
            <a:endParaRPr lang="ar-IQ"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415691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88640"/>
            <a:ext cx="8568952" cy="6264696"/>
          </a:xfrm>
        </p:spPr>
        <p:txBody>
          <a:bodyPr>
            <a:noAutofit/>
          </a:bodyPr>
          <a:lstStyle/>
          <a:p>
            <a:pPr algn="just">
              <a:lnSpc>
                <a:spcPct val="115000"/>
              </a:lnSpc>
              <a:spcAft>
                <a:spcPts val="1000"/>
              </a:spcAft>
            </a:pPr>
            <a:r>
              <a:rPr lang="ar-SA" sz="2400" dirty="0">
                <a:latin typeface="Calibri"/>
                <a:ea typeface="Calibri"/>
                <a:cs typeface="Arial"/>
              </a:rPr>
              <a:t> </a:t>
            </a:r>
            <a:r>
              <a:rPr lang="ar-SA" sz="2000" b="1" u="sng" dirty="0">
                <a:latin typeface="Calibri"/>
                <a:ea typeface="Calibri"/>
                <a:cs typeface="Arial"/>
              </a:rPr>
              <a:t>التعبير القرآني:</a:t>
            </a:r>
            <a:endParaRPr lang="en-US" sz="1600" dirty="0">
              <a:latin typeface="Calibri"/>
              <a:ea typeface="Calibri"/>
              <a:cs typeface="Arial"/>
            </a:endParaRPr>
          </a:p>
          <a:p>
            <a:pPr algn="just">
              <a:lnSpc>
                <a:spcPct val="115000"/>
              </a:lnSpc>
              <a:spcAft>
                <a:spcPts val="1000"/>
              </a:spcAft>
            </a:pPr>
            <a:r>
              <a:rPr lang="ar-SA" sz="2000" dirty="0">
                <a:latin typeface="Calibri"/>
                <a:ea typeface="Calibri"/>
                <a:cs typeface="Arial"/>
              </a:rPr>
              <a:t>(مفهوم التعبير القرآني)</a:t>
            </a:r>
            <a:endParaRPr lang="en-US" sz="1600" dirty="0">
              <a:latin typeface="Calibri"/>
              <a:ea typeface="Calibri"/>
              <a:cs typeface="Arial"/>
            </a:endParaRPr>
          </a:p>
          <a:p>
            <a:pPr algn="just">
              <a:lnSpc>
                <a:spcPct val="115000"/>
              </a:lnSpc>
              <a:spcAft>
                <a:spcPts val="1000"/>
              </a:spcAft>
            </a:pPr>
            <a:r>
              <a:rPr lang="ar-SA" sz="2000" dirty="0">
                <a:latin typeface="Calibri"/>
                <a:ea typeface="Calibri"/>
                <a:cs typeface="Arial"/>
              </a:rPr>
              <a:t>إن التعبير القرآن تعبير فني مقصود. كل لفظة بل كل حرف فيه وُضِعَ وضعاً فنياً مقصوداً، ولم تُراعَ في هذا الموضع الآية وحدها ولا السورة وحدها بل رُوعي في هذا الوضع التعبير القرآني كله.</a:t>
            </a:r>
            <a:endParaRPr lang="en-US" sz="1600" dirty="0">
              <a:latin typeface="Calibri"/>
              <a:ea typeface="Calibri"/>
              <a:cs typeface="Arial"/>
            </a:endParaRPr>
          </a:p>
          <a:p>
            <a:pPr algn="just">
              <a:lnSpc>
                <a:spcPct val="115000"/>
              </a:lnSpc>
              <a:spcAft>
                <a:spcPts val="1000"/>
              </a:spcAft>
            </a:pPr>
            <a:r>
              <a:rPr lang="ar-SA" sz="2000" dirty="0">
                <a:latin typeface="Calibri"/>
                <a:ea typeface="Calibri"/>
                <a:cs typeface="Arial"/>
              </a:rPr>
              <a:t>لا خلاف بين أهل العلم أن التعبير القرآني تعبير فريد في عُلُوِّهِ وسُمُوِّهِ وأنه أعلى كلام وأرفعه. وأنه بهر العرب فلم يستطيعوا </a:t>
            </a:r>
            <a:r>
              <a:rPr lang="ar-SA" sz="2000" dirty="0" err="1">
                <a:latin typeface="Calibri"/>
                <a:ea typeface="Calibri"/>
                <a:cs typeface="Arial"/>
              </a:rPr>
              <a:t>مداناته</a:t>
            </a:r>
            <a:r>
              <a:rPr lang="ar-SA" sz="2000" dirty="0">
                <a:latin typeface="Calibri"/>
                <a:ea typeface="Calibri"/>
                <a:cs typeface="Arial"/>
              </a:rPr>
              <a:t> والإتيان بمثله مع أنه تَحدَّاهم أكثر من مرة.</a:t>
            </a:r>
            <a:endParaRPr lang="en-US" sz="1600" dirty="0">
              <a:latin typeface="Calibri"/>
              <a:ea typeface="Calibri"/>
              <a:cs typeface="Arial"/>
            </a:endParaRPr>
          </a:p>
          <a:p>
            <a:pPr algn="just">
              <a:lnSpc>
                <a:spcPct val="115000"/>
              </a:lnSpc>
              <a:spcAft>
                <a:spcPts val="1000"/>
              </a:spcAft>
            </a:pPr>
            <a:r>
              <a:rPr lang="ar-SA" sz="2000" dirty="0">
                <a:latin typeface="Calibri"/>
                <a:ea typeface="Calibri"/>
                <a:cs typeface="Arial"/>
              </a:rPr>
              <a:t>لقد تحدى القرآنُ العرب ثم جميع الخلق بأن يأتوا بمثله ثم أخبر أنهم لن يأتوا بمثله ولو كان بعضهم لبعض ظهيراً. فقد تحداهم أولاً بأن يأتوا بعشر سور مثله إن كانوا يرون أنه مفترى فقال: {أَمْ يَقُولُونَ افْتَرَاهُ قُلْ فَأْتُواْ بِعَشْرِ سُوَرٍ مِّثْلِهِ مُفْتَرَيَاتٍ وَادْعُواْ مَنِ اسْتَطَعْتُمْ مِّن دُونِ اللَّهِ إِن كُنتُمْ صَادِقِينَ * </a:t>
            </a:r>
            <a:r>
              <a:rPr lang="ar-SA" sz="2000" dirty="0" err="1">
                <a:latin typeface="Calibri"/>
                <a:ea typeface="Calibri"/>
                <a:cs typeface="Arial"/>
              </a:rPr>
              <a:t>فَإِلَّمْ</a:t>
            </a:r>
            <a:r>
              <a:rPr lang="ar-SA" sz="2000" dirty="0">
                <a:latin typeface="Calibri"/>
                <a:ea typeface="Calibri"/>
                <a:cs typeface="Arial"/>
              </a:rPr>
              <a:t> يَسْتَجِيبُواْ لَكُمْ فَاعْلَمُواْ </a:t>
            </a:r>
            <a:r>
              <a:rPr lang="ar-SA" sz="2000" dirty="0" err="1">
                <a:latin typeface="Calibri"/>
                <a:ea typeface="Calibri"/>
                <a:cs typeface="Arial"/>
              </a:rPr>
              <a:t>أَنَّمَآ</a:t>
            </a:r>
            <a:r>
              <a:rPr lang="ar-SA" sz="2000" dirty="0">
                <a:latin typeface="Calibri"/>
                <a:ea typeface="Calibri"/>
                <a:cs typeface="Arial"/>
              </a:rPr>
              <a:t> أُنزِلَ بِعِلْمِ اللَّهِ وَأَن لاَّ إِلَاهَ إِلاَّ هُوَ فَهَلْ أَنتُمْ مُّسْلِمُونَ} [هود: 13-14].</a:t>
            </a:r>
            <a:endParaRPr lang="en-US" sz="1600" dirty="0">
              <a:latin typeface="Calibri"/>
              <a:ea typeface="Calibri"/>
              <a:cs typeface="Arial"/>
            </a:endParaRPr>
          </a:p>
          <a:p>
            <a:pPr algn="just">
              <a:lnSpc>
                <a:spcPct val="115000"/>
              </a:lnSpc>
              <a:spcAft>
                <a:spcPts val="1000"/>
              </a:spcAft>
            </a:pPr>
            <a:r>
              <a:rPr lang="ar-SA" sz="2000" dirty="0">
                <a:latin typeface="Calibri"/>
                <a:ea typeface="Calibri"/>
                <a:cs typeface="Arial"/>
              </a:rPr>
              <a:t>فلما انقطعوا وقامت الحجة عليهم تحداهم بأن يأتوا بسورةٍ من مثله وأخبر أنهم لن يفعلوا فانقطعوا أيضاً وقامت الحجة عليهم، قال تعالى: {وَإِن كُنْتُمْ فِي رَيْبٍ مِّمَّا نَزَّلْنَا عَلَى عَبْدِنَا فَأْتُواْ بِسُورَةٍ مِّن مِّثْلِهِ وَادْعُواْ </a:t>
            </a:r>
            <a:r>
              <a:rPr lang="ar-SA" sz="2000" dirty="0" err="1">
                <a:latin typeface="Calibri"/>
                <a:ea typeface="Calibri"/>
                <a:cs typeface="Arial"/>
              </a:rPr>
              <a:t>شُهَدَآءَكُم</a:t>
            </a:r>
            <a:r>
              <a:rPr lang="ar-SA" sz="2000" dirty="0">
                <a:latin typeface="Calibri"/>
                <a:ea typeface="Calibri"/>
                <a:cs typeface="Arial"/>
              </a:rPr>
              <a:t> مِّن دُونِ اللَّهِ إِنْ كُنْتُمْ صَادِقِينَ * فَإِن لَّمْ تَفْعَلُواْ وَلَن تَفْعَلُواْ فَاتَّقُواْ النَّارَ الَّتِي وَقُودُهَا النَّاسُ وَالْحِجَارَةُ أُعِدَّتْ لِلْكَافِرِينَ} [البقرة: 23-24].</a:t>
            </a:r>
            <a:endParaRPr lang="en-US" sz="2000" dirty="0">
              <a:latin typeface="Calibri"/>
              <a:ea typeface="Calibri"/>
              <a:cs typeface="Arial"/>
            </a:endParaRPr>
          </a:p>
          <a:p>
            <a:pPr algn="justLow">
              <a:lnSpc>
                <a:spcPct val="115000"/>
              </a:lnSpc>
              <a:spcAft>
                <a:spcPts val="1000"/>
              </a:spcAft>
            </a:pPr>
            <a:endParaRPr lang="ar-IQ"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145515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88640"/>
            <a:ext cx="8568952" cy="6264696"/>
          </a:xfrm>
        </p:spPr>
        <p:txBody>
          <a:bodyPr>
            <a:noAutofit/>
          </a:bodyPr>
          <a:lstStyle/>
          <a:p>
            <a:pPr algn="just">
              <a:lnSpc>
                <a:spcPct val="115000"/>
              </a:lnSpc>
              <a:spcAft>
                <a:spcPts val="1000"/>
              </a:spcAft>
            </a:pPr>
            <a:r>
              <a:rPr lang="ar-SA" sz="2400" dirty="0">
                <a:latin typeface="Calibri"/>
                <a:ea typeface="Calibri"/>
                <a:cs typeface="Arial"/>
              </a:rPr>
              <a:t> </a:t>
            </a:r>
            <a:r>
              <a:rPr lang="ar-SA" sz="2000" dirty="0">
                <a:latin typeface="Calibri"/>
                <a:ea typeface="Calibri"/>
                <a:cs typeface="Arial"/>
              </a:rPr>
              <a:t>وأَكَّد التحدي بقوله: {قُل لَّئِنِ اجْتَمَعَتِ الإِنْسُ وَالْجِنُّ عَلَى أَن يَأْتُواْ بِمِثْلِ هَاذَا الْقُرْآنِ لاَ يَأْتُونَ بِمِثْلِهِ وَلَوْ كَانَ بَعْضُهُمْ لِبَعْضٍ ظَهِيراً} [الإسراء: 88].</a:t>
            </a:r>
            <a:endParaRPr lang="en-US" sz="1600" dirty="0">
              <a:latin typeface="Calibri"/>
              <a:ea typeface="Calibri"/>
              <a:cs typeface="Arial"/>
            </a:endParaRPr>
          </a:p>
          <a:p>
            <a:pPr algn="just">
              <a:lnSpc>
                <a:spcPct val="115000"/>
              </a:lnSpc>
              <a:spcAft>
                <a:spcPts val="1000"/>
              </a:spcAft>
            </a:pPr>
            <a:r>
              <a:rPr lang="ar-SA" sz="2000" dirty="0">
                <a:latin typeface="Calibri"/>
                <a:ea typeface="Calibri"/>
                <a:cs typeface="Arial"/>
              </a:rPr>
              <a:t>دعا القرآن العرب إلى أن يأتوا بسورة من مثله ويشمل هذا التحدي قِصارَ السور كما يشمل </a:t>
            </a:r>
            <a:r>
              <a:rPr lang="ar-SA" sz="2000" dirty="0" err="1">
                <a:latin typeface="Calibri"/>
                <a:ea typeface="Calibri"/>
                <a:cs typeface="Arial"/>
              </a:rPr>
              <a:t>طوالها</a:t>
            </a:r>
            <a:r>
              <a:rPr lang="ar-SA" sz="2000" dirty="0">
                <a:latin typeface="Calibri"/>
                <a:ea typeface="Calibri"/>
                <a:cs typeface="Arial"/>
              </a:rPr>
              <a:t> فهو تَحدَّاهم بسورة الكوثر والإخلاص والمعوذتين والنصر ولإيلاف قريش أو أية سورة يختارونها، ومن المعلوم أن العرب لم يحاولوا أن يفعلوا ذلك فقد كانوا يعلمون عجزهم عنه، ورأوا سبيل الحرب والدماء وتجميع الأحزاب أيسر عليهم من مقابلة تحدي القرآن.</a:t>
            </a:r>
            <a:endParaRPr lang="en-US" sz="1600" dirty="0">
              <a:latin typeface="Calibri"/>
              <a:ea typeface="Calibri"/>
              <a:cs typeface="Arial"/>
            </a:endParaRPr>
          </a:p>
          <a:p>
            <a:r>
              <a:rPr lang="ar-SA" sz="2000" dirty="0">
                <a:latin typeface="Calibri"/>
                <a:ea typeface="Calibri"/>
                <a:cs typeface="Arial"/>
              </a:rPr>
              <a:t>ومن الثابت أن القرآن الكريم كان يأخذهم بروعة بيانه وأنهم لا يملكون أنفسهم عن سماعه ولذلك سعوا إلى أن يحولوا بين القرآن وأسماع الناس. سعوا إلى أن لا يصل إلى الأذن لأنهم يعلمون أن مجرد وصوله إلى السمع يُحْدِثُ في النفس دَويّاً هائلاً وهِزَّة عنيفة وقد حكى الله عنهم هذا الأسلوب فقال: {وَقَالَ الَّذِينَ كَفَرُواْ لاَ تَسْمَعُواْ لِهَاذَا الْقُرْآنِ وَالْغَوْاْ فِيهِ لَعَلَّكُمْ تَغْلِبُونَ} [فصلت: 26]. وكان صناديد قريش </a:t>
            </a:r>
            <a:r>
              <a:rPr lang="ar-SA" sz="2000" dirty="0" err="1">
                <a:latin typeface="Calibri"/>
                <a:ea typeface="Calibri"/>
                <a:cs typeface="Arial"/>
              </a:rPr>
              <a:t>وأعتاهم</a:t>
            </a:r>
            <a:r>
              <a:rPr lang="ar-SA" sz="2000" dirty="0">
                <a:latin typeface="Calibri"/>
                <a:ea typeface="Calibri"/>
                <a:cs typeface="Arial"/>
              </a:rPr>
              <a:t> محاربةً للرسول وأشدهم كيداً له ونيلاً منه لا يملكون أنفسهم عن سماعه، فقد كان كل من أبي جهل وأبي سفيان والأخنس بن شريق يأخذ نفسه خِلْسةً لسماعه في الليل والرسول في بيته لا يعلم بمكانهم ولا يعلم أحد منهم بمكان صاحبه حتى إذا طلع </a:t>
            </a:r>
            <a:r>
              <a:rPr lang="ar-SA" sz="1800" dirty="0">
                <a:latin typeface="Calibri"/>
                <a:ea typeface="Calibri"/>
                <a:cs typeface="Arial"/>
              </a:rPr>
              <a:t>الفجر </a:t>
            </a:r>
            <a:r>
              <a:rPr lang="ar-SA" sz="2400" dirty="0" smtClean="0">
                <a:latin typeface="Calibri"/>
                <a:ea typeface="Calibri"/>
                <a:cs typeface="Arial"/>
              </a:rPr>
              <a:t>تفرقوا </a:t>
            </a:r>
            <a:r>
              <a:rPr lang="ar-SA" sz="2400" dirty="0">
                <a:latin typeface="Calibri"/>
                <a:ea typeface="Calibri"/>
                <a:cs typeface="Arial"/>
              </a:rPr>
              <a:t>حتى إذا جمعتهم الطريق تلاوموا وقال بعضهم لبعض: لا تعودوا فلو رآكم بعض </a:t>
            </a:r>
            <a:r>
              <a:rPr lang="ar-SA" sz="2400" dirty="0" err="1">
                <a:latin typeface="Calibri"/>
                <a:ea typeface="Calibri"/>
                <a:cs typeface="Arial"/>
              </a:rPr>
              <a:t>سفهائكم</a:t>
            </a:r>
            <a:r>
              <a:rPr lang="ar-SA" sz="2400" dirty="0">
                <a:latin typeface="Calibri"/>
                <a:ea typeface="Calibri"/>
                <a:cs typeface="Arial"/>
              </a:rPr>
              <a:t> لأوقعتم في نفسه شيئاً، ثم انصرفوا. حتى إذا كنت الليلة الثانية عاد كل رجل منهم إلى مجلسه فباتوا يستمعون له حتى إذا طلع الفجر تفروا وجمعتهم الطريق فقال بعضهم لبعض مثل </a:t>
            </a:r>
            <a:endParaRPr lang="ar-IQ"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145515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88640"/>
            <a:ext cx="8568952" cy="6264696"/>
          </a:xfrm>
        </p:spPr>
        <p:txBody>
          <a:bodyPr>
            <a:noAutofit/>
          </a:bodyPr>
          <a:lstStyle/>
          <a:p>
            <a:pPr algn="just">
              <a:lnSpc>
                <a:spcPct val="115000"/>
              </a:lnSpc>
              <a:spcAft>
                <a:spcPts val="1000"/>
              </a:spcAft>
            </a:pPr>
            <a:r>
              <a:rPr lang="ar-SA" sz="2400" dirty="0">
                <a:latin typeface="Calibri"/>
                <a:ea typeface="Calibri"/>
                <a:cs typeface="Arial"/>
              </a:rPr>
              <a:t> </a:t>
            </a:r>
            <a:r>
              <a:rPr lang="ar-SA" sz="2000" dirty="0">
                <a:latin typeface="Calibri"/>
                <a:ea typeface="Calibri"/>
                <a:cs typeface="Arial"/>
              </a:rPr>
              <a:t>ما قال أول مرة ثم انصرفوا. حتى إذا كانت الليلة الثالثة أخذ كل رجل مجلسه فباتوا يستمعون له حتى إذا طلع الفجر تفرقوا فجمعتهم الطريق فقال بعضهم لبعض: لا نبرح حتى نتعاهد لا نعود فتعاهدوا على ذلك ثم تفرقوا. وقد أخبر الله نبيه بهذا الأمر فقال: {نَّحْنُ أَعْلَمُ بِمَا يَسْتَمِعُونَ بِهِ إِذْ يَسْتَمِعُونَ إِلَيْكَ وَإِذْ هُمْ نَجْوَى إِذْ يَقُولُ الظَّالِمُونَ إِن تَتَّبِعُونَ إِلاَّ رَجُلاً مَّسْحُوراً} [الإسراء: 47].</a:t>
            </a:r>
            <a:endParaRPr lang="en-US" sz="2000" dirty="0">
              <a:latin typeface="Calibri"/>
              <a:ea typeface="Calibri"/>
              <a:cs typeface="Arial"/>
            </a:endParaRPr>
          </a:p>
          <a:p>
            <a:pPr algn="just">
              <a:lnSpc>
                <a:spcPct val="115000"/>
              </a:lnSpc>
              <a:spcAft>
                <a:spcPts val="1000"/>
              </a:spcAft>
            </a:pPr>
            <a:r>
              <a:rPr lang="ar-SA" sz="2000" dirty="0">
                <a:latin typeface="Calibri"/>
                <a:ea typeface="Calibri"/>
                <a:cs typeface="Arial"/>
              </a:rPr>
              <a:t>وما قول الوليد بن المغيرة بِسِرٍّ. فقد اجتمع إليه نفر من قريش ليُجمعوا على رأي واحد يصدرون عنه يقولونه للناس في الموسم فقال بعضهم: شاعر، وقال بعضهم: كاهن، وقال بعضهم: ساحر، وقال بعضهم: مجنون. فكان يرى هذه الأقوال ويُفَنِّدها ثم </a:t>
            </a:r>
            <a:r>
              <a:rPr lang="ar-SA" sz="2000" dirty="0" err="1">
                <a:latin typeface="Calibri"/>
                <a:ea typeface="Calibri"/>
                <a:cs typeface="Arial"/>
              </a:rPr>
              <a:t>قال:"والله</a:t>
            </a:r>
            <a:r>
              <a:rPr lang="ar-SA" sz="2000" dirty="0">
                <a:latin typeface="Calibri"/>
                <a:ea typeface="Calibri"/>
                <a:cs typeface="Arial"/>
              </a:rPr>
              <a:t> إنَّ لقوله حلاوة وإن عليه لطلاوة وإنه ليعلو وما يُعلى عليه</a:t>
            </a:r>
            <a:r>
              <a:rPr lang="ar-SA" sz="2000" dirty="0" smtClean="0">
                <a:latin typeface="Calibri"/>
                <a:ea typeface="Calibri"/>
                <a:cs typeface="Arial"/>
              </a:rPr>
              <a:t>".</a:t>
            </a:r>
            <a:endParaRPr lang="en-US" sz="2000" dirty="0">
              <a:latin typeface="Calibri"/>
              <a:ea typeface="Calibri"/>
              <a:cs typeface="Arial"/>
            </a:endParaRPr>
          </a:p>
          <a:p>
            <a:pPr algn="just">
              <a:lnSpc>
                <a:spcPct val="115000"/>
              </a:lnSpc>
              <a:spcAft>
                <a:spcPts val="1000"/>
              </a:spcAft>
            </a:pPr>
            <a:r>
              <a:rPr lang="ar-SA" sz="2000" b="1" u="sng" dirty="0">
                <a:latin typeface="Calibri"/>
                <a:ea typeface="Calibri"/>
                <a:cs typeface="Arial"/>
              </a:rPr>
              <a:t>الفرق بين النظم والتعبير</a:t>
            </a:r>
            <a:endParaRPr lang="en-US" sz="2000" dirty="0">
              <a:latin typeface="Calibri"/>
              <a:ea typeface="Calibri"/>
              <a:cs typeface="Arial"/>
            </a:endParaRPr>
          </a:p>
          <a:p>
            <a:r>
              <a:rPr lang="ar-SA" sz="2000" dirty="0">
                <a:latin typeface="Calibri"/>
                <a:ea typeface="Calibri"/>
                <a:cs typeface="Arial"/>
              </a:rPr>
              <a:t>الأسلوب عند عبد القاهر </a:t>
            </a:r>
            <a:r>
              <a:rPr lang="ar-SA" sz="2000" dirty="0" err="1">
                <a:latin typeface="Calibri"/>
                <a:ea typeface="Calibri"/>
                <a:cs typeface="Arial"/>
              </a:rPr>
              <a:t>الجرجانى</a:t>
            </a:r>
            <a:r>
              <a:rPr lang="ar-SA" sz="2000" dirty="0">
                <a:latin typeface="Calibri"/>
                <a:ea typeface="Calibri"/>
                <a:cs typeface="Arial"/>
              </a:rPr>
              <a:t> يشمل جانبين: طريقة التفكير. . ثم طريقة الأداء اللفظي الذي يتجلى في أنماط التعبير. . قال: " واعلم أن الاحتذاء عند الشعر </a:t>
            </a:r>
            <a:r>
              <a:rPr lang="ar-SA" sz="2000" dirty="0" err="1">
                <a:latin typeface="Calibri"/>
                <a:ea typeface="Calibri"/>
                <a:cs typeface="Arial"/>
              </a:rPr>
              <a:t>اء</a:t>
            </a:r>
            <a:r>
              <a:rPr lang="ar-SA" sz="2000" dirty="0">
                <a:latin typeface="Calibri"/>
                <a:ea typeface="Calibri"/>
                <a:cs typeface="Arial"/>
              </a:rPr>
              <a:t>، وأهل العلم بالشعر وتقديره وتمييزه. أن يبتدئ الشاعر </a:t>
            </a:r>
            <a:r>
              <a:rPr lang="ar-SA" sz="2000" dirty="0" err="1">
                <a:latin typeface="Calibri"/>
                <a:ea typeface="Calibri"/>
                <a:cs typeface="Arial"/>
              </a:rPr>
              <a:t>فى</a:t>
            </a:r>
            <a:r>
              <a:rPr lang="ar-SA" sz="2000" dirty="0">
                <a:latin typeface="Calibri"/>
                <a:ea typeface="Calibri"/>
                <a:cs typeface="Arial"/>
              </a:rPr>
              <a:t> معنى وغرض </a:t>
            </a:r>
            <a:r>
              <a:rPr lang="ar-SA" sz="2000" dirty="0" err="1">
                <a:latin typeface="Calibri"/>
                <a:ea typeface="Calibri"/>
                <a:cs typeface="Arial"/>
              </a:rPr>
              <a:t>أسلوياً</a:t>
            </a:r>
            <a:r>
              <a:rPr lang="ar-SA" sz="2000" dirty="0">
                <a:latin typeface="Calibri"/>
                <a:ea typeface="Calibri"/>
                <a:cs typeface="Arial"/>
              </a:rPr>
              <a:t> - والأسلوب: الضرب من النظم والطريقة فيه - فيعمد شاعر آخر إلى ذلك الأسلوب فيجيء به في شِعره ". . ويتسع معنى الأسلوب عنده فينتظم من حيث التقعيد له، ووضع أصوله نظريات علم المعاني وما قرره فيها من توجيهات بلاغية لها بالأسلوب أوثق صلة. . ولا يهمل عبد القاهر توجيهات علم " النحو " وعلم " التصريف ". بل جعل النظم - الذي يرادف الأسلوب عنده - هو توخى معاني النحو بين الكلم. وهو بهذا يضفى على النحو مفهوماً أوسع من عُرف النحاة أنفسهم. فحكم اللفظ </a:t>
            </a:r>
            <a:r>
              <a:rPr lang="ar-SA" sz="2000" dirty="0" err="1">
                <a:latin typeface="Calibri"/>
                <a:ea typeface="Calibri"/>
                <a:cs typeface="Arial"/>
              </a:rPr>
              <a:t>النحوى</a:t>
            </a:r>
            <a:r>
              <a:rPr lang="ar-SA" sz="2000" dirty="0">
                <a:latin typeface="Calibri"/>
                <a:ea typeface="Calibri"/>
                <a:cs typeface="Arial"/>
              </a:rPr>
              <a:t> تابع لعرفة معناه ووظيفته في الأسلوب</a:t>
            </a:r>
            <a:endParaRPr lang="ar-IQ" sz="20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145515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323528" y="188640"/>
            <a:ext cx="8568952" cy="6264696"/>
          </a:xfrm>
        </p:spPr>
        <p:txBody>
          <a:bodyPr>
            <a:noAutofit/>
          </a:bodyPr>
          <a:lstStyle/>
          <a:p>
            <a:pPr algn="just">
              <a:lnSpc>
                <a:spcPct val="115000"/>
              </a:lnSpc>
              <a:spcAft>
                <a:spcPts val="1000"/>
              </a:spcAft>
            </a:pPr>
            <a:r>
              <a:rPr lang="ar-SA" sz="2400" dirty="0">
                <a:latin typeface="Calibri"/>
                <a:ea typeface="Calibri"/>
                <a:cs typeface="Arial"/>
              </a:rPr>
              <a:t>وتوخى النحو بين الكلمات هو معرفة مواضعها من الصياغة الأسلوبية. قال: " إنه لا يتصور أن تعرف للفظ موضعاً من غير أن تعرف معناه، ولا أن تتوخى الترتيب </a:t>
            </a:r>
            <a:r>
              <a:rPr lang="ar-SA" sz="2400" dirty="0" err="1">
                <a:latin typeface="Calibri"/>
                <a:ea typeface="Calibri"/>
                <a:cs typeface="Arial"/>
              </a:rPr>
              <a:t>فى</a:t>
            </a:r>
            <a:r>
              <a:rPr lang="ar-SA" sz="2400" dirty="0">
                <a:latin typeface="Calibri"/>
                <a:ea typeface="Calibri"/>
                <a:cs typeface="Arial"/>
              </a:rPr>
              <a:t> الألفاظ - من حيث هي ألفاظ - ترتيباً ونظماً دون أن تتوخى الترتيب </a:t>
            </a:r>
            <a:r>
              <a:rPr lang="ar-SA" sz="2400" dirty="0" err="1">
                <a:latin typeface="Calibri"/>
                <a:ea typeface="Calibri"/>
                <a:cs typeface="Arial"/>
              </a:rPr>
              <a:t>فى</a:t>
            </a:r>
            <a:r>
              <a:rPr lang="ar-SA" sz="2400" dirty="0">
                <a:latin typeface="Calibri"/>
                <a:ea typeface="Calibri"/>
                <a:cs typeface="Arial"/>
              </a:rPr>
              <a:t> المعاني. وتعمل الفكر هناك. فإذا تم لك ذاك أتبعتها الألفاظ، وقفوت بها آثارها. وإنك إذا فرغت من ترتيب المعاني في نفسك لم تحتج إلى أن تستأنف فكراً في ترتيب الألفاظ. بل تجدها تترتب لك بحكم أنها خدم للمعاني. وتابعة لها، ولاحقة بها. . وأن العلم بمواقع المعاني في النفس علم بمواقع الألفاظ الدالة عليها في النطق ". والخلاصة أن عبد القاهر في هذا النص يربط ربطاً محكماً بين </a:t>
            </a:r>
            <a:r>
              <a:rPr lang="ar-SA" sz="2400" dirty="0" err="1">
                <a:latin typeface="Calibri"/>
                <a:ea typeface="Calibri"/>
                <a:cs typeface="Arial"/>
              </a:rPr>
              <a:t>مظهرى</a:t>
            </a:r>
            <a:r>
              <a:rPr lang="ar-SA" sz="2400" dirty="0">
                <a:latin typeface="Calibri"/>
                <a:ea typeface="Calibri"/>
                <a:cs typeface="Arial"/>
              </a:rPr>
              <a:t> الأسلوب </a:t>
            </a:r>
            <a:r>
              <a:rPr lang="ar-SA" sz="2400" dirty="0" err="1">
                <a:latin typeface="Calibri"/>
                <a:ea typeface="Calibri"/>
                <a:cs typeface="Arial"/>
              </a:rPr>
              <a:t>الآنفى</a:t>
            </a:r>
            <a:r>
              <a:rPr lang="ar-SA" sz="2400" dirty="0">
                <a:latin typeface="Calibri"/>
                <a:ea typeface="Calibri"/>
                <a:cs typeface="Arial"/>
              </a:rPr>
              <a:t> الذكر: طريقة التفكير، ثم الأداء اللفظي. فالأسلوب - عنده - مجموع الأمرين. وتوخى معاني النحو هو الذي يجعل الأسلوب يبدو بهذه الصورة المتألقة.</a:t>
            </a:r>
            <a:endParaRPr lang="ar-IQ" sz="24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1455150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تدفق">
  <a:themeElements>
    <a:clrScheme name="تدفق">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تدفق">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تدفق">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130</TotalTime>
  <Words>516</Words>
  <Application>Microsoft Office PowerPoint</Application>
  <PresentationFormat>عرض على الشاشة (3:4)‏</PresentationFormat>
  <Paragraphs>32</Paragraphs>
  <Slides>7</Slides>
  <Notes>0</Notes>
  <HiddenSlides>0</HiddenSlides>
  <MMClips>0</MMClips>
  <ScaleCrop>false</ScaleCrop>
  <HeadingPairs>
    <vt:vector size="4" baseType="variant">
      <vt:variant>
        <vt:lpstr>نسق</vt:lpstr>
      </vt:variant>
      <vt:variant>
        <vt:i4>1</vt:i4>
      </vt:variant>
      <vt:variant>
        <vt:lpstr>عناوين الشرائح</vt:lpstr>
      </vt:variant>
      <vt:variant>
        <vt:i4>7</vt:i4>
      </vt:variant>
    </vt:vector>
  </HeadingPairs>
  <TitlesOfParts>
    <vt:vector size="8" baseType="lpstr">
      <vt:lpstr>تدفق</vt:lpstr>
      <vt:lpstr>مفهوم التعبير القرآني </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DR.Ahmed Saker 2o1O</cp:lastModifiedBy>
  <cp:revision>40</cp:revision>
  <dcterms:created xsi:type="dcterms:W3CDTF">2018-12-10T22:11:04Z</dcterms:created>
  <dcterms:modified xsi:type="dcterms:W3CDTF">2021-07-13T12:03:56Z</dcterms:modified>
</cp:coreProperties>
</file>