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63" r:id="rId5"/>
    <p:sldId id="259" r:id="rId6"/>
    <p:sldId id="260" r:id="rId7"/>
    <p:sldId id="261" r:id="rId8"/>
    <p:sldId id="278" r:id="rId9"/>
    <p:sldId id="264" r:id="rId10"/>
    <p:sldId id="273" r:id="rId11"/>
    <p:sldId id="274" r:id="rId12"/>
    <p:sldId id="275" r:id="rId13"/>
    <p:sldId id="276" r:id="rId14"/>
    <p:sldId id="277" r:id="rId15"/>
    <p:sldId id="272" r:id="rId16"/>
  </p:sldIdLst>
  <p:sldSz cx="9144000" cy="6858000" type="screen4x3"/>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ar-SA" smtClean="0"/>
              <a:t>انقر لتحرير نمط العنوان الرئيسي</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56125779-E113-465C-BD5D-53D5C155324A}" type="datetimeFigureOut">
              <a:rPr lang="ar-IQ" smtClean="0"/>
              <a:t>04/11/1441</a:t>
            </a:fld>
            <a:endParaRPr lang="ar-IQ"/>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ar-IQ"/>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81C6E5A7-AC26-4FF8-AB30-DB4A78971F21}" type="slidenum">
              <a:rPr lang="ar-IQ" smtClean="0"/>
              <a:t>‹#›</a:t>
            </a:fld>
            <a:endParaRPr lang="ar-IQ"/>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Content Placeholder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10"/>
          </p:nvPr>
        </p:nvSpPr>
        <p:spPr/>
        <p:txBody>
          <a:bodyPr/>
          <a:lstStyle/>
          <a:p>
            <a:fld id="{56125779-E113-465C-BD5D-53D5C155324A}" type="datetimeFigureOut">
              <a:rPr lang="ar-IQ" smtClean="0"/>
              <a:t>04/11/1441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Date Placeholder 3"/>
          <p:cNvSpPr>
            <a:spLocks noGrp="1"/>
          </p:cNvSpPr>
          <p:nvPr>
            <p:ph type="dt" sz="half" idx="10"/>
          </p:nvPr>
        </p:nvSpPr>
        <p:spPr/>
        <p:txBody>
          <a:bodyPr/>
          <a:lstStyle/>
          <a:p>
            <a:fld id="{56125779-E113-465C-BD5D-53D5C155324A}" type="datetimeFigureOut">
              <a:rPr lang="ar-IQ" smtClean="0"/>
              <a:t>04/11/1441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5" name="Date Placeholder 4"/>
          <p:cNvSpPr>
            <a:spLocks noGrp="1"/>
          </p:cNvSpPr>
          <p:nvPr>
            <p:ph type="dt" sz="half" idx="10"/>
          </p:nvPr>
        </p:nvSpPr>
        <p:spPr/>
        <p:txBody>
          <a:bodyPr/>
          <a:lstStyle/>
          <a:p>
            <a:fld id="{56125779-E113-465C-BD5D-53D5C155324A}" type="datetimeFigureOut">
              <a:rPr lang="ar-IQ" smtClean="0"/>
              <a:t>04/11/1441</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
        <p:nvSpPr>
          <p:cNvPr id="9" name="Content Placeholder 8"/>
          <p:cNvSpPr>
            <a:spLocks noGrp="1"/>
          </p:cNvSpPr>
          <p:nvPr>
            <p:ph sz="quarter" idx="13"/>
          </p:nvPr>
        </p:nvSpPr>
        <p:spPr>
          <a:xfrm>
            <a:off x="1042416" y="2313432"/>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انقر لتحرير نمط العنوان الرئيسي</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7" name="Date Placeholder 6"/>
          <p:cNvSpPr>
            <a:spLocks noGrp="1"/>
          </p:cNvSpPr>
          <p:nvPr>
            <p:ph type="dt" sz="half" idx="10"/>
          </p:nvPr>
        </p:nvSpPr>
        <p:spPr/>
        <p:txBody>
          <a:bodyPr/>
          <a:lstStyle/>
          <a:p>
            <a:fld id="{56125779-E113-465C-BD5D-53D5C155324A}" type="datetimeFigureOut">
              <a:rPr lang="ar-IQ" smtClean="0"/>
              <a:t>04/11/1441</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Date Placeholder 2"/>
          <p:cNvSpPr>
            <a:spLocks noGrp="1"/>
          </p:cNvSpPr>
          <p:nvPr>
            <p:ph type="dt" sz="half" idx="10"/>
          </p:nvPr>
        </p:nvSpPr>
        <p:spPr/>
        <p:txBody>
          <a:bodyPr/>
          <a:lstStyle/>
          <a:p>
            <a:fld id="{56125779-E113-465C-BD5D-53D5C155324A}" type="datetimeFigureOut">
              <a:rPr lang="ar-IQ" smtClean="0"/>
              <a:t>04/11/1441</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125779-E113-465C-BD5D-53D5C155324A}" type="datetimeFigureOut">
              <a:rPr lang="ar-IQ" smtClean="0"/>
              <a:t>04/11/1441</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56125779-E113-465C-BD5D-53D5C155324A}" type="datetimeFigureOut">
              <a:rPr lang="ar-IQ" smtClean="0"/>
              <a:t>04/11/1441</a:t>
            </a:fld>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IQ"/>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ar-SA" smtClean="0"/>
              <a:t>انقر لتحرير نمط العنوان الرئيسي</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ar-SA" smtClean="0"/>
              <a:t>انقر لتحرير نمط العنوان الرئيسي</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انقر فوق الأيقونة لإضافة صورة</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Date Placeholder 4"/>
          <p:cNvSpPr>
            <a:spLocks noGrp="1"/>
          </p:cNvSpPr>
          <p:nvPr>
            <p:ph type="dt" sz="half" idx="10"/>
          </p:nvPr>
        </p:nvSpPr>
        <p:spPr/>
        <p:txBody>
          <a:bodyPr/>
          <a:lstStyle/>
          <a:p>
            <a:fld id="{56125779-E113-465C-BD5D-53D5C155324A}" type="datetimeFigureOut">
              <a:rPr lang="ar-IQ" smtClean="0"/>
              <a:t>04/11/1441</a:t>
            </a:fld>
            <a:endParaRPr lang="ar-IQ"/>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ar-IQ"/>
          </a:p>
        </p:txBody>
      </p:sp>
      <p:sp>
        <p:nvSpPr>
          <p:cNvPr id="7" name="Slide Number Placeholder 6"/>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6125779-E113-465C-BD5D-53D5C155324A}" type="datetimeFigureOut">
              <a:rPr lang="ar-IQ" smtClean="0"/>
              <a:t>04/11/1441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ar-SA" smtClean="0"/>
              <a:t>انقر لتحرير نمط العنوان الرئيسي</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a:p>
        </p:txBody>
      </p:sp>
      <p:sp>
        <p:nvSpPr>
          <p:cNvPr id="4" name="Date Placeholder 3"/>
          <p:cNvSpPr>
            <a:spLocks noGrp="1"/>
          </p:cNvSpPr>
          <p:nvPr>
            <p:ph type="dt" sz="half" idx="10"/>
          </p:nvPr>
        </p:nvSpPr>
        <p:spPr/>
        <p:txBody>
          <a:bodyPr/>
          <a:lstStyle/>
          <a:p>
            <a:fld id="{56125779-E113-465C-BD5D-53D5C155324A}" type="datetimeFigureOut">
              <a:rPr lang="ar-IQ" smtClean="0"/>
              <a:t>04/11/1441</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81C6E5A7-AC26-4FF8-AB30-DB4A78971F21}" type="slidenum">
              <a:rPr lang="ar-IQ" smtClean="0"/>
              <a:t>‹#›</a:t>
            </a:fld>
            <a:endParaRPr lang="ar-IQ"/>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ar-SA" smtClean="0"/>
              <a:t>انقر لتحرير نمط العنوان الرئيسي</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56125779-E113-465C-BD5D-53D5C155324A}" type="datetimeFigureOut">
              <a:rPr lang="ar-IQ" smtClean="0"/>
              <a:t>04/11/1441</a:t>
            </a:fld>
            <a:endParaRPr lang="ar-IQ"/>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ar-IQ"/>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81C6E5A7-AC26-4FF8-AB30-DB4A78971F21}" type="slidenum">
              <a:rPr lang="ar-IQ" smtClean="0"/>
              <a:t>‹#›</a:t>
            </a:fld>
            <a:endParaRPr lang="ar-IQ"/>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spcBef>
          <a:spcPct val="0"/>
        </a:spcBef>
        <a:buNone/>
        <a:defRPr sz="4000" kern="1200">
          <a:solidFill>
            <a:schemeClr val="accent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a:xfrm>
            <a:off x="4733365" y="2348880"/>
            <a:ext cx="3313355" cy="2061756"/>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ar-IQ" sz="2400" dirty="0" smtClean="0">
                <a:latin typeface="Simplified Arabic" pitchFamily="18" charset="-78"/>
                <a:cs typeface="Simplified Arabic" pitchFamily="18" charset="-78"/>
              </a:rPr>
              <a:t>ا</a:t>
            </a:r>
            <a:br>
              <a:rPr lang="ar-IQ" sz="2400" dirty="0" smtClean="0">
                <a:latin typeface="Simplified Arabic" pitchFamily="18" charset="-78"/>
                <a:cs typeface="Simplified Arabic" pitchFamily="18" charset="-78"/>
              </a:rPr>
            </a:br>
            <a:r>
              <a:rPr lang="ar-IQ" sz="2400" dirty="0">
                <a:latin typeface="Simplified Arabic" pitchFamily="18" charset="-78"/>
                <a:cs typeface="Simplified Arabic" pitchFamily="18" charset="-78"/>
              </a:rPr>
              <a:t/>
            </a:r>
            <a:br>
              <a:rPr lang="ar-IQ" sz="2400" dirty="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لجامعة المستنصرية / كلية الآداب قسم اللغة العربية</a:t>
            </a:r>
            <a:br>
              <a:rPr lang="ar-IQ" sz="2400" dirty="0" smtClean="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
            </a:r>
            <a:br>
              <a:rPr lang="ar-IQ" sz="2400" dirty="0" smtClean="0">
                <a:latin typeface="Simplified Arabic" pitchFamily="18" charset="-78"/>
                <a:cs typeface="Simplified Arabic" pitchFamily="18" charset="-78"/>
              </a:rPr>
            </a:br>
            <a:r>
              <a:rPr lang="ar-IQ" sz="2400" dirty="0" smtClean="0">
                <a:latin typeface="Simplified Arabic" pitchFamily="18" charset="-78"/>
                <a:cs typeface="Simplified Arabic" pitchFamily="18" charset="-78"/>
              </a:rPr>
              <a:t>المرحلة الرابعة / مادة المذاهب الادبية</a:t>
            </a:r>
            <a:endParaRPr lang="ar-IQ" sz="2400" dirty="0">
              <a:latin typeface="Simplified Arabic" pitchFamily="18" charset="-78"/>
              <a:cs typeface="Simplified Arabic" pitchFamily="18" charset="-78"/>
            </a:endParaRPr>
          </a:p>
        </p:txBody>
      </p:sp>
      <p:sp>
        <p:nvSpPr>
          <p:cNvPr id="3" name="عنوان فرعي 2"/>
          <p:cNvSpPr>
            <a:spLocks noGrp="1"/>
          </p:cNvSpPr>
          <p:nvPr>
            <p:ph type="subTitle" idx="1"/>
          </p:nvPr>
        </p:nvSpPr>
        <p:spPr>
          <a:xfrm>
            <a:off x="4733365" y="4581128"/>
            <a:ext cx="3309803" cy="1100581"/>
          </a:xfrm>
        </p:spPr>
        <p:style>
          <a:lnRef idx="1">
            <a:schemeClr val="accent1"/>
          </a:lnRef>
          <a:fillRef idx="2">
            <a:schemeClr val="accent1"/>
          </a:fillRef>
          <a:effectRef idx="1">
            <a:schemeClr val="accent1"/>
          </a:effectRef>
          <a:fontRef idx="minor">
            <a:schemeClr val="dk1"/>
          </a:fontRef>
        </p:style>
        <p:txBody>
          <a:bodyPr>
            <a:normAutofit/>
          </a:bodyPr>
          <a:lstStyle/>
          <a:p>
            <a:pPr algn="ctr"/>
            <a:r>
              <a:rPr lang="ar-IQ" sz="2400" b="1" dirty="0" smtClean="0">
                <a:solidFill>
                  <a:schemeClr val="tx1"/>
                </a:solidFill>
                <a:latin typeface="Simplified Arabic" pitchFamily="18" charset="-78"/>
                <a:cs typeface="Simplified Arabic" pitchFamily="18" charset="-78"/>
              </a:rPr>
              <a:t>محاضرة في السريالية  </a:t>
            </a:r>
          </a:p>
          <a:p>
            <a:pPr algn="ctr"/>
            <a:r>
              <a:rPr lang="ar-IQ" sz="2400" b="1" dirty="0" err="1" smtClean="0">
                <a:solidFill>
                  <a:schemeClr val="tx1"/>
                </a:solidFill>
                <a:latin typeface="Simplified Arabic" pitchFamily="18" charset="-78"/>
                <a:cs typeface="Simplified Arabic" pitchFamily="18" charset="-78"/>
              </a:rPr>
              <a:t>أ.د</a:t>
            </a:r>
            <a:r>
              <a:rPr lang="ar-IQ" sz="2400" b="1" dirty="0" smtClean="0">
                <a:solidFill>
                  <a:schemeClr val="tx1"/>
                </a:solidFill>
                <a:latin typeface="Simplified Arabic" pitchFamily="18" charset="-78"/>
                <a:cs typeface="Simplified Arabic" pitchFamily="18" charset="-78"/>
              </a:rPr>
              <a:t>. اسراء حسين جابر</a:t>
            </a:r>
            <a:endParaRPr lang="ar-IQ" sz="2400" b="1" dirty="0">
              <a:solidFill>
                <a:schemeClr val="tx1"/>
              </a:solidFill>
              <a:latin typeface="Simplified Arabic" pitchFamily="18" charset="-78"/>
              <a:cs typeface="Simplified Arabic" pitchFamily="18" charset="-78"/>
            </a:endParaRPr>
          </a:p>
        </p:txBody>
      </p:sp>
      <p:pic>
        <p:nvPicPr>
          <p:cNvPr id="4" name="Picture 2" descr="F:\محاضرات\download (4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64400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60682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محاور المحاضرة </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r>
              <a:rPr lang="ar-IQ" dirty="0" smtClean="0"/>
              <a:t> تعريف السريالية</a:t>
            </a:r>
          </a:p>
          <a:p>
            <a:r>
              <a:rPr lang="ar-IQ" dirty="0" smtClean="0"/>
              <a:t>اسباب نشأتها</a:t>
            </a:r>
          </a:p>
          <a:p>
            <a:r>
              <a:rPr lang="ar-IQ" dirty="0" smtClean="0"/>
              <a:t>اهداف السريالية</a:t>
            </a:r>
          </a:p>
          <a:p>
            <a:r>
              <a:rPr lang="ar-IQ" dirty="0" smtClean="0"/>
              <a:t>خصائصها</a:t>
            </a:r>
          </a:p>
          <a:p>
            <a:endParaRPr lang="ar-IQ" dirty="0" smtClean="0"/>
          </a:p>
          <a:p>
            <a:pPr marL="68580" indent="0">
              <a:buNone/>
            </a:pPr>
            <a:endParaRPr lang="ar-IQ" dirty="0" smtClean="0"/>
          </a:p>
        </p:txBody>
      </p:sp>
      <p:pic>
        <p:nvPicPr>
          <p:cNvPr id="4" name="Picture 2" descr="F:\محاضرات\hqdefaul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348880"/>
            <a:ext cx="3312368"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7921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تعريف السريالية </a:t>
            </a:r>
            <a:endParaRPr lang="ar-IQ" dirty="0"/>
          </a:p>
        </p:txBody>
      </p:sp>
      <p:sp>
        <p:nvSpPr>
          <p:cNvPr id="3" name="عنصر نائب للمحتوى 2"/>
          <p:cNvSpPr>
            <a:spLocks noGrp="1"/>
          </p:cNvSpPr>
          <p:nvPr>
            <p:ph idx="1"/>
          </p:nvPr>
        </p:nvSpPr>
        <p:spPr>
          <a:xfrm>
            <a:off x="1043608" y="2394969"/>
            <a:ext cx="7056784" cy="3842343"/>
          </a:xfrm>
        </p:spPr>
        <p:style>
          <a:lnRef idx="1">
            <a:schemeClr val="accent1"/>
          </a:lnRef>
          <a:fillRef idx="2">
            <a:schemeClr val="accent1"/>
          </a:fillRef>
          <a:effectRef idx="1">
            <a:schemeClr val="accent1"/>
          </a:effectRef>
          <a:fontRef idx="minor">
            <a:schemeClr val="dk1"/>
          </a:fontRef>
        </p:style>
        <p:txBody>
          <a:bodyPr>
            <a:normAutofit lnSpcReduction="10000"/>
          </a:bodyPr>
          <a:lstStyle/>
          <a:p>
            <a:pPr marL="228600" algn="just">
              <a:lnSpc>
                <a:spcPct val="115000"/>
              </a:lnSpc>
              <a:tabLst>
                <a:tab pos="539115" algn="l"/>
              </a:tabLst>
            </a:pPr>
            <a:r>
              <a:rPr lang="ar-IQ" sz="2000" b="1" dirty="0">
                <a:latin typeface="Calibri"/>
                <a:ea typeface="Calibri"/>
                <a:cs typeface="Simplified Arabic"/>
              </a:rPr>
              <a:t>هو مذهب ما فوق الواقع , وواحد من التيارات التي فرضت كيانها في الربع الأول من هذا القرن ، وهو مذهب يعتمد الآلية النفسية البحتة , وسيلة للتعبير عن اللاشعور وارتياد العالم اللاوعي , ويرفض أية رقابة للعقل , كما يرفض أي اهتمام بالفن أو اعتداد بالأخلاق . </a:t>
            </a:r>
            <a:endParaRPr lang="en-US" sz="2000" b="1" dirty="0">
              <a:latin typeface="Calibri"/>
              <a:ea typeface="Calibri"/>
              <a:cs typeface="Arial"/>
            </a:endParaRPr>
          </a:p>
          <a:p>
            <a:pPr marL="228600" algn="just">
              <a:lnSpc>
                <a:spcPct val="115000"/>
              </a:lnSpc>
              <a:tabLst>
                <a:tab pos="539115" algn="l"/>
              </a:tabLst>
            </a:pPr>
            <a:r>
              <a:rPr lang="ar-IQ" sz="2000" b="1" dirty="0">
                <a:latin typeface="Calibri"/>
                <a:ea typeface="Calibri"/>
                <a:cs typeface="Simplified Arabic"/>
              </a:rPr>
              <a:t>وفي دائرة المعارف الفرنسية , أن </a:t>
            </a:r>
            <a:r>
              <a:rPr lang="ar-IQ" sz="2000" b="1" dirty="0" err="1">
                <a:latin typeface="Calibri"/>
                <a:ea typeface="Calibri"/>
                <a:cs typeface="Simplified Arabic"/>
              </a:rPr>
              <a:t>السيريالية</a:t>
            </a:r>
            <a:r>
              <a:rPr lang="ar-IQ" sz="2000" b="1" dirty="0">
                <a:latin typeface="Calibri"/>
                <a:ea typeface="Calibri"/>
                <a:cs typeface="Simplified Arabic"/>
              </a:rPr>
              <a:t> , فلسفة مبنية على الاعتقاد بالواقعية السامية لبعض أشكال التآلف , التي ظلت مهملة حتى مجيئها , وعلى القوة العظيمة للحلم , وعلى لعبة الفكر النزيهة , أنها تهدف إلى هدم جميع الحركات الذاتية النفسية الأخرى , والى التعويض عنها, بحل مسائل الحياة الأساسية</a:t>
            </a:r>
            <a:r>
              <a:rPr lang="ar-IQ" sz="2000" b="1" dirty="0" smtClean="0">
                <a:latin typeface="Calibri"/>
                <a:ea typeface="Calibri"/>
                <a:cs typeface="Simplified Arabic"/>
              </a:rPr>
              <a:t>.</a:t>
            </a:r>
          </a:p>
          <a:p>
            <a:pPr marL="228600" algn="just">
              <a:lnSpc>
                <a:spcPct val="115000"/>
              </a:lnSpc>
              <a:tabLst>
                <a:tab pos="539115" algn="l"/>
              </a:tabLst>
            </a:pPr>
            <a:r>
              <a:rPr lang="ar-IQ" sz="2000" b="1" dirty="0">
                <a:solidFill>
                  <a:prstClr val="black"/>
                </a:solidFill>
                <a:latin typeface="Calibri"/>
                <a:ea typeface="Calibri"/>
                <a:cs typeface="Simplified Arabic"/>
              </a:rPr>
              <a:t>وأول من أوجد كلمة(</a:t>
            </a:r>
            <a:r>
              <a:rPr lang="ar-IQ" sz="2000" b="1" dirty="0" err="1">
                <a:solidFill>
                  <a:prstClr val="black"/>
                </a:solidFill>
                <a:latin typeface="Calibri"/>
                <a:ea typeface="Calibri"/>
                <a:cs typeface="Simplified Arabic"/>
              </a:rPr>
              <a:t>سيريالية</a:t>
            </a:r>
            <a:r>
              <a:rPr lang="ar-IQ" sz="2000" b="1" dirty="0">
                <a:solidFill>
                  <a:prstClr val="black"/>
                </a:solidFill>
                <a:latin typeface="Calibri"/>
                <a:ea typeface="Calibri"/>
                <a:cs typeface="Simplified Arabic"/>
              </a:rPr>
              <a:t>) هو الشاعر </a:t>
            </a:r>
            <a:r>
              <a:rPr lang="ar-IQ" sz="2000" b="1" dirty="0" smtClean="0">
                <a:solidFill>
                  <a:prstClr val="black"/>
                </a:solidFill>
                <a:latin typeface="Calibri"/>
                <a:ea typeface="Calibri"/>
                <a:cs typeface="Simplified Arabic"/>
              </a:rPr>
              <a:t>(أبو لينير)وذلك </a:t>
            </a:r>
            <a:r>
              <a:rPr lang="ar-IQ" sz="2000" b="1" dirty="0">
                <a:solidFill>
                  <a:prstClr val="black"/>
                </a:solidFill>
                <a:latin typeface="Calibri"/>
                <a:ea typeface="Calibri"/>
                <a:cs typeface="Simplified Arabic"/>
              </a:rPr>
              <a:t>عام 1917 وقبل أن توجد الحركة نفسها.</a:t>
            </a:r>
            <a:endParaRPr lang="en-US" sz="2000" b="1" dirty="0">
              <a:effectLst/>
              <a:latin typeface="Calibri"/>
              <a:ea typeface="Calibri"/>
              <a:cs typeface="Arial"/>
            </a:endParaRPr>
          </a:p>
        </p:txBody>
      </p:sp>
    </p:spTree>
    <p:extLst>
      <p:ext uri="{BB962C8B-B14F-4D97-AF65-F5344CB8AC3E}">
        <p14:creationId xmlns:p14="http://schemas.microsoft.com/office/powerpoint/2010/main" val="199300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endParaRPr lang="ar-IQ" dirty="0"/>
          </a:p>
        </p:txBody>
      </p:sp>
      <p:sp>
        <p:nvSpPr>
          <p:cNvPr id="3" name="عنصر نائب للمحتوى 2"/>
          <p:cNvSpPr>
            <a:spLocks noGrp="1"/>
          </p:cNvSpPr>
          <p:nvPr>
            <p:ph idx="1"/>
          </p:nvPr>
        </p:nvSpPr>
        <p:spPr>
          <a:xfrm>
            <a:off x="1043492" y="1052736"/>
            <a:ext cx="7056900" cy="4779893"/>
          </a:xfrm>
        </p:spPr>
        <p:style>
          <a:lnRef idx="1">
            <a:schemeClr val="accent1"/>
          </a:lnRef>
          <a:fillRef idx="2">
            <a:schemeClr val="accent1"/>
          </a:fillRef>
          <a:effectRef idx="1">
            <a:schemeClr val="accent1"/>
          </a:effectRef>
          <a:fontRef idx="minor">
            <a:schemeClr val="dk1"/>
          </a:fontRef>
        </p:style>
        <p:txBody>
          <a:bodyPr>
            <a:normAutofit/>
          </a:bodyPr>
          <a:lstStyle/>
          <a:p>
            <a:pPr marL="228600" algn="just">
              <a:lnSpc>
                <a:spcPct val="115000"/>
              </a:lnSpc>
              <a:tabLst>
                <a:tab pos="539115" algn="l"/>
              </a:tabLst>
            </a:pPr>
            <a:r>
              <a:rPr lang="ar-IQ" dirty="0">
                <a:latin typeface="Calibri"/>
                <a:ea typeface="Calibri"/>
                <a:cs typeface="Simplified Arabic"/>
              </a:rPr>
              <a:t>ويحتج </a:t>
            </a:r>
            <a:r>
              <a:rPr lang="ar-IQ" dirty="0" smtClean="0">
                <a:latin typeface="Calibri"/>
                <a:ea typeface="Calibri"/>
                <a:cs typeface="Simplified Arabic"/>
              </a:rPr>
              <a:t>السرياليون في </a:t>
            </a:r>
            <a:r>
              <a:rPr lang="ar-IQ" dirty="0">
                <a:latin typeface="Calibri"/>
                <a:ea typeface="Calibri"/>
                <a:cs typeface="Simplified Arabic"/>
              </a:rPr>
              <a:t>رفضهم الواقع، بأن ما فوق هذا الواقع الذي نحيا فيه واقع آخر، أكثر عمقاً واتساعاً، وهو عالم اللاوعي، المكبوت في داخل النفس الإنسانية ويدعي هؤلاء أنهم يسعون إلى إطلاق هذا العالم وقد أباحوا لأنفسهم لتحقيق ذلك بعض الأساليب المصطنعة كالأفيون.</a:t>
            </a:r>
            <a:endParaRPr lang="en-US" sz="1800" dirty="0">
              <a:latin typeface="Calibri"/>
              <a:ea typeface="Calibri"/>
              <a:cs typeface="Arial"/>
            </a:endParaRPr>
          </a:p>
          <a:p>
            <a:pPr marL="228600" algn="just">
              <a:lnSpc>
                <a:spcPct val="115000"/>
              </a:lnSpc>
              <a:tabLst>
                <a:tab pos="539115" algn="l"/>
              </a:tabLst>
            </a:pPr>
            <a:r>
              <a:rPr lang="ar-IQ" dirty="0">
                <a:latin typeface="Calibri"/>
                <a:ea typeface="Calibri"/>
                <a:cs typeface="Simplified Arabic"/>
              </a:rPr>
              <a:t>ويحاول </a:t>
            </a:r>
            <a:r>
              <a:rPr lang="ar-IQ" dirty="0" smtClean="0">
                <a:latin typeface="Calibri"/>
                <a:ea typeface="Calibri"/>
                <a:cs typeface="Simplified Arabic"/>
              </a:rPr>
              <a:t>السرياليون </a:t>
            </a:r>
            <a:r>
              <a:rPr lang="ar-IQ" dirty="0">
                <a:latin typeface="Calibri"/>
                <a:ea typeface="Calibri"/>
                <a:cs typeface="Simplified Arabic"/>
              </a:rPr>
              <a:t>أيضاً ( تسجيل هذا المكبوت في لوحات أو قصص أو مسرحيات غامضة مضطربة</a:t>
            </a:r>
            <a:r>
              <a:rPr lang="ar-IQ">
                <a:latin typeface="Calibri"/>
                <a:ea typeface="Calibri"/>
                <a:cs typeface="Simplified Arabic"/>
              </a:rPr>
              <a:t>، </a:t>
            </a:r>
            <a:r>
              <a:rPr lang="ar-IQ" smtClean="0">
                <a:latin typeface="Calibri"/>
                <a:ea typeface="Calibri"/>
                <a:cs typeface="Simplified Arabic"/>
              </a:rPr>
              <a:t>او </a:t>
            </a:r>
            <a:r>
              <a:rPr lang="ar-IQ" dirty="0">
                <a:latin typeface="Calibri"/>
                <a:ea typeface="Calibri"/>
                <a:cs typeface="Simplified Arabic"/>
              </a:rPr>
              <a:t>محمومة، قد لا يدركون هم أنفسهم لها معنى، ولا يحددون هدفاً، وهي بالرموز والأحاجي، أشبه منها بالأدب والفن)</a:t>
            </a:r>
            <a:endParaRPr lang="en-US" sz="1800" dirty="0">
              <a:latin typeface="Calibri"/>
              <a:ea typeface="Calibri"/>
              <a:cs typeface="Arial"/>
            </a:endParaRPr>
          </a:p>
          <a:p>
            <a:endParaRPr lang="ar-IQ" dirty="0"/>
          </a:p>
        </p:txBody>
      </p:sp>
    </p:spTree>
    <p:extLst>
      <p:ext uri="{BB962C8B-B14F-4D97-AF65-F5344CB8AC3E}">
        <p14:creationId xmlns:p14="http://schemas.microsoft.com/office/powerpoint/2010/main" val="1643504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a:r>
              <a:rPr lang="ar-IQ" sz="3600" dirty="0" smtClean="0"/>
              <a:t>عوامل واسباب نشأة السريالية</a:t>
            </a:r>
            <a:endParaRPr lang="ar-IQ" sz="3600" dirty="0"/>
          </a:p>
        </p:txBody>
      </p:sp>
      <p:sp>
        <p:nvSpPr>
          <p:cNvPr id="3" name="عنصر نائب للمحتوى 2"/>
          <p:cNvSpPr>
            <a:spLocks noGrp="1"/>
          </p:cNvSpPr>
          <p:nvPr>
            <p:ph idx="1"/>
          </p:nvPr>
        </p:nvSpPr>
        <p:spPr>
          <a:xfrm>
            <a:off x="1043492" y="2276872"/>
            <a:ext cx="7056900" cy="3555757"/>
          </a:xfrm>
        </p:spPr>
        <p:style>
          <a:lnRef idx="1">
            <a:schemeClr val="accent1"/>
          </a:lnRef>
          <a:fillRef idx="2">
            <a:schemeClr val="accent1"/>
          </a:fillRef>
          <a:effectRef idx="1">
            <a:schemeClr val="accent1"/>
          </a:effectRef>
          <a:fontRef idx="minor">
            <a:schemeClr val="dk1"/>
          </a:fontRef>
        </p:style>
        <p:txBody>
          <a:bodyPr>
            <a:normAutofit/>
          </a:bodyPr>
          <a:lstStyle/>
          <a:p>
            <a:pPr marL="68580" indent="0" algn="justLow">
              <a:lnSpc>
                <a:spcPct val="115000"/>
              </a:lnSpc>
              <a:buNone/>
            </a:pPr>
            <a:r>
              <a:rPr lang="ar-IQ" sz="1800" b="1" dirty="0" smtClean="0">
                <a:latin typeface="Calibri"/>
                <a:ea typeface="Times New Roman"/>
                <a:cs typeface="Simplified Arabic"/>
              </a:rPr>
              <a:t>1-</a:t>
            </a:r>
            <a:r>
              <a:rPr lang="ar-SA" sz="1800" b="1" dirty="0" smtClean="0">
                <a:latin typeface="Calibri"/>
                <a:ea typeface="Times New Roman"/>
                <a:cs typeface="Simplified Arabic"/>
              </a:rPr>
              <a:t>تطرف </a:t>
            </a:r>
            <a:r>
              <a:rPr lang="ar-SA" sz="1800" b="1" dirty="0">
                <a:latin typeface="Calibri"/>
                <a:ea typeface="Times New Roman"/>
                <a:cs typeface="Simplified Arabic"/>
              </a:rPr>
              <a:t>في مبادئه الفنية، ومواقفه الفكرية. تزعزع القيم الأخلاقية، وانفلاتها من عقال العقل، على أثر الحرب </a:t>
            </a:r>
            <a:r>
              <a:rPr lang="ar-SA" sz="1800" b="1" dirty="0" smtClean="0">
                <a:latin typeface="Calibri"/>
                <a:ea typeface="Times New Roman"/>
                <a:cs typeface="Simplified Arabic"/>
              </a:rPr>
              <a:t>العالمية،</a:t>
            </a:r>
            <a:endParaRPr lang="ar-IQ" sz="1800" b="1" dirty="0" smtClean="0">
              <a:latin typeface="Calibri"/>
              <a:ea typeface="Times New Roman"/>
              <a:cs typeface="Simplified Arabic"/>
            </a:endParaRPr>
          </a:p>
          <a:p>
            <a:pPr marL="68580" indent="0" algn="justLow">
              <a:lnSpc>
                <a:spcPct val="115000"/>
              </a:lnSpc>
              <a:buNone/>
            </a:pPr>
            <a:r>
              <a:rPr lang="ar-IQ" sz="1800" b="1" dirty="0" smtClean="0">
                <a:latin typeface="Calibri"/>
                <a:ea typeface="Times New Roman"/>
                <a:cs typeface="Simplified Arabic"/>
              </a:rPr>
              <a:t>2-</a:t>
            </a:r>
            <a:r>
              <a:rPr lang="ar-SA" sz="1800" b="1" dirty="0" smtClean="0">
                <a:latin typeface="Calibri"/>
                <a:ea typeface="Times New Roman"/>
                <a:cs typeface="Simplified Arabic"/>
              </a:rPr>
              <a:t>كان </a:t>
            </a:r>
            <a:r>
              <a:rPr lang="ar-SA" sz="1800" b="1" dirty="0">
                <a:latin typeface="Calibri"/>
                <a:ea typeface="Times New Roman"/>
                <a:cs typeface="Simplified Arabic"/>
              </a:rPr>
              <a:t>لدعوة فرويد في أبحاث السيكولوجية الغريبة والتي أكدت هيمنة العقل الباطني وسيطرته على الإنسان، أثر في قيام هذا </a:t>
            </a:r>
            <a:r>
              <a:rPr lang="ar-SA" sz="1800" b="1" dirty="0" smtClean="0">
                <a:latin typeface="Calibri"/>
                <a:ea typeface="Times New Roman"/>
                <a:cs typeface="Simplified Arabic"/>
              </a:rPr>
              <a:t>المذهب</a:t>
            </a:r>
            <a:endParaRPr lang="ar-IQ" sz="1800" b="1" dirty="0" smtClean="0">
              <a:latin typeface="Calibri"/>
              <a:ea typeface="Times New Roman"/>
              <a:cs typeface="Simplified Arabic"/>
            </a:endParaRPr>
          </a:p>
          <a:p>
            <a:pPr marL="68580" indent="0" algn="justLow">
              <a:lnSpc>
                <a:spcPct val="115000"/>
              </a:lnSpc>
              <a:buNone/>
            </a:pPr>
            <a:r>
              <a:rPr lang="ar-IQ" sz="1800" b="1" dirty="0" smtClean="0">
                <a:latin typeface="Calibri"/>
                <a:ea typeface="Times New Roman"/>
                <a:cs typeface="Simplified Arabic"/>
              </a:rPr>
              <a:t>3-</a:t>
            </a:r>
            <a:r>
              <a:rPr lang="ar-SA" sz="1800" b="1" dirty="0" smtClean="0">
                <a:latin typeface="Calibri"/>
                <a:ea typeface="Times New Roman"/>
                <a:cs typeface="Simplified Arabic"/>
              </a:rPr>
              <a:t> فلسفة </a:t>
            </a:r>
            <a:r>
              <a:rPr lang="ar-SA" sz="1800" b="1" dirty="0">
                <a:latin typeface="Calibri"/>
                <a:ea typeface="Times New Roman"/>
                <a:cs typeface="Simplified Arabic"/>
              </a:rPr>
              <a:t>هيجل التي دعت إلى ضرورة هدم الماضي، لإرساء مستقبل سعيد على </a:t>
            </a:r>
            <a:r>
              <a:rPr lang="ar-SA" sz="1800" b="1" dirty="0" smtClean="0">
                <a:latin typeface="Calibri"/>
                <a:ea typeface="Times New Roman"/>
                <a:cs typeface="Simplified Arabic"/>
              </a:rPr>
              <a:t>أنقاضه</a:t>
            </a:r>
            <a:endParaRPr lang="ar-IQ" sz="1800" b="1" dirty="0" smtClean="0">
              <a:latin typeface="Calibri"/>
              <a:ea typeface="Times New Roman"/>
              <a:cs typeface="Simplified Arabic"/>
            </a:endParaRPr>
          </a:p>
          <a:p>
            <a:pPr marL="68580" indent="0" algn="justLow">
              <a:lnSpc>
                <a:spcPct val="115000"/>
              </a:lnSpc>
              <a:buNone/>
            </a:pPr>
            <a:r>
              <a:rPr lang="ar-IQ" sz="1800" b="1" dirty="0" smtClean="0">
                <a:latin typeface="Calibri"/>
                <a:ea typeface="Times New Roman"/>
                <a:cs typeface="Simplified Arabic"/>
              </a:rPr>
              <a:t>4- </a:t>
            </a:r>
            <a:r>
              <a:rPr lang="ar-SA" sz="1800" b="1" dirty="0" smtClean="0">
                <a:latin typeface="Calibri"/>
                <a:ea typeface="Times New Roman"/>
                <a:cs typeface="Simplified Arabic"/>
              </a:rPr>
              <a:t> رافق </a:t>
            </a:r>
            <a:r>
              <a:rPr lang="ar-SA" sz="1800" b="1" dirty="0">
                <a:latin typeface="Calibri"/>
                <a:ea typeface="Times New Roman"/>
                <a:cs typeface="Simplified Arabic"/>
              </a:rPr>
              <a:t>هذه </a:t>
            </a:r>
            <a:r>
              <a:rPr lang="ar-SA" sz="1800" b="1" dirty="0" smtClean="0">
                <a:latin typeface="Calibri"/>
                <a:ea typeface="Times New Roman"/>
                <a:cs typeface="Simplified Arabic"/>
              </a:rPr>
              <a:t>الدوافع</a:t>
            </a:r>
            <a:r>
              <a:rPr lang="ar-IQ" sz="1800" b="1" dirty="0" smtClean="0">
                <a:latin typeface="Calibri"/>
                <a:ea typeface="Times New Roman"/>
                <a:cs typeface="Simplified Arabic"/>
              </a:rPr>
              <a:t> </a:t>
            </a:r>
            <a:r>
              <a:rPr lang="ar-SA" sz="1800" b="1" dirty="0" smtClean="0">
                <a:latin typeface="Calibri"/>
                <a:ea typeface="Times New Roman"/>
                <a:cs typeface="Simplified Arabic"/>
              </a:rPr>
              <a:t>،</a:t>
            </a:r>
            <a:r>
              <a:rPr lang="ar-SA" sz="1800" b="1" dirty="0">
                <a:latin typeface="Calibri"/>
                <a:ea typeface="Times New Roman"/>
                <a:cs typeface="Simplified Arabic"/>
              </a:rPr>
              <a:t>دعوة كارل ماركس </a:t>
            </a:r>
            <a:r>
              <a:rPr lang="ar-IQ" sz="1800" b="1" dirty="0" smtClean="0">
                <a:latin typeface="Calibri"/>
                <a:ea typeface="Times New Roman"/>
                <a:cs typeface="Simplified Arabic"/>
              </a:rPr>
              <a:t>في</a:t>
            </a:r>
            <a:r>
              <a:rPr lang="ar-SA" sz="1800" b="1" dirty="0" smtClean="0">
                <a:latin typeface="Calibri"/>
                <a:ea typeface="Times New Roman"/>
                <a:cs typeface="Simplified Arabic"/>
              </a:rPr>
              <a:t> </a:t>
            </a:r>
            <a:r>
              <a:rPr lang="ar-SA" sz="1800" b="1" dirty="0">
                <a:latin typeface="Calibri"/>
                <a:ea typeface="Times New Roman"/>
                <a:cs typeface="Simplified Arabic"/>
              </a:rPr>
              <a:t>ضرورة هدم النظام الرأسمالي، وإحلال نظام آخر محله، ينصف العامل ويشد من أزره، وينقذه من أنياب الرأسماليين.</a:t>
            </a:r>
            <a:r>
              <a:rPr lang="ar-SA" sz="1800" b="1" baseline="30000" dirty="0">
                <a:latin typeface="Calibri"/>
                <a:ea typeface="Times New Roman"/>
                <a:cs typeface="Simplified Arabic"/>
              </a:rPr>
              <a:t> </a:t>
            </a:r>
            <a:endParaRPr lang="ar-IQ" sz="1800" b="1" baseline="30000" dirty="0" smtClean="0">
              <a:latin typeface="Calibri"/>
              <a:ea typeface="Times New Roman"/>
              <a:cs typeface="Simplified Arabic"/>
            </a:endParaRPr>
          </a:p>
          <a:p>
            <a:pPr marL="68580" indent="0" algn="justLow">
              <a:lnSpc>
                <a:spcPct val="115000"/>
              </a:lnSpc>
              <a:buNone/>
            </a:pPr>
            <a:r>
              <a:rPr lang="ar-SA" sz="1800" b="1" dirty="0" smtClean="0">
                <a:latin typeface="Calibri"/>
                <a:ea typeface="Times New Roman"/>
                <a:cs typeface="Simplified Arabic"/>
              </a:rPr>
              <a:t> </a:t>
            </a:r>
            <a:r>
              <a:rPr lang="ar-SA" sz="1800" b="1" dirty="0">
                <a:latin typeface="Calibri"/>
                <a:ea typeface="Times New Roman"/>
                <a:cs typeface="Simplified Arabic"/>
              </a:rPr>
              <a:t>لقد كانت هذه الأسباب حوافز شديدة الأهمية في قيام </a:t>
            </a:r>
            <a:r>
              <a:rPr lang="ar-SA" sz="1800" b="1" dirty="0" err="1">
                <a:latin typeface="Calibri"/>
                <a:ea typeface="Times New Roman"/>
                <a:cs typeface="Simplified Arabic"/>
              </a:rPr>
              <a:t>السيريالية</a:t>
            </a:r>
            <a:r>
              <a:rPr lang="ar-SA" sz="1800" b="1" dirty="0">
                <a:latin typeface="Calibri"/>
                <a:ea typeface="Times New Roman"/>
                <a:cs typeface="Simplified Arabic"/>
              </a:rPr>
              <a:t>، وهي التي زعزعت ثقة المجتمع الإنساني، بكل ما حوله من أنظمة وقوانين، امتدت آثارها إلى ميادين الأدب والفن، وكان من </a:t>
            </a:r>
            <a:r>
              <a:rPr lang="ar-SA" sz="1800" b="1" dirty="0" err="1" smtClean="0">
                <a:latin typeface="Calibri"/>
                <a:ea typeface="Times New Roman"/>
                <a:cs typeface="Simplified Arabic"/>
              </a:rPr>
              <a:t>آثارهذا</a:t>
            </a:r>
            <a:r>
              <a:rPr lang="ar-IQ" sz="1800" b="1" dirty="0" smtClean="0">
                <a:latin typeface="Calibri"/>
                <a:ea typeface="Times New Roman"/>
                <a:cs typeface="Simplified Arabic"/>
              </a:rPr>
              <a:t> </a:t>
            </a:r>
            <a:r>
              <a:rPr lang="ar-SA" sz="1800" b="1" dirty="0" smtClean="0">
                <a:latin typeface="Calibri"/>
                <a:ea typeface="Times New Roman"/>
                <a:cs typeface="Simplified Arabic"/>
              </a:rPr>
              <a:t> </a:t>
            </a:r>
            <a:r>
              <a:rPr lang="ar-SA" sz="1800" b="1" dirty="0">
                <a:latin typeface="Calibri"/>
                <a:ea typeface="Times New Roman"/>
                <a:cs typeface="Simplified Arabic"/>
              </a:rPr>
              <a:t>المذهب الذي رأيناه يهدم ويشذ ويتمرد على كل شيء.</a:t>
            </a:r>
            <a:endParaRPr lang="en-US" sz="1400" b="1" dirty="0">
              <a:effectLst/>
              <a:latin typeface="Calibri"/>
              <a:ea typeface="Calibri"/>
              <a:cs typeface="Arial"/>
            </a:endParaRPr>
          </a:p>
        </p:txBody>
      </p:sp>
    </p:spTree>
    <p:extLst>
      <p:ext uri="{BB962C8B-B14F-4D97-AF65-F5344CB8AC3E}">
        <p14:creationId xmlns:p14="http://schemas.microsoft.com/office/powerpoint/2010/main" val="1873971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7056900" cy="4937720"/>
          </a:xfrm>
        </p:spPr>
        <p:style>
          <a:lnRef idx="1">
            <a:schemeClr val="accent1"/>
          </a:lnRef>
          <a:fillRef idx="2">
            <a:schemeClr val="accent1"/>
          </a:fillRef>
          <a:effectRef idx="1">
            <a:schemeClr val="accent1"/>
          </a:effectRef>
          <a:fontRef idx="minor">
            <a:schemeClr val="dk1"/>
          </a:fontRef>
        </p:style>
        <p:txBody>
          <a:bodyPr>
            <a:normAutofit/>
          </a:bodyPr>
          <a:lstStyle/>
          <a:p>
            <a:pPr algn="justLow">
              <a:lnSpc>
                <a:spcPct val="115000"/>
              </a:lnSpc>
            </a:pPr>
            <a:r>
              <a:rPr lang="ar-SA" sz="2800" dirty="0">
                <a:latin typeface="Calibri"/>
                <a:ea typeface="Times New Roman"/>
                <a:cs typeface="Simplified Arabic"/>
              </a:rPr>
              <a:t>وقد مثل المعرض العالمي </a:t>
            </a:r>
            <a:r>
              <a:rPr lang="ar-SA" sz="2800" dirty="0" err="1">
                <a:latin typeface="Calibri"/>
                <a:ea typeface="Times New Roman"/>
                <a:cs typeface="Simplified Arabic"/>
              </a:rPr>
              <a:t>للسيريالية</a:t>
            </a:r>
            <a:r>
              <a:rPr lang="ar-SA" sz="2800" dirty="0">
                <a:latin typeface="Calibri"/>
                <a:ea typeface="Times New Roman"/>
                <a:cs typeface="Simplified Arabic"/>
              </a:rPr>
              <a:t> والذي أقيم في باريس عام 1938 قمة نشاطهم فقد اشترك فيه سبعون فناناً من أربع عشرة دولة، وتمثل هذا النشاط في شخص (</a:t>
            </a:r>
            <a:r>
              <a:rPr lang="ar-SA" sz="2800" dirty="0" err="1">
                <a:latin typeface="Calibri"/>
                <a:ea typeface="Times New Roman"/>
                <a:cs typeface="Simplified Arabic"/>
              </a:rPr>
              <a:t>بريتون</a:t>
            </a:r>
            <a:r>
              <a:rPr lang="ar-SA" sz="2800" dirty="0">
                <a:latin typeface="Calibri"/>
                <a:ea typeface="Times New Roman"/>
                <a:cs typeface="Simplified Arabic"/>
              </a:rPr>
              <a:t>) أكبر زعمائهم، الذي وسع حدود نشاطه ليشمل الولايات المتحدة.</a:t>
            </a:r>
            <a:endParaRPr lang="en-US" sz="2800" dirty="0">
              <a:latin typeface="Calibri"/>
              <a:ea typeface="Calibri"/>
              <a:cs typeface="Arial"/>
            </a:endParaRPr>
          </a:p>
          <a:p>
            <a:pPr algn="justLow">
              <a:lnSpc>
                <a:spcPct val="115000"/>
              </a:lnSpc>
            </a:pPr>
            <a:r>
              <a:rPr lang="ar-SA" sz="2800" dirty="0">
                <a:latin typeface="Calibri"/>
                <a:ea typeface="Times New Roman"/>
                <a:cs typeface="Simplified Arabic"/>
              </a:rPr>
              <a:t>وقد كان ذلك عام 1942، حيث نشر بياناً </a:t>
            </a:r>
            <a:r>
              <a:rPr lang="ar-SA" sz="2800" dirty="0" err="1">
                <a:latin typeface="Calibri"/>
                <a:ea typeface="Times New Roman"/>
                <a:cs typeface="Simplified Arabic"/>
              </a:rPr>
              <a:t>سيريالياً</a:t>
            </a:r>
            <a:r>
              <a:rPr lang="ar-SA" sz="2800" dirty="0">
                <a:latin typeface="Calibri"/>
                <a:ea typeface="Times New Roman"/>
                <a:cs typeface="Simplified Arabic"/>
              </a:rPr>
              <a:t> أوضح فيه حقيقة </a:t>
            </a:r>
            <a:r>
              <a:rPr lang="ar-SA" sz="2800" dirty="0" err="1">
                <a:latin typeface="Calibri"/>
                <a:ea typeface="Times New Roman"/>
                <a:cs typeface="Simplified Arabic"/>
              </a:rPr>
              <a:t>السيريالية</a:t>
            </a:r>
            <a:r>
              <a:rPr lang="ar-SA" sz="2800" dirty="0">
                <a:latin typeface="Calibri"/>
                <a:ea typeface="Times New Roman"/>
                <a:cs typeface="Simplified Arabic"/>
              </a:rPr>
              <a:t>، ودافع في بيانه عن مبادئها.</a:t>
            </a:r>
            <a:endParaRPr lang="en-US" sz="2800" dirty="0">
              <a:effectLst/>
              <a:latin typeface="Calibri"/>
              <a:ea typeface="Calibri"/>
              <a:cs typeface="Arial"/>
            </a:endParaRPr>
          </a:p>
        </p:txBody>
      </p:sp>
    </p:spTree>
    <p:extLst>
      <p:ext uri="{BB962C8B-B14F-4D97-AF65-F5344CB8AC3E}">
        <p14:creationId xmlns:p14="http://schemas.microsoft.com/office/powerpoint/2010/main" val="12151434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normAutofit/>
          </a:bodyPr>
          <a:lstStyle/>
          <a:p>
            <a:pPr algn="ctr">
              <a:lnSpc>
                <a:spcPct val="115000"/>
              </a:lnSpc>
              <a:spcAft>
                <a:spcPts val="800"/>
              </a:spcAft>
            </a:pPr>
            <a:r>
              <a:rPr lang="ar-IQ" dirty="0" smtClean="0">
                <a:latin typeface="Calibri"/>
                <a:ea typeface="Calibri"/>
                <a:cs typeface="Simplified Arabic"/>
              </a:rPr>
              <a:t>اهداف السريالية</a:t>
            </a:r>
            <a:endParaRPr lang="ar-IQ" dirty="0"/>
          </a:p>
        </p:txBody>
      </p:sp>
      <p:sp>
        <p:nvSpPr>
          <p:cNvPr id="3" name="عنصر نائب للمحتوى 2"/>
          <p:cNvSpPr>
            <a:spLocks noGrp="1"/>
          </p:cNvSpPr>
          <p:nvPr>
            <p:ph idx="1"/>
          </p:nvPr>
        </p:nvSpPr>
        <p:spPr>
          <a:xfrm>
            <a:off x="611560" y="2204864"/>
            <a:ext cx="7992888" cy="3816424"/>
          </a:xfrm>
        </p:spPr>
        <p:style>
          <a:lnRef idx="1">
            <a:schemeClr val="accent1"/>
          </a:lnRef>
          <a:fillRef idx="2">
            <a:schemeClr val="accent1"/>
          </a:fillRef>
          <a:effectRef idx="1">
            <a:schemeClr val="accent1"/>
          </a:effectRef>
          <a:fontRef idx="minor">
            <a:schemeClr val="dk1"/>
          </a:fontRef>
        </p:style>
        <p:txBody>
          <a:bodyPr>
            <a:noAutofit/>
          </a:bodyPr>
          <a:lstStyle/>
          <a:p>
            <a:pPr lvl="0" indent="-342900" algn="just">
              <a:lnSpc>
                <a:spcPct val="115000"/>
              </a:lnSpc>
              <a:buFont typeface="+mj-lt"/>
              <a:buAutoNum type="arabicPeriod"/>
              <a:tabLst>
                <a:tab pos="539115" algn="l"/>
              </a:tabLst>
            </a:pPr>
            <a:r>
              <a:rPr lang="ar-IQ" sz="1800" b="1" dirty="0">
                <a:latin typeface="Calibri"/>
                <a:ea typeface="Calibri"/>
                <a:cs typeface="Simplified Arabic"/>
              </a:rPr>
              <a:t>أنهم يهدفون في مذهبهم، إلى هدم ما في الحياة من واقع، ليبنوا بدلا منه عالما جديداً كل </a:t>
            </a:r>
            <a:r>
              <a:rPr lang="ar-IQ" sz="1800" b="1" dirty="0" err="1">
                <a:latin typeface="Calibri"/>
                <a:ea typeface="Calibri"/>
                <a:cs typeface="Simplified Arabic"/>
              </a:rPr>
              <a:t>الجدة.ومن</a:t>
            </a:r>
            <a:r>
              <a:rPr lang="ar-IQ" sz="1800" b="1" dirty="0">
                <a:latin typeface="Calibri"/>
                <a:ea typeface="Calibri"/>
                <a:cs typeface="Simplified Arabic"/>
              </a:rPr>
              <a:t> أجل ذلك، يريدون نمطاً جديداً للحياة، لا يكون الشعر والرسم منه إلا وسيلة كشف ومعرفة، وعناصر علم، تسمح بارتياد عالم اللاوعي، </a:t>
            </a:r>
            <a:endParaRPr lang="en-US" sz="1800" b="1" dirty="0">
              <a:latin typeface="Calibri"/>
              <a:ea typeface="Calibri"/>
              <a:cs typeface="Arial"/>
            </a:endParaRPr>
          </a:p>
          <a:p>
            <a:pPr lvl="0" indent="-342900" algn="just">
              <a:lnSpc>
                <a:spcPct val="115000"/>
              </a:lnSpc>
              <a:buFont typeface="+mj-lt"/>
              <a:buAutoNum type="arabicPeriod"/>
              <a:tabLst>
                <a:tab pos="539115" algn="l"/>
              </a:tabLst>
            </a:pPr>
            <a:r>
              <a:rPr lang="ar-SA" sz="1800" b="1" dirty="0">
                <a:latin typeface="Calibri"/>
                <a:ea typeface="Times New Roman"/>
                <a:cs typeface="Simplified Arabic"/>
              </a:rPr>
              <a:t>أخذ </a:t>
            </a:r>
            <a:r>
              <a:rPr lang="ar-SA" sz="1800" b="1" dirty="0" err="1">
                <a:latin typeface="Calibri"/>
                <a:ea typeface="Times New Roman"/>
                <a:cs typeface="Simplified Arabic"/>
              </a:rPr>
              <a:t>السيرياليون</a:t>
            </a:r>
            <a:r>
              <a:rPr lang="ar-SA" sz="1800" b="1" dirty="0">
                <a:latin typeface="Calibri"/>
                <a:ea typeface="Times New Roman"/>
                <a:cs typeface="Simplified Arabic"/>
              </a:rPr>
              <a:t> عن رامبو(</a:t>
            </a:r>
            <a:r>
              <a:rPr lang="ar-SA" sz="1800" b="1" dirty="0" err="1">
                <a:latin typeface="Calibri"/>
                <a:ea typeface="Times New Roman"/>
                <a:cs typeface="Simplified Arabic"/>
              </a:rPr>
              <a:t>الإستهانة</a:t>
            </a:r>
            <a:r>
              <a:rPr lang="ar-SA" sz="1800" b="1" dirty="0">
                <a:latin typeface="Calibri"/>
                <a:ea typeface="Times New Roman"/>
                <a:cs typeface="Simplified Arabic"/>
              </a:rPr>
              <a:t> بالأوزان والقوانين الشكلية ورمزية الكلمة) .. فالكلمة تشير إلى الشيء دون أن تفسره، كما تأثروا بفلسفة (</a:t>
            </a:r>
            <a:r>
              <a:rPr lang="ar-SA" sz="1800" b="1" dirty="0" err="1">
                <a:latin typeface="Calibri"/>
                <a:ea typeface="Times New Roman"/>
                <a:cs typeface="Simplified Arabic"/>
              </a:rPr>
              <a:t>بركسون</a:t>
            </a:r>
            <a:r>
              <a:rPr lang="ar-SA" sz="1800" b="1" dirty="0">
                <a:latin typeface="Calibri"/>
                <a:ea typeface="Times New Roman"/>
                <a:cs typeface="Simplified Arabic"/>
              </a:rPr>
              <a:t>) وبآراء فرويد النفسية.</a:t>
            </a:r>
            <a:endParaRPr lang="en-US" sz="1800" b="1" dirty="0">
              <a:latin typeface="Calibri"/>
              <a:ea typeface="Calibri"/>
              <a:cs typeface="Arial"/>
            </a:endParaRPr>
          </a:p>
          <a:p>
            <a:pPr marL="68580" indent="0" algn="just">
              <a:lnSpc>
                <a:spcPct val="115000"/>
              </a:lnSpc>
              <a:spcAft>
                <a:spcPts val="800"/>
              </a:spcAft>
              <a:buNone/>
            </a:pPr>
            <a:endParaRPr lang="en-US" sz="1800" b="1" dirty="0">
              <a:latin typeface="Calibri"/>
              <a:ea typeface="Calibri"/>
              <a:cs typeface="Arial"/>
            </a:endParaRPr>
          </a:p>
        </p:txBody>
      </p:sp>
      <p:sp>
        <p:nvSpPr>
          <p:cNvPr id="4" name="عنوان 1"/>
          <p:cNvSpPr txBox="1">
            <a:spLocks/>
          </p:cNvSpPr>
          <p:nvPr/>
        </p:nvSpPr>
        <p:spPr>
          <a:xfrm>
            <a:off x="1043490" y="764860"/>
            <a:ext cx="7024744" cy="11430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b">
            <a:normAutofit/>
          </a:bodyPr>
          <a:lstStyle>
            <a:lvl1pPr algn="l" defTabSz="914400" rtl="1" eaLnBrk="1" latinLnBrk="0" hangingPunct="1">
              <a:spcBef>
                <a:spcPct val="0"/>
              </a:spcBef>
              <a:buNone/>
              <a:defRPr sz="4000" kern="1200">
                <a:solidFill>
                  <a:schemeClr val="dk1"/>
                </a:solidFill>
                <a:latin typeface="+mn-lt"/>
                <a:ea typeface="+mn-ea"/>
                <a:cs typeface="+mn-cs"/>
              </a:defRPr>
            </a:lvl1pPr>
            <a:lvl2pPr rtl="1" eaLnBrk="1" hangingPunct="1">
              <a:defRPr>
                <a:solidFill>
                  <a:schemeClr val="dk1"/>
                </a:solidFill>
                <a:latin typeface="+mn-lt"/>
                <a:ea typeface="+mn-ea"/>
                <a:cs typeface="+mn-cs"/>
              </a:defRPr>
            </a:lvl2pPr>
            <a:lvl3pPr rtl="1" eaLnBrk="1" hangingPunct="1">
              <a:defRPr>
                <a:solidFill>
                  <a:schemeClr val="dk1"/>
                </a:solidFill>
                <a:latin typeface="+mn-lt"/>
                <a:ea typeface="+mn-ea"/>
                <a:cs typeface="+mn-cs"/>
              </a:defRPr>
            </a:lvl3pPr>
            <a:lvl4pPr rtl="1" eaLnBrk="1" hangingPunct="1">
              <a:defRPr>
                <a:solidFill>
                  <a:schemeClr val="dk1"/>
                </a:solidFill>
                <a:latin typeface="+mn-lt"/>
                <a:ea typeface="+mn-ea"/>
                <a:cs typeface="+mn-cs"/>
              </a:defRPr>
            </a:lvl4pPr>
            <a:lvl5pPr rtl="1" eaLnBrk="1" hangingPunct="1">
              <a:defRPr>
                <a:solidFill>
                  <a:schemeClr val="dk1"/>
                </a:solidFill>
                <a:latin typeface="+mn-lt"/>
                <a:ea typeface="+mn-ea"/>
                <a:cs typeface="+mn-cs"/>
              </a:defRPr>
            </a:lvl5pPr>
            <a:lvl6pPr rtl="1" eaLnBrk="1" hangingPunct="1">
              <a:defRPr>
                <a:solidFill>
                  <a:schemeClr val="dk1"/>
                </a:solidFill>
                <a:latin typeface="+mn-lt"/>
                <a:ea typeface="+mn-ea"/>
                <a:cs typeface="+mn-cs"/>
              </a:defRPr>
            </a:lvl6pPr>
            <a:lvl7pPr rtl="1" eaLnBrk="1" hangingPunct="1">
              <a:defRPr>
                <a:solidFill>
                  <a:schemeClr val="dk1"/>
                </a:solidFill>
                <a:latin typeface="+mn-lt"/>
                <a:ea typeface="+mn-ea"/>
                <a:cs typeface="+mn-cs"/>
              </a:defRPr>
            </a:lvl7pPr>
            <a:lvl8pPr rtl="1" eaLnBrk="1" hangingPunct="1">
              <a:defRPr>
                <a:solidFill>
                  <a:schemeClr val="dk1"/>
                </a:solidFill>
                <a:latin typeface="+mn-lt"/>
                <a:ea typeface="+mn-ea"/>
                <a:cs typeface="+mn-cs"/>
              </a:defRPr>
            </a:lvl8pPr>
            <a:lvl9pPr rtl="1" eaLnBrk="1" hangingPunct="1">
              <a:defRPr>
                <a:solidFill>
                  <a:schemeClr val="dk1"/>
                </a:solidFill>
                <a:latin typeface="+mn-lt"/>
                <a:ea typeface="+mn-ea"/>
                <a:cs typeface="+mn-cs"/>
              </a:defRPr>
            </a:lvl9pPr>
          </a:lstStyle>
          <a:p>
            <a:pPr algn="ctr">
              <a:lnSpc>
                <a:spcPct val="115000"/>
              </a:lnSpc>
              <a:spcAft>
                <a:spcPts val="800"/>
              </a:spcAft>
            </a:pPr>
            <a:r>
              <a:rPr lang="ar-IQ" smtClean="0">
                <a:latin typeface="Calibri"/>
                <a:ea typeface="Calibri"/>
                <a:cs typeface="Simplified Arabic"/>
              </a:rPr>
              <a:t>اهداف السريالية</a:t>
            </a:r>
            <a:endParaRPr lang="ar-IQ" dirty="0"/>
          </a:p>
        </p:txBody>
      </p:sp>
      <p:sp>
        <p:nvSpPr>
          <p:cNvPr id="5" name="عنصر نائب للمحتوى 2"/>
          <p:cNvSpPr txBox="1">
            <a:spLocks/>
          </p:cNvSpPr>
          <p:nvPr/>
        </p:nvSpPr>
        <p:spPr>
          <a:xfrm>
            <a:off x="611560" y="2060848"/>
            <a:ext cx="7992888" cy="4273700"/>
          </a:xfrm>
          <a:prstGeom prst="rect">
            <a:avLst/>
          </a:prstGeom>
        </p:spPr>
        <p:style>
          <a:lnRef idx="1">
            <a:schemeClr val="accent1"/>
          </a:lnRef>
          <a:fillRef idx="2">
            <a:schemeClr val="accent1"/>
          </a:fillRef>
          <a:effectRef idx="1">
            <a:schemeClr val="accent1"/>
          </a:effectRef>
          <a:fontRef idx="minor">
            <a:schemeClr val="dk1"/>
          </a:fontRef>
        </p:style>
        <p:txBody>
          <a:bodyPr vert="horz" lIns="91440" tIns="45720" rIns="91440" bIns="45720" rtlCol="0">
            <a:noAutofit/>
          </a:bodyPr>
          <a:lstStyle>
            <a:lvl1pPr marL="342900" indent="-274320" algn="r" defTabSz="914400" rtl="1" eaLnBrk="1" latinLnBrk="0" hangingPunct="1">
              <a:spcBef>
                <a:spcPct val="20000"/>
              </a:spcBef>
              <a:buClr>
                <a:schemeClr val="accent1"/>
              </a:buClr>
              <a:buSzPct val="76000"/>
              <a:buFont typeface="Wingdings 2" pitchFamily="18" charset="2"/>
              <a:buChar char=""/>
              <a:defRPr sz="2400" kern="1200">
                <a:solidFill>
                  <a:schemeClr val="dk1"/>
                </a:solidFill>
                <a:latin typeface="+mn-lt"/>
                <a:ea typeface="+mn-ea"/>
                <a:cs typeface="+mn-cs"/>
              </a:defRPr>
            </a:lvl1pPr>
            <a:lvl2pPr marL="640080" indent="-274320" algn="r" defTabSz="914400" rtl="1" eaLnBrk="1" latinLnBrk="0" hangingPunct="1">
              <a:spcBef>
                <a:spcPct val="20000"/>
              </a:spcBef>
              <a:buClr>
                <a:schemeClr val="accent1"/>
              </a:buClr>
              <a:buSzPct val="76000"/>
              <a:buFont typeface="Wingdings 2" pitchFamily="18" charset="2"/>
              <a:buChar char=""/>
              <a:defRPr sz="2200" kern="1200">
                <a:solidFill>
                  <a:schemeClr val="dk1"/>
                </a:solidFill>
                <a:latin typeface="+mn-lt"/>
                <a:ea typeface="+mn-ea"/>
                <a:cs typeface="+mn-cs"/>
              </a:defRPr>
            </a:lvl2pPr>
            <a:lvl3pPr marL="914400" indent="-228600" algn="r" defTabSz="914400" rtl="1" eaLnBrk="1" latinLnBrk="0" hangingPunct="1">
              <a:spcBef>
                <a:spcPct val="20000"/>
              </a:spcBef>
              <a:buClr>
                <a:schemeClr val="accent1"/>
              </a:buClr>
              <a:buSzPct val="76000"/>
              <a:buFont typeface="Wingdings 2" pitchFamily="18" charset="2"/>
              <a:buChar char=""/>
              <a:defRPr sz="2000" kern="1200">
                <a:solidFill>
                  <a:schemeClr val="dk1"/>
                </a:solidFill>
                <a:latin typeface="+mn-lt"/>
                <a:ea typeface="+mn-ea"/>
                <a:cs typeface="+mn-cs"/>
              </a:defRPr>
            </a:lvl3pPr>
            <a:lvl4pPr marL="1124712" indent="-228600" algn="r" defTabSz="914400" rtl="1" eaLnBrk="1" latinLnBrk="0" hangingPunct="1">
              <a:spcBef>
                <a:spcPct val="20000"/>
              </a:spcBef>
              <a:buClr>
                <a:schemeClr val="accent1"/>
              </a:buClr>
              <a:buSzPct val="76000"/>
              <a:buFont typeface="Wingdings 2" pitchFamily="18" charset="2"/>
              <a:buChar char=""/>
              <a:defRPr sz="1800" kern="1200">
                <a:solidFill>
                  <a:schemeClr val="dk1"/>
                </a:solidFill>
                <a:latin typeface="+mn-lt"/>
                <a:ea typeface="+mn-ea"/>
                <a:cs typeface="+mn-cs"/>
              </a:defRPr>
            </a:lvl4pPr>
            <a:lvl5pPr marL="1325880" indent="-228600" algn="r" defTabSz="914400" rtl="1" eaLnBrk="1" latinLnBrk="0" hangingPunct="1">
              <a:spcBef>
                <a:spcPct val="20000"/>
              </a:spcBef>
              <a:buClr>
                <a:schemeClr val="accent1"/>
              </a:buClr>
              <a:buSzPct val="76000"/>
              <a:buFont typeface="Wingdings 2" pitchFamily="18" charset="2"/>
              <a:buChar char=""/>
              <a:defRPr sz="1600" kern="1200" baseline="0">
                <a:solidFill>
                  <a:schemeClr val="dk1"/>
                </a:solidFill>
                <a:latin typeface="+mn-lt"/>
                <a:ea typeface="+mn-ea"/>
                <a:cs typeface="+mn-cs"/>
              </a:defRPr>
            </a:lvl5pPr>
            <a:lvl6pPr marL="1517904" indent="-228600" algn="r" defTabSz="914400" rtl="1" eaLnBrk="1" latinLnBrk="0" hangingPunct="1">
              <a:spcBef>
                <a:spcPct val="20000"/>
              </a:spcBef>
              <a:buClr>
                <a:schemeClr val="accent1"/>
              </a:buClr>
              <a:buSzPct val="76000"/>
              <a:buFont typeface="Wingdings 2" pitchFamily="18" charset="2"/>
              <a:buChar char=""/>
              <a:defRPr sz="1400" kern="1200">
                <a:solidFill>
                  <a:schemeClr val="dk1"/>
                </a:solidFill>
                <a:latin typeface="+mn-lt"/>
                <a:ea typeface="+mn-ea"/>
                <a:cs typeface="+mn-cs"/>
              </a:defRPr>
            </a:lvl6pPr>
            <a:lvl7pPr marL="1719072" indent="-228600" algn="r" defTabSz="914400" rtl="1" eaLnBrk="1" latinLnBrk="0" hangingPunct="1">
              <a:spcBef>
                <a:spcPct val="20000"/>
              </a:spcBef>
              <a:buClr>
                <a:schemeClr val="accent1"/>
              </a:buClr>
              <a:buSzPct val="76000"/>
              <a:buFont typeface="Wingdings 2" pitchFamily="18" charset="2"/>
              <a:buChar char=""/>
              <a:defRPr sz="1400" kern="1200">
                <a:solidFill>
                  <a:schemeClr val="dk1"/>
                </a:solidFill>
                <a:latin typeface="+mn-lt"/>
                <a:ea typeface="+mn-ea"/>
                <a:cs typeface="+mn-cs"/>
              </a:defRPr>
            </a:lvl7pPr>
            <a:lvl8pPr marL="1920240" indent="-228600" algn="r" defTabSz="914400" rtl="1" eaLnBrk="1" latinLnBrk="0" hangingPunct="1">
              <a:spcBef>
                <a:spcPct val="20000"/>
              </a:spcBef>
              <a:buClr>
                <a:schemeClr val="accent1"/>
              </a:buClr>
              <a:buSzPct val="76000"/>
              <a:buFont typeface="Wingdings 2" pitchFamily="18" charset="2"/>
              <a:buChar char=""/>
              <a:defRPr sz="1400" kern="1200">
                <a:solidFill>
                  <a:schemeClr val="dk1"/>
                </a:solidFill>
                <a:latin typeface="+mn-lt"/>
                <a:ea typeface="+mn-ea"/>
                <a:cs typeface="+mn-cs"/>
              </a:defRPr>
            </a:lvl8pPr>
            <a:lvl9pPr marL="2121408" indent="-228600" algn="r" defTabSz="914400" rtl="1" eaLnBrk="1" latinLnBrk="0" hangingPunct="1">
              <a:spcBef>
                <a:spcPct val="20000"/>
              </a:spcBef>
              <a:buClr>
                <a:schemeClr val="accent1"/>
              </a:buClr>
              <a:buSzPct val="76000"/>
              <a:buFont typeface="Wingdings 2" pitchFamily="18" charset="2"/>
              <a:buChar char=""/>
              <a:defRPr sz="1400" kern="1200">
                <a:solidFill>
                  <a:schemeClr val="dk1"/>
                </a:solidFill>
                <a:latin typeface="+mn-lt"/>
                <a:ea typeface="+mn-ea"/>
                <a:cs typeface="+mn-cs"/>
              </a:defRPr>
            </a:lvl9pPr>
          </a:lstStyle>
          <a:p>
            <a:pPr marL="0" indent="0" algn="just">
              <a:lnSpc>
                <a:spcPct val="115000"/>
              </a:lnSpc>
              <a:buNone/>
              <a:tabLst>
                <a:tab pos="539115" algn="l"/>
              </a:tabLst>
            </a:pPr>
            <a:endParaRPr lang="ar-IQ" b="1" dirty="0">
              <a:latin typeface="Calibri"/>
              <a:ea typeface="Calibri"/>
              <a:cs typeface="Simplified Arabic"/>
            </a:endParaRPr>
          </a:p>
          <a:p>
            <a:pPr indent="-342900" algn="just">
              <a:lnSpc>
                <a:spcPct val="115000"/>
              </a:lnSpc>
              <a:buFont typeface="+mj-lt"/>
              <a:buAutoNum type="arabicPeriod"/>
              <a:tabLst>
                <a:tab pos="539115" algn="l"/>
              </a:tabLst>
            </a:pPr>
            <a:r>
              <a:rPr lang="ar-IQ" b="1" dirty="0" smtClean="0">
                <a:latin typeface="Calibri"/>
                <a:ea typeface="Calibri"/>
                <a:cs typeface="Simplified Arabic"/>
              </a:rPr>
              <a:t>أنهم يهدفون في مذهبهم، إلى هدم ما في الحياة من واقع، ليبنوا بدلا منه عالما جديداً كل </a:t>
            </a:r>
            <a:r>
              <a:rPr lang="ar-IQ" b="1" dirty="0" err="1" smtClean="0">
                <a:latin typeface="Calibri"/>
                <a:ea typeface="Calibri"/>
                <a:cs typeface="Simplified Arabic"/>
              </a:rPr>
              <a:t>الجدة.ومن</a:t>
            </a:r>
            <a:r>
              <a:rPr lang="ar-IQ" b="1" dirty="0" smtClean="0">
                <a:latin typeface="Calibri"/>
                <a:ea typeface="Calibri"/>
                <a:cs typeface="Simplified Arabic"/>
              </a:rPr>
              <a:t> أجل ذلك، يريدون نمطاً جديداً للحياة، لا يكون الشعر والرسم منه إلا وسيلة كشف ومعرفة، وعناصر علم، تسمح بارتياد عالم اللاوعي، </a:t>
            </a:r>
            <a:endParaRPr lang="en-US" b="1" dirty="0" smtClean="0">
              <a:latin typeface="Calibri"/>
              <a:ea typeface="Calibri"/>
              <a:cs typeface="Arial"/>
            </a:endParaRPr>
          </a:p>
          <a:p>
            <a:pPr indent="-342900" algn="just">
              <a:lnSpc>
                <a:spcPct val="115000"/>
              </a:lnSpc>
              <a:buFont typeface="+mj-lt"/>
              <a:buAutoNum type="arabicPeriod"/>
              <a:tabLst>
                <a:tab pos="539115" algn="l"/>
              </a:tabLst>
            </a:pPr>
            <a:r>
              <a:rPr lang="ar-SA" b="1" dirty="0" smtClean="0">
                <a:latin typeface="Calibri"/>
                <a:ea typeface="Times New Roman"/>
                <a:cs typeface="Simplified Arabic"/>
              </a:rPr>
              <a:t>أخذ </a:t>
            </a:r>
            <a:r>
              <a:rPr lang="ar-SA" b="1" dirty="0" err="1" smtClean="0">
                <a:latin typeface="Calibri"/>
                <a:ea typeface="Times New Roman"/>
                <a:cs typeface="Simplified Arabic"/>
              </a:rPr>
              <a:t>السيرياليون</a:t>
            </a:r>
            <a:r>
              <a:rPr lang="ar-SA" b="1" dirty="0" smtClean="0">
                <a:latin typeface="Calibri"/>
                <a:ea typeface="Times New Roman"/>
                <a:cs typeface="Simplified Arabic"/>
              </a:rPr>
              <a:t> عن رامبو(</a:t>
            </a:r>
            <a:r>
              <a:rPr lang="ar-SA" b="1" dirty="0" err="1" smtClean="0">
                <a:latin typeface="Calibri"/>
                <a:ea typeface="Times New Roman"/>
                <a:cs typeface="Simplified Arabic"/>
              </a:rPr>
              <a:t>الإستهانة</a:t>
            </a:r>
            <a:r>
              <a:rPr lang="ar-SA" b="1" dirty="0" smtClean="0">
                <a:latin typeface="Calibri"/>
                <a:ea typeface="Times New Roman"/>
                <a:cs typeface="Simplified Arabic"/>
              </a:rPr>
              <a:t> بالأوزان والقوانين الشكلية ورمزية الكلمة) .. فالكلمة تشير إلى الشيء دون أن تفسره، كما تأثروا بفلسفة (</a:t>
            </a:r>
            <a:r>
              <a:rPr lang="ar-SA" b="1" dirty="0" err="1" smtClean="0">
                <a:latin typeface="Calibri"/>
                <a:ea typeface="Times New Roman"/>
                <a:cs typeface="Simplified Arabic"/>
              </a:rPr>
              <a:t>بركسون</a:t>
            </a:r>
            <a:r>
              <a:rPr lang="ar-SA" b="1" dirty="0" smtClean="0">
                <a:latin typeface="Calibri"/>
                <a:ea typeface="Times New Roman"/>
                <a:cs typeface="Simplified Arabic"/>
              </a:rPr>
              <a:t>) وبآراء فرويد النفسية.</a:t>
            </a:r>
            <a:endParaRPr lang="en-US" b="1" dirty="0" smtClean="0">
              <a:latin typeface="Calibri"/>
              <a:ea typeface="Calibri"/>
              <a:cs typeface="Arial"/>
            </a:endParaRPr>
          </a:p>
          <a:p>
            <a:pPr marL="68580" indent="0" algn="just">
              <a:lnSpc>
                <a:spcPct val="115000"/>
              </a:lnSpc>
              <a:spcAft>
                <a:spcPts val="800"/>
              </a:spcAft>
              <a:buFont typeface="Wingdings 2" pitchFamily="18" charset="2"/>
              <a:buNone/>
            </a:pPr>
            <a:endParaRPr lang="en-US" b="1" dirty="0">
              <a:latin typeface="Calibri"/>
              <a:ea typeface="Calibri"/>
              <a:cs typeface="Arial"/>
            </a:endParaRPr>
          </a:p>
        </p:txBody>
      </p:sp>
    </p:spTree>
    <p:extLst>
      <p:ext uri="{BB962C8B-B14F-4D97-AF65-F5344CB8AC3E}">
        <p14:creationId xmlns:p14="http://schemas.microsoft.com/office/powerpoint/2010/main" val="11830285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6984892" cy="4851901"/>
          </a:xfrm>
        </p:spPr>
        <p:style>
          <a:lnRef idx="1">
            <a:schemeClr val="accent1"/>
          </a:lnRef>
          <a:fillRef idx="2">
            <a:schemeClr val="accent1"/>
          </a:fillRef>
          <a:effectRef idx="1">
            <a:schemeClr val="accent1"/>
          </a:effectRef>
          <a:fontRef idx="minor">
            <a:schemeClr val="dk1"/>
          </a:fontRef>
        </p:style>
        <p:txBody>
          <a:bodyPr>
            <a:normAutofit/>
          </a:bodyPr>
          <a:lstStyle/>
          <a:p>
            <a:pPr lvl="0" indent="-342900" algn="just">
              <a:lnSpc>
                <a:spcPct val="115000"/>
              </a:lnSpc>
              <a:buClr>
                <a:srgbClr val="94C600"/>
              </a:buClr>
              <a:buFont typeface="+mj-lt"/>
              <a:buAutoNum type="arabicPeriod"/>
              <a:tabLst>
                <a:tab pos="539115" algn="l"/>
              </a:tabLst>
            </a:pPr>
            <a:r>
              <a:rPr lang="ar-SA" b="1" dirty="0">
                <a:solidFill>
                  <a:prstClr val="black"/>
                </a:solidFill>
                <a:latin typeface="Calibri"/>
                <a:ea typeface="Times New Roman"/>
                <a:cs typeface="Simplified Arabic"/>
              </a:rPr>
              <a:t>أن </a:t>
            </a:r>
            <a:r>
              <a:rPr lang="ar-SA" b="1" dirty="0" err="1">
                <a:solidFill>
                  <a:prstClr val="black"/>
                </a:solidFill>
                <a:latin typeface="Calibri"/>
                <a:ea typeface="Times New Roman"/>
                <a:cs typeface="Simplified Arabic"/>
              </a:rPr>
              <a:t>السيريالية</a:t>
            </a:r>
            <a:r>
              <a:rPr lang="ar-SA" b="1" dirty="0">
                <a:solidFill>
                  <a:prstClr val="black"/>
                </a:solidFill>
                <a:latin typeface="Calibri"/>
                <a:ea typeface="Times New Roman"/>
                <a:cs typeface="Simplified Arabic"/>
              </a:rPr>
              <a:t>، قد انطلقت بصورة مباشرة، من مدرسة </a:t>
            </a:r>
            <a:r>
              <a:rPr lang="ar-SA" b="1" dirty="0" err="1">
                <a:solidFill>
                  <a:prstClr val="black"/>
                </a:solidFill>
                <a:latin typeface="Calibri"/>
                <a:ea typeface="Times New Roman"/>
                <a:cs typeface="Simplified Arabic"/>
              </a:rPr>
              <a:t>الدادائية</a:t>
            </a:r>
            <a:r>
              <a:rPr lang="ar-SA" b="1" dirty="0">
                <a:solidFill>
                  <a:prstClr val="black"/>
                </a:solidFill>
                <a:latin typeface="Calibri"/>
                <a:ea typeface="Times New Roman"/>
                <a:cs typeface="Simplified Arabic"/>
              </a:rPr>
              <a:t> التي نادت بضرورة تحطيم الأساليب القديمة للتعبير، واكتشاف أساليب جديدة، وإن الكلمة لا تعني شيئا، بل أن معناها يكمن في صورتها، وأن الفكرة تصاغ في الفم وليس في العقل.</a:t>
            </a:r>
            <a:endParaRPr lang="en-US" b="1" dirty="0">
              <a:solidFill>
                <a:prstClr val="black"/>
              </a:solidFill>
              <a:latin typeface="Calibri"/>
              <a:ea typeface="Calibri"/>
              <a:cs typeface="Arial"/>
            </a:endParaRPr>
          </a:p>
          <a:p>
            <a:pPr lvl="0" indent="-342900" algn="just">
              <a:lnSpc>
                <a:spcPct val="115000"/>
              </a:lnSpc>
              <a:buClr>
                <a:srgbClr val="94C600"/>
              </a:buClr>
              <a:buFont typeface="+mj-lt"/>
              <a:buAutoNum type="arabicPeriod"/>
              <a:tabLst>
                <a:tab pos="539115" algn="l"/>
              </a:tabLst>
            </a:pPr>
            <a:r>
              <a:rPr lang="ar-SA" b="1" dirty="0">
                <a:solidFill>
                  <a:prstClr val="black"/>
                </a:solidFill>
                <a:latin typeface="Calibri"/>
                <a:ea typeface="Times New Roman"/>
                <a:cs typeface="Simplified Arabic"/>
              </a:rPr>
              <a:t>لم تتوقف </a:t>
            </a:r>
            <a:r>
              <a:rPr lang="ar-SA" b="1" dirty="0" err="1">
                <a:solidFill>
                  <a:prstClr val="black"/>
                </a:solidFill>
                <a:latin typeface="Calibri"/>
                <a:ea typeface="Times New Roman"/>
                <a:cs typeface="Simplified Arabic"/>
              </a:rPr>
              <a:t>السيريالية</a:t>
            </a:r>
            <a:r>
              <a:rPr lang="ar-SA" b="1" dirty="0">
                <a:solidFill>
                  <a:prstClr val="black"/>
                </a:solidFill>
                <a:latin typeface="Calibri"/>
                <a:ea typeface="Times New Roman"/>
                <a:cs typeface="Simplified Arabic"/>
              </a:rPr>
              <a:t> عند حدود وظيفتها الأدبية والفنية حسب، وإنما </a:t>
            </a:r>
            <a:r>
              <a:rPr lang="ar-SA" b="1" dirty="0" err="1">
                <a:solidFill>
                  <a:prstClr val="black"/>
                </a:solidFill>
                <a:latin typeface="Calibri"/>
                <a:ea typeface="Times New Roman"/>
                <a:cs typeface="Simplified Arabic"/>
              </a:rPr>
              <a:t>تعددتها</a:t>
            </a:r>
            <a:r>
              <a:rPr lang="ar-SA" b="1" dirty="0">
                <a:solidFill>
                  <a:prstClr val="black"/>
                </a:solidFill>
                <a:latin typeface="Calibri"/>
                <a:ea typeface="Times New Roman"/>
                <a:cs typeface="Simplified Arabic"/>
              </a:rPr>
              <a:t> إلى الوظيفة الاجتماعية والسياسية، فقد نادت بالثورة على كل شيء واتخذت من بياناتها الاجتماعية ومن نشر الفضائح الاجتماعية، وسيلة للكشف عن منهجها ووظيفتها.</a:t>
            </a:r>
            <a:endParaRPr lang="en-US" b="1" dirty="0">
              <a:solidFill>
                <a:prstClr val="black"/>
              </a:solidFill>
              <a:latin typeface="Calibri"/>
              <a:ea typeface="Calibri"/>
              <a:cs typeface="Arial"/>
            </a:endParaRPr>
          </a:p>
          <a:p>
            <a:pPr lvl="0" indent="-342900" algn="just">
              <a:lnSpc>
                <a:spcPct val="115000"/>
              </a:lnSpc>
              <a:buClr>
                <a:srgbClr val="94C600"/>
              </a:buClr>
              <a:buFont typeface="+mj-lt"/>
              <a:buAutoNum type="arabicPeriod"/>
              <a:tabLst>
                <a:tab pos="539115" algn="l"/>
              </a:tabLst>
            </a:pPr>
            <a:r>
              <a:rPr lang="ar-IQ" b="1" dirty="0">
                <a:solidFill>
                  <a:prstClr val="black"/>
                </a:solidFill>
                <a:latin typeface="Calibri"/>
                <a:ea typeface="Calibri"/>
                <a:cs typeface="Simplified Arabic"/>
              </a:rPr>
              <a:t>مناداتهم بزحزحة الواقع واستبداله بما فوق الواقع وما يحقق الغموض في ما سمي (بالكتابة الآلية) </a:t>
            </a:r>
            <a:endParaRPr lang="en-US" b="1" dirty="0">
              <a:solidFill>
                <a:prstClr val="black"/>
              </a:solidFill>
              <a:latin typeface="Calibri"/>
              <a:ea typeface="Calibri"/>
              <a:cs typeface="Arial"/>
            </a:endParaRPr>
          </a:p>
        </p:txBody>
      </p:sp>
    </p:spTree>
    <p:extLst>
      <p:ext uri="{BB962C8B-B14F-4D97-AF65-F5344CB8AC3E}">
        <p14:creationId xmlns:p14="http://schemas.microsoft.com/office/powerpoint/2010/main" val="5456728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lnSpc>
                <a:spcPct val="115000"/>
              </a:lnSpc>
            </a:pPr>
            <a:r>
              <a:rPr lang="ar-SA" b="1" dirty="0">
                <a:latin typeface="Calibri"/>
                <a:ea typeface="Times New Roman"/>
                <a:cs typeface="Simplified Arabic"/>
              </a:rPr>
              <a:t>خصائص </a:t>
            </a:r>
            <a:r>
              <a:rPr lang="ar-SA" b="1" dirty="0" err="1">
                <a:latin typeface="Calibri"/>
                <a:ea typeface="Times New Roman"/>
                <a:cs typeface="Simplified Arabic"/>
              </a:rPr>
              <a:t>السيرالية</a:t>
            </a:r>
            <a:r>
              <a:rPr lang="ar-SA" dirty="0">
                <a:latin typeface="Calibri"/>
                <a:ea typeface="Times New Roman"/>
                <a:cs typeface="Simplified Arabic"/>
              </a:rPr>
              <a:t>:</a:t>
            </a:r>
            <a:endParaRPr lang="en-US" sz="3200" dirty="0">
              <a:effectLst/>
              <a:latin typeface="Calibri"/>
              <a:ea typeface="Calibri"/>
              <a:cs typeface="Arial"/>
            </a:endParaRPr>
          </a:p>
        </p:txBody>
      </p:sp>
      <p:sp>
        <p:nvSpPr>
          <p:cNvPr id="3" name="عنصر نائب للمحتوى 2"/>
          <p:cNvSpPr>
            <a:spLocks noGrp="1"/>
          </p:cNvSpPr>
          <p:nvPr>
            <p:ph idx="1"/>
          </p:nvPr>
        </p:nvSpPr>
        <p:spPr>
          <a:xfrm>
            <a:off x="1043492" y="2323652"/>
            <a:ext cx="7056900" cy="3508977"/>
          </a:xfrm>
        </p:spPr>
        <p:style>
          <a:lnRef idx="1">
            <a:schemeClr val="accent1"/>
          </a:lnRef>
          <a:fillRef idx="2">
            <a:schemeClr val="accent1"/>
          </a:fillRef>
          <a:effectRef idx="1">
            <a:schemeClr val="accent1"/>
          </a:effectRef>
          <a:fontRef idx="minor">
            <a:schemeClr val="dk1"/>
          </a:fontRef>
        </p:style>
        <p:txBody>
          <a:bodyPr>
            <a:normAutofit/>
          </a:bodyPr>
          <a:lstStyle/>
          <a:p>
            <a:pPr algn="justLow">
              <a:lnSpc>
                <a:spcPct val="115000"/>
              </a:lnSpc>
            </a:pPr>
            <a:r>
              <a:rPr lang="ar-SA" sz="2000" dirty="0">
                <a:latin typeface="Calibri"/>
                <a:ea typeface="Times New Roman"/>
                <a:cs typeface="Simplified Arabic"/>
              </a:rPr>
              <a:t>-أن </a:t>
            </a:r>
            <a:r>
              <a:rPr lang="ar-SA" sz="2000" dirty="0" err="1">
                <a:latin typeface="Calibri"/>
                <a:ea typeface="Times New Roman"/>
                <a:cs typeface="Simplified Arabic"/>
              </a:rPr>
              <a:t>السيريالية</a:t>
            </a:r>
            <a:r>
              <a:rPr lang="ar-SA" sz="2000" dirty="0">
                <a:latin typeface="Calibri"/>
                <a:ea typeface="Times New Roman"/>
                <a:cs typeface="Simplified Arabic"/>
              </a:rPr>
              <a:t> وفقت ومزجت وربطت بين أشياء ليست بينها صلات، أو علاقات متداولة أو مستعجلة، وهذا يمثل في نظر البعض، عودة إلى حالة التشويش البدائي، حيث تتعدل النسب، ويطل الممكن والمستحيل، وتسقط الاعتبارات المنطقية والواقعية.</a:t>
            </a:r>
            <a:endParaRPr lang="en-US" sz="2000" dirty="0">
              <a:latin typeface="Calibri"/>
              <a:ea typeface="Calibri"/>
              <a:cs typeface="Arial"/>
            </a:endParaRPr>
          </a:p>
          <a:p>
            <a:pPr algn="justLow">
              <a:lnSpc>
                <a:spcPct val="115000"/>
              </a:lnSpc>
            </a:pPr>
            <a:r>
              <a:rPr lang="ar-SA" sz="2000" dirty="0">
                <a:latin typeface="Calibri"/>
                <a:ea typeface="Times New Roman"/>
                <a:cs typeface="Simplified Arabic"/>
              </a:rPr>
              <a:t>والذي يحقق هذا، هو عنصر المخيلة وحده، فهو الكفيل بتجديد العالم وخلقه في نظر </a:t>
            </a:r>
            <a:r>
              <a:rPr lang="ar-SA" sz="2000" dirty="0" err="1">
                <a:latin typeface="Calibri"/>
                <a:ea typeface="Times New Roman"/>
                <a:cs typeface="Simplified Arabic"/>
              </a:rPr>
              <a:t>السيراليين</a:t>
            </a:r>
            <a:r>
              <a:rPr lang="ar-SA" sz="2000" dirty="0">
                <a:latin typeface="Calibri"/>
                <a:ea typeface="Times New Roman"/>
                <a:cs typeface="Simplified Arabic"/>
              </a:rPr>
              <a:t>، ولذلك أنكروا </a:t>
            </a:r>
            <a:r>
              <a:rPr lang="ar-SA" sz="2000" dirty="0" err="1">
                <a:latin typeface="Calibri"/>
                <a:ea typeface="Times New Roman"/>
                <a:cs typeface="Simplified Arabic"/>
              </a:rPr>
              <a:t>الواقع،ورأوا</a:t>
            </a:r>
            <a:r>
              <a:rPr lang="ar-SA" sz="2000" dirty="0">
                <a:latin typeface="Calibri"/>
                <a:ea typeface="Times New Roman"/>
                <a:cs typeface="Simplified Arabic"/>
              </a:rPr>
              <a:t> فيه محدودية ضيقة بالنسبة إلى رحابة المخيلة التي تساوي رحابة النفس البشرية</a:t>
            </a:r>
            <a:r>
              <a:rPr lang="ar-SA" sz="2000" dirty="0" smtClean="0">
                <a:latin typeface="Calibri"/>
                <a:ea typeface="Times New Roman"/>
                <a:cs typeface="Simplified Arabic"/>
              </a:rPr>
              <a:t>.</a:t>
            </a:r>
            <a:endParaRPr lang="en-US" sz="2000" dirty="0">
              <a:latin typeface="Calibri"/>
              <a:ea typeface="Calibri"/>
              <a:cs typeface="Arial"/>
            </a:endParaRPr>
          </a:p>
        </p:txBody>
      </p:sp>
    </p:spTree>
    <p:extLst>
      <p:ext uri="{BB962C8B-B14F-4D97-AF65-F5344CB8AC3E}">
        <p14:creationId xmlns:p14="http://schemas.microsoft.com/office/powerpoint/2010/main" val="473863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052736"/>
            <a:ext cx="7056900" cy="4779893"/>
          </a:xfrm>
        </p:spPr>
        <p:style>
          <a:lnRef idx="1">
            <a:schemeClr val="accent1"/>
          </a:lnRef>
          <a:fillRef idx="2">
            <a:schemeClr val="accent1"/>
          </a:fillRef>
          <a:effectRef idx="1">
            <a:schemeClr val="accent1"/>
          </a:effectRef>
          <a:fontRef idx="minor">
            <a:schemeClr val="dk1"/>
          </a:fontRef>
        </p:style>
        <p:txBody>
          <a:bodyPr>
            <a:normAutofit fontScale="92500"/>
          </a:bodyPr>
          <a:lstStyle/>
          <a:p>
            <a:pPr algn="justLow">
              <a:lnSpc>
                <a:spcPct val="115000"/>
              </a:lnSpc>
            </a:pPr>
            <a:r>
              <a:rPr lang="ar-SA" dirty="0">
                <a:latin typeface="Calibri"/>
                <a:ea typeface="Times New Roman"/>
                <a:cs typeface="Simplified Arabic"/>
              </a:rPr>
              <a:t>_وأهم ما عني به السورياليون هو موقفهم من ماهية الشعر والشاعرية، فقوام الشعر لديهم، رفضه للمنطق، وتحرره من طغيانه، والشعر الجيد هو ما يعبر عن التفاهة والغرابة التي يعارضها المنطق، وهو لدى زعيمهم </a:t>
            </a:r>
            <a:r>
              <a:rPr lang="ar-SA" dirty="0" err="1">
                <a:latin typeface="Calibri"/>
                <a:ea typeface="Times New Roman"/>
                <a:cs typeface="Simplified Arabic"/>
              </a:rPr>
              <a:t>بريتون</a:t>
            </a:r>
            <a:r>
              <a:rPr lang="ar-SA" dirty="0">
                <a:latin typeface="Calibri"/>
                <a:ea typeface="Times New Roman"/>
                <a:cs typeface="Simplified Arabic"/>
              </a:rPr>
              <a:t> حالة داخلية ليس من الضروري أن تفصح عن ذاتها دائماً بالألفاظ أو عبر الأوان، والأشكال والأحجام، في سائر الفنون، بل الشعر هو موقف من وجهة نظر نرنو من خلالها إلى الأشياء. إنه حالة نفسية وفكرية، والشعر الجيد هو الذي يتداول العجيب والمدهش، وهو أيضا محاولة لتحرير النفس ومحو الأفكار والأحكام والرؤى المسبقة القائمة فيها، ونزع الأحكام العرفية، والتقاليد في النظر والسمع وارتياد سائر الحواس، وحددوا موضوعات الشعر ومعانيه، فأوجبوا أن يقتصر على الحالات الشاذة عن العرف والتقليد كالجنون والمرض والجريمة والقداسة، ويجب أن يخرج الموضوع عن المألوف والمعروف وعلى العقل أن يفقد في الشعر رقابته.</a:t>
            </a:r>
            <a:endParaRPr lang="en-US" sz="1800" dirty="0">
              <a:effectLst/>
              <a:latin typeface="Calibri"/>
              <a:ea typeface="Calibri"/>
              <a:cs typeface="Arial"/>
            </a:endParaRPr>
          </a:p>
        </p:txBody>
      </p:sp>
    </p:spTree>
    <p:extLst>
      <p:ext uri="{BB962C8B-B14F-4D97-AF65-F5344CB8AC3E}">
        <p14:creationId xmlns:p14="http://schemas.microsoft.com/office/powerpoint/2010/main" val="2567110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052736"/>
            <a:ext cx="7056900" cy="4779893"/>
          </a:xfrm>
        </p:spPr>
        <p:style>
          <a:lnRef idx="1">
            <a:schemeClr val="accent1"/>
          </a:lnRef>
          <a:fillRef idx="2">
            <a:schemeClr val="accent1"/>
          </a:fillRef>
          <a:effectRef idx="1">
            <a:schemeClr val="accent1"/>
          </a:effectRef>
          <a:fontRef idx="minor">
            <a:schemeClr val="dk1"/>
          </a:fontRef>
        </p:style>
        <p:txBody>
          <a:bodyPr>
            <a:normAutofit/>
          </a:bodyPr>
          <a:lstStyle/>
          <a:p>
            <a:pPr lvl="0" indent="-342900" algn="justLow">
              <a:lnSpc>
                <a:spcPct val="115000"/>
              </a:lnSpc>
              <a:buFont typeface="Simplified Arabic"/>
              <a:buChar char="-"/>
              <a:tabLst>
                <a:tab pos="457200" algn="l"/>
              </a:tabLst>
            </a:pPr>
            <a:r>
              <a:rPr lang="ar-SA" dirty="0">
                <a:latin typeface="Calibri"/>
                <a:ea typeface="Times New Roman"/>
                <a:cs typeface="Simplified Arabic"/>
              </a:rPr>
              <a:t>وترفض السريالية في العمل كل عناية بالوصف الخارجي , وتعمل على تحطيمه , وذلك لبعد صلته بالنفس على وفق ما </a:t>
            </a:r>
            <a:r>
              <a:rPr lang="ar-SA" dirty="0" err="1">
                <a:latin typeface="Calibri"/>
                <a:ea typeface="Times New Roman"/>
                <a:cs typeface="Simplified Arabic"/>
              </a:rPr>
              <a:t>دعى</a:t>
            </a:r>
            <a:r>
              <a:rPr lang="ar-SA" dirty="0">
                <a:latin typeface="Calibri"/>
                <a:ea typeface="Times New Roman"/>
                <a:cs typeface="Simplified Arabic"/>
              </a:rPr>
              <a:t> إليه فرويد . </a:t>
            </a:r>
            <a:endParaRPr lang="en-US" sz="1800" dirty="0">
              <a:latin typeface="Calibri"/>
              <a:ea typeface="Times New Roman"/>
              <a:cs typeface="Arial"/>
            </a:endParaRPr>
          </a:p>
          <a:p>
            <a:pPr lvl="0" indent="-342900" algn="justLow">
              <a:lnSpc>
                <a:spcPct val="115000"/>
              </a:lnSpc>
              <a:buFont typeface="Simplified Arabic"/>
              <a:buChar char="-"/>
              <a:tabLst>
                <a:tab pos="457200" algn="l"/>
              </a:tabLst>
            </a:pPr>
            <a:r>
              <a:rPr lang="ar-SA" dirty="0">
                <a:latin typeface="Calibri"/>
                <a:ea typeface="Times New Roman"/>
                <a:cs typeface="Simplified Arabic"/>
              </a:rPr>
              <a:t>من أهداف الحركة السريالية هو دمج حالاتها السياسية بالثورة الاجتماعية وقد أدى هذا إلى ارتباط العديد من زعمائها بالحركة الشيوعية . وحجتهم في ذلك هو مناداتهم بخدمة قضية الثورة .</a:t>
            </a:r>
            <a:endParaRPr lang="en-US" sz="1800" dirty="0">
              <a:latin typeface="Calibri"/>
              <a:ea typeface="Times New Roman"/>
              <a:cs typeface="Arial"/>
            </a:endParaRPr>
          </a:p>
          <a:p>
            <a:pPr lvl="0" indent="-342900" algn="justLow">
              <a:lnSpc>
                <a:spcPct val="115000"/>
              </a:lnSpc>
              <a:buFont typeface="Simplified Arabic"/>
              <a:buChar char="-"/>
              <a:tabLst>
                <a:tab pos="457200" algn="l"/>
              </a:tabLst>
            </a:pPr>
            <a:r>
              <a:rPr lang="ar-SA" dirty="0">
                <a:latin typeface="Calibri"/>
                <a:ea typeface="Times New Roman"/>
                <a:cs typeface="Simplified Arabic"/>
              </a:rPr>
              <a:t>وتدعو </a:t>
            </a:r>
            <a:r>
              <a:rPr lang="ar-SA" dirty="0" err="1">
                <a:latin typeface="Calibri"/>
                <a:ea typeface="Times New Roman"/>
                <a:cs typeface="Simplified Arabic"/>
              </a:rPr>
              <a:t>السيريالية</a:t>
            </a:r>
            <a:r>
              <a:rPr lang="ar-SA" dirty="0">
                <a:latin typeface="Calibri"/>
                <a:ea typeface="Times New Roman"/>
                <a:cs typeface="Simplified Arabic"/>
              </a:rPr>
              <a:t> إلى الثورة المطلقة والتردد التام والتخريب , ولا ترى وسيلة إلى ذلك غير العنف . </a:t>
            </a:r>
            <a:endParaRPr lang="en-US" sz="1800" dirty="0">
              <a:effectLst/>
              <a:latin typeface="Calibri"/>
              <a:ea typeface="Times New Roman"/>
              <a:cs typeface="Arial"/>
            </a:endParaRPr>
          </a:p>
        </p:txBody>
      </p:sp>
    </p:spTree>
    <p:extLst>
      <p:ext uri="{BB962C8B-B14F-4D97-AF65-F5344CB8AC3E}">
        <p14:creationId xmlns:p14="http://schemas.microsoft.com/office/powerpoint/2010/main" val="770025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7128908" cy="4851901"/>
          </a:xfrm>
        </p:spPr>
        <p:style>
          <a:lnRef idx="1">
            <a:schemeClr val="accent1"/>
          </a:lnRef>
          <a:fillRef idx="2">
            <a:schemeClr val="accent1"/>
          </a:fillRef>
          <a:effectRef idx="1">
            <a:schemeClr val="accent1"/>
          </a:effectRef>
          <a:fontRef idx="minor">
            <a:schemeClr val="dk1"/>
          </a:fontRef>
        </p:style>
        <p:txBody>
          <a:bodyPr>
            <a:normAutofit fontScale="92500" lnSpcReduction="20000"/>
          </a:bodyPr>
          <a:lstStyle/>
          <a:p>
            <a:pPr marL="228600" algn="justLow">
              <a:lnSpc>
                <a:spcPct val="115000"/>
              </a:lnSpc>
            </a:pPr>
            <a:r>
              <a:rPr lang="ar-SA" dirty="0">
                <a:latin typeface="Calibri"/>
                <a:ea typeface="Times New Roman"/>
                <a:cs typeface="Simplified Arabic"/>
              </a:rPr>
              <a:t>ومن شذوذها أنها تسعى إلى إلغاء التناقض بين الأشياء المتناقضة كالتناقض بين الحياة والموت , والحقيقة والخيال , والماضي والحاضر والظاهر والباطن , والعالي والواطي ,. </a:t>
            </a:r>
            <a:endParaRPr lang="en-US" sz="1800" dirty="0">
              <a:latin typeface="Calibri"/>
              <a:ea typeface="Calibri"/>
              <a:cs typeface="Arial"/>
            </a:endParaRPr>
          </a:p>
          <a:p>
            <a:pPr lvl="0" indent="-342900" algn="justLow">
              <a:lnSpc>
                <a:spcPct val="115000"/>
              </a:lnSpc>
              <a:buFont typeface="Simplified Arabic"/>
              <a:buChar char="-"/>
              <a:tabLst>
                <a:tab pos="457200" algn="l"/>
              </a:tabLst>
            </a:pPr>
            <a:r>
              <a:rPr lang="ar-SA" dirty="0">
                <a:latin typeface="Calibri"/>
                <a:ea typeface="Times New Roman"/>
                <a:cs typeface="Simplified Arabic"/>
              </a:rPr>
              <a:t>وفي اللغة دعوا إلى التجديد في الأسلوب , بما أسموه ( النقد المبني على الهلوسة ) وفي اللغة أيضا , عني </a:t>
            </a:r>
            <a:r>
              <a:rPr lang="ar-SA" dirty="0" err="1">
                <a:latin typeface="Calibri"/>
                <a:ea typeface="Times New Roman"/>
                <a:cs typeface="Simplified Arabic"/>
              </a:rPr>
              <a:t>السيرياليون</a:t>
            </a:r>
            <a:r>
              <a:rPr lang="ar-SA" dirty="0">
                <a:latin typeface="Calibri"/>
                <a:ea typeface="Times New Roman"/>
                <a:cs typeface="Simplified Arabic"/>
              </a:rPr>
              <a:t>  عناية خاصة بالحوار . </a:t>
            </a:r>
            <a:endParaRPr lang="en-US" sz="1800" dirty="0">
              <a:latin typeface="Calibri"/>
              <a:ea typeface="Times New Roman"/>
              <a:cs typeface="Arial"/>
            </a:endParaRPr>
          </a:p>
          <a:p>
            <a:pPr lvl="0" indent="-342900" algn="justLow">
              <a:lnSpc>
                <a:spcPct val="115000"/>
              </a:lnSpc>
              <a:buFont typeface="Simplified Arabic"/>
              <a:buChar char="-"/>
              <a:tabLst>
                <a:tab pos="457200" algn="l"/>
              </a:tabLst>
            </a:pPr>
            <a:r>
              <a:rPr lang="ar-SA" dirty="0">
                <a:latin typeface="Calibri"/>
                <a:ea typeface="Times New Roman"/>
                <a:cs typeface="Simplified Arabic"/>
              </a:rPr>
              <a:t>وفي المسرح يرفض </a:t>
            </a:r>
            <a:r>
              <a:rPr lang="ar-SA" dirty="0" err="1">
                <a:latin typeface="Calibri"/>
                <a:ea typeface="Times New Roman"/>
                <a:cs typeface="Simplified Arabic"/>
              </a:rPr>
              <a:t>السيرياليون</a:t>
            </a:r>
            <a:r>
              <a:rPr lang="ar-SA" dirty="0">
                <a:latin typeface="Calibri"/>
                <a:ea typeface="Times New Roman"/>
                <a:cs typeface="Simplified Arabic"/>
              </a:rPr>
              <a:t> التقيد في المسرحية بالقالب الواحد كما يصنع غيرهم , ويؤثرون على ذلك , التنقل في المسرحية الواحدة بين الأجواء المختلفة ... الأجواء المتحللة من الأعراف والتقاليد والمسرحية </a:t>
            </a:r>
            <a:r>
              <a:rPr lang="ar-SA" dirty="0" err="1">
                <a:latin typeface="Calibri"/>
                <a:ea typeface="Times New Roman"/>
                <a:cs typeface="Simplified Arabic"/>
              </a:rPr>
              <a:t>السيريالية</a:t>
            </a:r>
            <a:r>
              <a:rPr lang="ar-SA" dirty="0">
                <a:latin typeface="Calibri"/>
                <a:ea typeface="Times New Roman"/>
                <a:cs typeface="Simplified Arabic"/>
              </a:rPr>
              <a:t> لا تشمل على الذروة التي هي ضرورية في مسرحيات بعض المذاهب  الأخرى.</a:t>
            </a:r>
            <a:endParaRPr lang="en-US" sz="1800" dirty="0">
              <a:latin typeface="Calibri"/>
              <a:ea typeface="Times New Roman"/>
              <a:cs typeface="Arial"/>
            </a:endParaRPr>
          </a:p>
          <a:p>
            <a:pPr lvl="0" indent="-342900" algn="justLow">
              <a:lnSpc>
                <a:spcPct val="115000"/>
              </a:lnSpc>
              <a:buFont typeface="Simplified Arabic"/>
              <a:buChar char="-"/>
              <a:tabLst>
                <a:tab pos="457200" algn="l"/>
              </a:tabLst>
            </a:pPr>
            <a:r>
              <a:rPr lang="ar-SA" dirty="0">
                <a:latin typeface="Calibri"/>
                <a:ea typeface="Times New Roman"/>
                <a:cs typeface="Simplified Arabic"/>
              </a:rPr>
              <a:t>ويعتد </a:t>
            </a:r>
            <a:r>
              <a:rPr lang="ar-SA" dirty="0" err="1">
                <a:latin typeface="Calibri"/>
                <a:ea typeface="Times New Roman"/>
                <a:cs typeface="Simplified Arabic"/>
              </a:rPr>
              <a:t>السيرياليون</a:t>
            </a:r>
            <a:r>
              <a:rPr lang="ar-SA" dirty="0">
                <a:latin typeface="Calibri"/>
                <a:ea typeface="Times New Roman"/>
                <a:cs typeface="Simplified Arabic"/>
              </a:rPr>
              <a:t> بما أسموه (الحلم) وهو ليس الحلم الواعي الذي نجد له نظيرا لدى الرمزيين </a:t>
            </a:r>
            <a:r>
              <a:rPr lang="ar-SA" dirty="0" err="1">
                <a:latin typeface="Calibri"/>
                <a:ea typeface="Times New Roman"/>
                <a:cs typeface="Simplified Arabic"/>
              </a:rPr>
              <a:t>والرومانتيكين</a:t>
            </a:r>
            <a:r>
              <a:rPr lang="ar-SA" dirty="0">
                <a:latin typeface="Calibri"/>
                <a:ea typeface="Times New Roman"/>
                <a:cs typeface="Simplified Arabic"/>
              </a:rPr>
              <a:t> , وإنما هو الحلم ( بالفانوس السحري ) الذي يضيء الأستار ويوهجها وهذا الحلم ليس غاية في ذاته , إنما اتخذه </a:t>
            </a:r>
            <a:r>
              <a:rPr lang="ar-SA" dirty="0" err="1">
                <a:latin typeface="Calibri"/>
                <a:ea typeface="Times New Roman"/>
                <a:cs typeface="Simplified Arabic"/>
              </a:rPr>
              <a:t>السيرياليون</a:t>
            </a:r>
            <a:r>
              <a:rPr lang="ar-SA" dirty="0">
                <a:latin typeface="Calibri"/>
                <a:ea typeface="Times New Roman"/>
                <a:cs typeface="Simplified Arabic"/>
              </a:rPr>
              <a:t> للتدليل على الواقع النفسي.</a:t>
            </a:r>
            <a:endParaRPr lang="en-US" sz="1800" dirty="0">
              <a:effectLst/>
              <a:latin typeface="Calibri"/>
              <a:ea typeface="Times New Roman"/>
              <a:cs typeface="Arial"/>
            </a:endParaRPr>
          </a:p>
        </p:txBody>
      </p:sp>
    </p:spTree>
    <p:extLst>
      <p:ext uri="{BB962C8B-B14F-4D97-AF65-F5344CB8AC3E}">
        <p14:creationId xmlns:p14="http://schemas.microsoft.com/office/powerpoint/2010/main" val="19744192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980728"/>
            <a:ext cx="7056900" cy="4851901"/>
          </a:xfrm>
        </p:spPr>
        <p:style>
          <a:lnRef idx="1">
            <a:schemeClr val="accent1"/>
          </a:lnRef>
          <a:fillRef idx="2">
            <a:schemeClr val="accent1"/>
          </a:fillRef>
          <a:effectRef idx="1">
            <a:schemeClr val="accent1"/>
          </a:effectRef>
          <a:fontRef idx="minor">
            <a:schemeClr val="dk1"/>
          </a:fontRef>
        </p:style>
        <p:txBody>
          <a:bodyPr/>
          <a:lstStyle/>
          <a:p>
            <a:pPr lvl="0" indent="-342900" algn="justLow">
              <a:lnSpc>
                <a:spcPct val="115000"/>
              </a:lnSpc>
              <a:buFont typeface="Simplified Arabic"/>
              <a:buChar char="-"/>
              <a:tabLst>
                <a:tab pos="457200" algn="l"/>
              </a:tabLst>
            </a:pPr>
            <a:r>
              <a:rPr lang="ar-SA" dirty="0">
                <a:latin typeface="Calibri"/>
                <a:ea typeface="Times New Roman"/>
                <a:cs typeface="Simplified Arabic"/>
              </a:rPr>
              <a:t>وقد درس السورياليون أحوال الجنون , وكان ممن درسه أحد أهم أقطابهم وهو (سلفادور دالي ) فهم يرون أن النفس تحت وطأة الجنون تتحرر تماما من وطأة العالم الخارجي . </a:t>
            </a:r>
            <a:endParaRPr lang="en-US" sz="1800" dirty="0">
              <a:latin typeface="Calibri"/>
              <a:ea typeface="Times New Roman"/>
              <a:cs typeface="Arial"/>
            </a:endParaRPr>
          </a:p>
          <a:p>
            <a:pPr lvl="0" indent="-342900" algn="justLow">
              <a:lnSpc>
                <a:spcPct val="115000"/>
              </a:lnSpc>
              <a:buFont typeface="Simplified Arabic"/>
              <a:buChar char="-"/>
              <a:tabLst>
                <a:tab pos="457200" algn="l"/>
              </a:tabLst>
            </a:pPr>
            <a:r>
              <a:rPr lang="ar-SA" dirty="0" err="1">
                <a:latin typeface="Calibri"/>
                <a:ea typeface="Times New Roman"/>
                <a:cs typeface="Simplified Arabic"/>
              </a:rPr>
              <a:t>والسيرياليون</a:t>
            </a:r>
            <a:r>
              <a:rPr lang="ar-SA" dirty="0">
                <a:latin typeface="Calibri"/>
                <a:ea typeface="Times New Roman"/>
                <a:cs typeface="Simplified Arabic"/>
              </a:rPr>
              <a:t> يقفون ضد المنطق والحدس والوحي والتثقيف , ويصدرون عن الآلية المباشرة وعلى وفق ما ترد لهم الأفكار والصور والرؤى والهذيان والحلم.</a:t>
            </a:r>
            <a:endParaRPr lang="en-US" sz="1800" dirty="0">
              <a:effectLst/>
              <a:latin typeface="Calibri"/>
              <a:ea typeface="Times New Roman"/>
              <a:cs typeface="Arial"/>
            </a:endParaRPr>
          </a:p>
        </p:txBody>
      </p:sp>
      <p:pic>
        <p:nvPicPr>
          <p:cNvPr id="4098" name="Picture 2" descr="F:\محاضرات\download (4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3356992"/>
            <a:ext cx="4464496" cy="2508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96619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a:xfrm>
            <a:off x="1043492" y="1052736"/>
            <a:ext cx="7056900" cy="4779893"/>
          </a:xfrm>
        </p:spPr>
        <p:style>
          <a:lnRef idx="1">
            <a:schemeClr val="accent1"/>
          </a:lnRef>
          <a:fillRef idx="2">
            <a:schemeClr val="accent1"/>
          </a:fillRef>
          <a:effectRef idx="1">
            <a:schemeClr val="accent1"/>
          </a:effectRef>
          <a:fontRef idx="minor">
            <a:schemeClr val="dk1"/>
          </a:fontRef>
        </p:style>
        <p:txBody>
          <a:bodyPr>
            <a:normAutofit fontScale="70000" lnSpcReduction="20000"/>
          </a:bodyPr>
          <a:lstStyle/>
          <a:p>
            <a:pPr lvl="0" indent="-342900" algn="justLow">
              <a:lnSpc>
                <a:spcPct val="115000"/>
              </a:lnSpc>
              <a:buFont typeface="Simplified Arabic"/>
              <a:buChar char="-"/>
              <a:tabLst>
                <a:tab pos="457200" algn="l"/>
              </a:tabLst>
            </a:pPr>
            <a:r>
              <a:rPr lang="ar-SA" dirty="0">
                <a:latin typeface="Calibri"/>
                <a:ea typeface="Times New Roman"/>
                <a:cs typeface="Simplified Arabic"/>
              </a:rPr>
              <a:t>وقد اقتفى عدد من شعرائنا المعاصرين آثار </a:t>
            </a:r>
            <a:r>
              <a:rPr lang="ar-SA" dirty="0" err="1">
                <a:latin typeface="Calibri"/>
                <a:ea typeface="Times New Roman"/>
                <a:cs typeface="Simplified Arabic"/>
              </a:rPr>
              <a:t>السيريالين</a:t>
            </a:r>
            <a:r>
              <a:rPr lang="ar-SA" dirty="0">
                <a:latin typeface="Calibri"/>
                <a:ea typeface="Times New Roman"/>
                <a:cs typeface="Simplified Arabic"/>
              </a:rPr>
              <a:t> في شعرهم , أمثال عبد الوهاب البياتي , وخليل حاوي وصالح عبد الصبور وأدونيس , وغيرهم من ذلك ما ورد للبياتي بديوانه (أباريق مهشمة ) : </a:t>
            </a:r>
            <a:endParaRPr lang="en-US" sz="1800" dirty="0">
              <a:latin typeface="Calibri"/>
              <a:ea typeface="Times New Roman"/>
              <a:cs typeface="Arial"/>
            </a:endParaRPr>
          </a:p>
          <a:p>
            <a:pPr marL="0" indent="0" algn="justLow">
              <a:lnSpc>
                <a:spcPct val="115000"/>
              </a:lnSpc>
              <a:buNone/>
            </a:pPr>
            <a:r>
              <a:rPr lang="ar-SA" dirty="0" smtClean="0">
                <a:latin typeface="Calibri"/>
                <a:ea typeface="Times New Roman"/>
                <a:cs typeface="Simplified Arabic"/>
              </a:rPr>
              <a:t>               </a:t>
            </a:r>
            <a:r>
              <a:rPr lang="ar-SA" dirty="0">
                <a:latin typeface="Calibri"/>
                <a:ea typeface="Times New Roman"/>
                <a:cs typeface="Simplified Arabic"/>
              </a:rPr>
              <a:t>شيد مدائنك الغداة </a:t>
            </a:r>
            <a:r>
              <a:rPr lang="ar-SA" dirty="0" smtClean="0">
                <a:latin typeface="Calibri"/>
                <a:ea typeface="Times New Roman"/>
                <a:cs typeface="Simplified Arabic"/>
              </a:rPr>
              <a:t>   </a:t>
            </a:r>
            <a:endParaRPr lang="ar-IQ" dirty="0" smtClean="0">
              <a:latin typeface="Calibri"/>
              <a:ea typeface="Times New Roman"/>
              <a:cs typeface="Simplified Arabic"/>
            </a:endParaRPr>
          </a:p>
          <a:p>
            <a:pPr marL="0" indent="0" algn="justLow">
              <a:lnSpc>
                <a:spcPct val="115000"/>
              </a:lnSpc>
              <a:buNone/>
            </a:pPr>
            <a:r>
              <a:rPr lang="ar-SA" dirty="0" smtClean="0">
                <a:latin typeface="Calibri"/>
                <a:ea typeface="Times New Roman"/>
                <a:cs typeface="Simplified Arabic"/>
              </a:rPr>
              <a:t>               </a:t>
            </a:r>
            <a:r>
              <a:rPr lang="ar-SA" dirty="0">
                <a:latin typeface="Calibri"/>
                <a:ea typeface="Times New Roman"/>
                <a:cs typeface="Simplified Arabic"/>
              </a:rPr>
              <a:t>بالقرب من بركان فيزوف ولا تقنع .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بما دون </a:t>
            </a:r>
            <a:r>
              <a:rPr lang="ar-SA" dirty="0" smtClean="0">
                <a:latin typeface="Calibri"/>
                <a:ea typeface="Times New Roman"/>
                <a:cs typeface="Simplified Arabic"/>
              </a:rPr>
              <a:t>النجم </a:t>
            </a:r>
            <a:endParaRPr lang="en-US" sz="1800" dirty="0">
              <a:latin typeface="Calibri"/>
              <a:ea typeface="Calibri"/>
              <a:cs typeface="Arial"/>
            </a:endParaRPr>
          </a:p>
          <a:p>
            <a:pPr marL="0" indent="0" algn="justLow">
              <a:lnSpc>
                <a:spcPct val="115000"/>
              </a:lnSpc>
              <a:buNone/>
            </a:pPr>
            <a:r>
              <a:rPr lang="ar-SA" dirty="0" smtClean="0">
                <a:latin typeface="Calibri"/>
                <a:ea typeface="Times New Roman"/>
                <a:cs typeface="Simplified Arabic"/>
              </a:rPr>
              <a:t>                </a:t>
            </a:r>
            <a:r>
              <a:rPr lang="ar-SA" dirty="0">
                <a:latin typeface="Calibri"/>
                <a:ea typeface="Times New Roman"/>
                <a:cs typeface="Simplified Arabic"/>
              </a:rPr>
              <a:t>وليضرم الحب العنيف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في قلبك النيران والفرح العميق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والبائعون نسورهم يتضورون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جوعا وأشباه الرجال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عور العيون </a:t>
            </a:r>
            <a:endParaRPr lang="en-US" sz="1800" dirty="0">
              <a:latin typeface="Calibri"/>
              <a:ea typeface="Calibri"/>
              <a:cs typeface="Arial"/>
            </a:endParaRPr>
          </a:p>
          <a:p>
            <a:pPr marL="0" indent="0" algn="justLow">
              <a:lnSpc>
                <a:spcPct val="115000"/>
              </a:lnSpc>
              <a:buNone/>
            </a:pPr>
            <a:r>
              <a:rPr lang="ar-SA" dirty="0">
                <a:latin typeface="Calibri"/>
                <a:ea typeface="Times New Roman"/>
                <a:cs typeface="Simplified Arabic"/>
              </a:rPr>
              <a:t>               في مفرق الطرق الجديدة حائرون </a:t>
            </a:r>
            <a:endParaRPr lang="en-US" sz="1800" dirty="0">
              <a:latin typeface="Calibri"/>
              <a:ea typeface="Calibri"/>
              <a:cs typeface="Arial"/>
            </a:endParaRPr>
          </a:p>
          <a:p>
            <a:pPr marL="68580" indent="0" algn="justLow">
              <a:lnSpc>
                <a:spcPct val="115000"/>
              </a:lnSpc>
              <a:buNone/>
            </a:pPr>
            <a:r>
              <a:rPr lang="ar-SA" dirty="0">
                <a:latin typeface="Calibri"/>
                <a:ea typeface="Times New Roman"/>
                <a:cs typeface="Simplified Arabic"/>
              </a:rPr>
              <a:t>ففي القصيدة , صورة مبعثرة , لا يربط بينها رابط , وينعدم فيها السياق وكأنها كما يقول أحد الكتاب , أشبه ما تكون بشريط من الصور شبه </a:t>
            </a:r>
            <a:r>
              <a:rPr lang="ar-SA" dirty="0" err="1">
                <a:latin typeface="Calibri"/>
                <a:ea typeface="Times New Roman"/>
                <a:cs typeface="Simplified Arabic"/>
              </a:rPr>
              <a:t>الهاذية</a:t>
            </a:r>
            <a:r>
              <a:rPr lang="ar-SA" dirty="0">
                <a:latin typeface="Calibri"/>
                <a:ea typeface="Times New Roman"/>
                <a:cs typeface="Simplified Arabic"/>
              </a:rPr>
              <a:t>.  </a:t>
            </a:r>
            <a:endParaRPr lang="en-US" sz="1800" dirty="0">
              <a:latin typeface="Calibri"/>
              <a:ea typeface="Calibri"/>
              <a:cs typeface="Arial"/>
            </a:endParaRPr>
          </a:p>
          <a:p>
            <a:pPr marL="0" indent="0" algn="just">
              <a:lnSpc>
                <a:spcPct val="115000"/>
              </a:lnSpc>
              <a:buNone/>
              <a:tabLst>
                <a:tab pos="539115" algn="l"/>
              </a:tabLst>
            </a:pPr>
            <a:r>
              <a:rPr lang="ar-SA" dirty="0">
                <a:latin typeface="Calibri"/>
                <a:ea typeface="Calibri"/>
                <a:cs typeface="Simplified Arabic"/>
              </a:rPr>
              <a:t> </a:t>
            </a:r>
            <a:endParaRPr lang="en-US" sz="1800" dirty="0">
              <a:effectLst/>
              <a:latin typeface="Calibri"/>
              <a:ea typeface="Calibri"/>
              <a:cs typeface="Arial"/>
            </a:endParaRPr>
          </a:p>
        </p:txBody>
      </p:sp>
      <p:pic>
        <p:nvPicPr>
          <p:cNvPr id="5122" name="Picture 2" descr="F:\محاضرات\images (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844824"/>
            <a:ext cx="2088232"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90735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style>
          <a:lnRef idx="1">
            <a:schemeClr val="accent1"/>
          </a:lnRef>
          <a:fillRef idx="2">
            <a:schemeClr val="accent1"/>
          </a:fillRef>
          <a:effectRef idx="1">
            <a:schemeClr val="accent1"/>
          </a:effectRef>
          <a:fontRef idx="minor">
            <a:schemeClr val="dk1"/>
          </a:fontRef>
        </p:style>
        <p:txBody>
          <a:bodyPr/>
          <a:lstStyle/>
          <a:p>
            <a:pPr algn="ctr"/>
            <a:r>
              <a:rPr lang="ar-IQ" dirty="0" smtClean="0"/>
              <a:t>في الختام</a:t>
            </a:r>
            <a:endParaRPr lang="ar-IQ" dirty="0"/>
          </a:p>
        </p:txBody>
      </p:sp>
      <p:sp>
        <p:nvSpPr>
          <p:cNvPr id="3" name="عنصر نائب للمحتوى 2"/>
          <p:cNvSpPr>
            <a:spLocks noGrp="1"/>
          </p:cNvSpPr>
          <p:nvPr>
            <p:ph idx="1"/>
          </p:nvPr>
        </p:nvSpPr>
        <p:spPr/>
        <p:style>
          <a:lnRef idx="1">
            <a:schemeClr val="accent1"/>
          </a:lnRef>
          <a:fillRef idx="2">
            <a:schemeClr val="accent1"/>
          </a:fillRef>
          <a:effectRef idx="1">
            <a:schemeClr val="accent1"/>
          </a:effectRef>
          <a:fontRef idx="minor">
            <a:schemeClr val="dk1"/>
          </a:fontRef>
        </p:style>
        <p:txBody>
          <a:bodyPr/>
          <a:lstStyle/>
          <a:p>
            <a:pPr marL="68580" indent="0">
              <a:buNone/>
            </a:pPr>
            <a:endParaRPr lang="ar-IQ" dirty="0">
              <a:solidFill>
                <a:srgbClr val="444444"/>
              </a:solidFill>
              <a:latin typeface="Arial"/>
            </a:endParaRPr>
          </a:p>
        </p:txBody>
      </p:sp>
      <p:pic>
        <p:nvPicPr>
          <p:cNvPr id="1026" name="Picture 2" descr="F:\محاضرات\download (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2276872"/>
            <a:ext cx="7056784" cy="4032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48684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أوستن">
  <a:themeElements>
    <a:clrScheme name="أوستن">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أوستن">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أوستن">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191</TotalTime>
  <Words>1289</Words>
  <Application>Microsoft Office PowerPoint</Application>
  <PresentationFormat>عرض على الشاشة (3:4)‏</PresentationFormat>
  <Paragraphs>58</Paragraphs>
  <Slides>15</Slides>
  <Notes>0</Notes>
  <HiddenSlides>0</HiddenSlides>
  <MMClips>0</MMClips>
  <ScaleCrop>false</ScaleCrop>
  <HeadingPairs>
    <vt:vector size="4" baseType="variant">
      <vt:variant>
        <vt:lpstr>نسق</vt:lpstr>
      </vt:variant>
      <vt:variant>
        <vt:i4>1</vt:i4>
      </vt:variant>
      <vt:variant>
        <vt:lpstr>عناوين الشرائح</vt:lpstr>
      </vt:variant>
      <vt:variant>
        <vt:i4>15</vt:i4>
      </vt:variant>
    </vt:vector>
  </HeadingPairs>
  <TitlesOfParts>
    <vt:vector size="16" baseType="lpstr">
      <vt:lpstr>أوستن</vt:lpstr>
      <vt:lpstr>ا  لجامعة المستنصرية / كلية الآداب قسم اللغة العربية  المرحلة الرابعة / مادة المذاهب الادبية</vt:lpstr>
      <vt:lpstr>محاور المحاضرة </vt:lpstr>
      <vt:lpstr>تعريف السريالية </vt:lpstr>
      <vt:lpstr>عرض تقديمي في PowerPoint</vt:lpstr>
      <vt:lpstr>عوامل واسباب نشأة السريالية</vt:lpstr>
      <vt:lpstr>عرض تقديمي في PowerPoint</vt:lpstr>
      <vt:lpstr>اهداف السريالية</vt:lpstr>
      <vt:lpstr>عرض تقديمي في PowerPoint</vt:lpstr>
      <vt:lpstr>خصائص السيرالية:</vt:lpstr>
      <vt:lpstr>عرض تقديمي في PowerPoint</vt:lpstr>
      <vt:lpstr>عرض تقديمي في PowerPoint</vt:lpstr>
      <vt:lpstr>عرض تقديمي في PowerPoint</vt:lpstr>
      <vt:lpstr>عرض تقديمي في PowerPoint</vt:lpstr>
      <vt:lpstr>عرض تقديمي في PowerPoint</vt:lpstr>
      <vt:lpstr>في الختام</vt:lpstr>
    </vt:vector>
  </TitlesOfParts>
  <Company>Enjoy My Fine Releases.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  لجامعة المستنصرية / كلية الاداب قسم اللغة العربية  المرحلة الرابعة / مادة المذاهب الادبية</dc:title>
  <dc:creator>DR.Ahmed Saker 2o1O</dc:creator>
  <cp:lastModifiedBy>DR.Ahmed Saker 2o1O</cp:lastModifiedBy>
  <cp:revision>17</cp:revision>
  <dcterms:created xsi:type="dcterms:W3CDTF">2020-06-18T04:23:47Z</dcterms:created>
  <dcterms:modified xsi:type="dcterms:W3CDTF">2020-06-24T08:07:40Z</dcterms:modified>
</cp:coreProperties>
</file>