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0764" autoAdjust="0"/>
  </p:normalViewPr>
  <p:slideViewPr>
    <p:cSldViewPr>
      <p:cViewPr varScale="1">
        <p:scale>
          <a:sx n="67" d="100"/>
          <a:sy n="67" d="100"/>
        </p:scale>
        <p:origin x="-147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ABD2-C835-4158-A797-2A1608C1ABD0}" type="datetimeFigureOut">
              <a:rPr lang="ar-IQ" smtClean="0"/>
              <a:t>24/03/1440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BB1-D193-4E1A-9992-7550B78F2B10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ABD2-C835-4158-A797-2A1608C1ABD0}" type="datetimeFigureOut">
              <a:rPr lang="ar-IQ" smtClean="0"/>
              <a:t>24/03/1440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BB1-D193-4E1A-9992-7550B78F2B10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ABD2-C835-4158-A797-2A1608C1ABD0}" type="datetimeFigureOut">
              <a:rPr lang="ar-IQ" smtClean="0"/>
              <a:t>24/03/1440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BB1-D193-4E1A-9992-7550B78F2B10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ABD2-C835-4158-A797-2A1608C1ABD0}" type="datetimeFigureOut">
              <a:rPr lang="ar-IQ" smtClean="0"/>
              <a:t>24/03/1440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BB1-D193-4E1A-9992-7550B78F2B10}" type="slidenum">
              <a:rPr lang="ar-IQ" smtClean="0"/>
              <a:t>‹#›</a:t>
            </a:fld>
            <a:endParaRPr lang="ar-IQ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ABD2-C835-4158-A797-2A1608C1ABD0}" type="datetimeFigureOut">
              <a:rPr lang="ar-IQ" smtClean="0"/>
              <a:t>24/03/1440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BB1-D193-4E1A-9992-7550B78F2B10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ABD2-C835-4158-A797-2A1608C1ABD0}" type="datetimeFigureOut">
              <a:rPr lang="ar-IQ" smtClean="0"/>
              <a:t>24/03/1440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BB1-D193-4E1A-9992-7550B78F2B10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ABD2-C835-4158-A797-2A1608C1ABD0}" type="datetimeFigureOut">
              <a:rPr lang="ar-IQ" smtClean="0"/>
              <a:t>24/03/1440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BB1-D193-4E1A-9992-7550B78F2B10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ABD2-C835-4158-A797-2A1608C1ABD0}" type="datetimeFigureOut">
              <a:rPr lang="ar-IQ" smtClean="0"/>
              <a:t>24/03/1440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E71CBB1-D193-4E1A-9992-7550B78F2B10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ABD2-C835-4158-A797-2A1608C1ABD0}" type="datetimeFigureOut">
              <a:rPr lang="ar-IQ" smtClean="0"/>
              <a:t>24/03/1440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BB1-D193-4E1A-9992-7550B78F2B10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ABD2-C835-4158-A797-2A1608C1ABD0}" type="datetimeFigureOut">
              <a:rPr lang="ar-IQ" smtClean="0"/>
              <a:t>24/03/1440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BB1-D193-4E1A-9992-7550B78F2B10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ABD2-C835-4158-A797-2A1608C1ABD0}" type="datetimeFigureOut">
              <a:rPr lang="ar-IQ" smtClean="0"/>
              <a:t>24/03/1440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BB1-D193-4E1A-9992-7550B78F2B10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961ABD2-C835-4158-A797-2A1608C1ABD0}" type="datetimeFigureOut">
              <a:rPr lang="ar-IQ" smtClean="0"/>
              <a:t>24/03/1440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DE71CBB1-D193-4E1A-9992-7550B78F2B10}" type="slidenum">
              <a:rPr lang="ar-IQ" smtClean="0"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152127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b="1" dirty="0">
                <a:solidFill>
                  <a:srgbClr val="1F497D"/>
                </a:solidFill>
                <a:latin typeface="Simplified Arabic"/>
                <a:ea typeface="Calibri"/>
                <a:cs typeface="PT Bold Heading"/>
              </a:rPr>
              <a:t/>
            </a:r>
            <a:br>
              <a:rPr lang="ar-IQ" b="1" dirty="0">
                <a:solidFill>
                  <a:srgbClr val="1F497D"/>
                </a:solidFill>
                <a:latin typeface="Simplified Arabic"/>
                <a:ea typeface="Calibri"/>
                <a:cs typeface="PT Bold Heading"/>
              </a:rPr>
            </a:br>
            <a:r>
              <a:rPr lang="ar-IQ" b="1" dirty="0">
                <a:solidFill>
                  <a:srgbClr val="1F497D"/>
                </a:solidFill>
                <a:latin typeface="Simplified Arabic"/>
                <a:ea typeface="Calibri"/>
                <a:cs typeface="PT Bold Heading"/>
              </a:rPr>
              <a:t>المحاضرة الاولى في المذاهب الادبية</a:t>
            </a:r>
            <a:r>
              <a:rPr lang="en-US" sz="2400" dirty="0">
                <a:latin typeface="Calibri"/>
                <a:ea typeface="Calibri"/>
                <a:cs typeface="Arial"/>
              </a:rPr>
              <a:t/>
            </a:r>
            <a:br>
              <a:rPr lang="en-US" sz="2400" dirty="0">
                <a:latin typeface="Calibri"/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67544" y="1628800"/>
            <a:ext cx="7992888" cy="4392488"/>
          </a:xfrm>
        </p:spPr>
        <p:txBody>
          <a:bodyPr>
            <a:normAutofit/>
          </a:bodyPr>
          <a:lstStyle/>
          <a:p>
            <a:pPr algn="ctr"/>
            <a:r>
              <a:rPr lang="ar-IQ" sz="3600" b="1" dirty="0" smtClean="0">
                <a:solidFill>
                  <a:srgbClr val="C00000"/>
                </a:solidFill>
                <a:cs typeface="PT Bold Heading" pitchFamily="2" charset="-78"/>
              </a:rPr>
              <a:t>النظرية الادبية</a:t>
            </a:r>
          </a:p>
          <a:p>
            <a:endParaRPr lang="ar-IQ" sz="2400" b="1" dirty="0" smtClean="0">
              <a:solidFill>
                <a:srgbClr val="C00000"/>
              </a:solidFill>
              <a:cs typeface="PT Bold Heading" pitchFamily="2" charset="-78"/>
            </a:endParaRPr>
          </a:p>
          <a:p>
            <a:endParaRPr lang="ar-IQ" sz="2400" b="1" dirty="0">
              <a:solidFill>
                <a:srgbClr val="C00000"/>
              </a:solidFill>
              <a:cs typeface="PT Bold Heading" pitchFamily="2" charset="-78"/>
            </a:endParaRPr>
          </a:p>
          <a:p>
            <a:r>
              <a:rPr lang="ar-IQ" sz="2400" b="1" dirty="0" smtClean="0">
                <a:solidFill>
                  <a:srgbClr val="C00000"/>
                </a:solidFill>
                <a:cs typeface="PT Bold Heading" pitchFamily="2" charset="-78"/>
              </a:rPr>
              <a:t>د. إسراء حسين جابر </a:t>
            </a:r>
            <a:endParaRPr lang="ar-IQ" sz="2400" b="1" dirty="0">
              <a:solidFill>
                <a:srgbClr val="C00000"/>
              </a:solidFill>
              <a:cs typeface="PT Bold Heading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789040"/>
            <a:ext cx="5522731" cy="305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9145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b="1" dirty="0" smtClean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/>
            </a:r>
            <a:br>
              <a:rPr lang="ar-IQ" b="1" dirty="0" smtClean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</a:br>
            <a:r>
              <a:rPr lang="ar-IQ" b="1" dirty="0" smtClean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اولا </a:t>
            </a:r>
            <a:r>
              <a:rPr lang="ar-IQ" b="1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: تعريف النظرية الادبية </a:t>
            </a:r>
            <a:r>
              <a:rPr lang="en-US" sz="1800" dirty="0">
                <a:latin typeface="Calibri"/>
                <a:ea typeface="Calibri"/>
                <a:cs typeface="Arial"/>
              </a:rPr>
              <a:t/>
            </a:r>
            <a:br>
              <a:rPr lang="en-US" sz="1800" dirty="0">
                <a:latin typeface="Calibri"/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2960" y="1412776"/>
            <a:ext cx="7520940" cy="326770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800" dirty="0" smtClean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  هو </a:t>
            </a:r>
            <a:r>
              <a:rPr lang="ar-IQ" sz="2800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النظرية التي تهتم بدراسة مبادئ الادب واصنافه </a:t>
            </a:r>
            <a:r>
              <a:rPr lang="ar-IQ" sz="2800" dirty="0" smtClean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ومعاييره بينما </a:t>
            </a:r>
            <a:r>
              <a:rPr lang="ar-IQ" sz="2800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تنتمي الدراسات التي تركز اهتمامها على الاعمال الادبية نفسها ، اما الى (النقد الادبي) واما الى (التاريخ الادبي).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800" dirty="0" smtClean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  ويرى </a:t>
            </a:r>
            <a:r>
              <a:rPr lang="ar-IQ" sz="2800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رينيه</a:t>
            </a:r>
            <a:r>
              <a:rPr lang="ar-IQ" sz="2800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ويليك ، ان اصطلاح (نظرية الادب ) قد يشمل كلا من (نظرية النقد الادبي ) و (نظرية التاريخ الادبي)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pPr algn="just"/>
            <a:endParaRPr lang="ar-IQ" sz="2800" dirty="0"/>
          </a:p>
        </p:txBody>
      </p:sp>
    </p:spTree>
    <p:extLst>
      <p:ext uri="{BB962C8B-B14F-4D97-AF65-F5344CB8AC3E}">
        <p14:creationId xmlns:p14="http://schemas.microsoft.com/office/powerpoint/2010/main" val="3857969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7632848" cy="439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421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520940" cy="936104"/>
          </a:xfrm>
        </p:spPr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b="1" dirty="0" smtClean="0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  <a:t/>
            </a:r>
            <a:br>
              <a:rPr lang="ar-IQ" b="1" dirty="0" smtClean="0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</a:br>
            <a:r>
              <a:rPr lang="ar-IQ" b="1" dirty="0" smtClean="0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  <a:t>ما </a:t>
            </a:r>
            <a:r>
              <a:rPr lang="ar-IQ" b="1" dirty="0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  <a:t>هو رأيك من حيث علاقة النظرية الادبية بالنقد وتاريخ الادب </a:t>
            </a:r>
            <a:r>
              <a:rPr lang="en-US" sz="1800" dirty="0">
                <a:latin typeface="Calibri"/>
                <a:ea typeface="Calibri"/>
                <a:cs typeface="Arial"/>
              </a:rPr>
              <a:t/>
            </a:r>
            <a:br>
              <a:rPr lang="en-US" sz="1800" dirty="0">
                <a:latin typeface="Calibri"/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84054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400" dirty="0" smtClean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  هناك </a:t>
            </a:r>
            <a:r>
              <a:rPr lang="ar-IQ" sz="2400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خيط دقيق يفصل بين النظريات الثلاث ، فلا غنى للنظرية الادبية عن النقد الادبي وبدونه </a:t>
            </a:r>
            <a:r>
              <a:rPr lang="ar-IQ" sz="2400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لايمكن</a:t>
            </a:r>
            <a:r>
              <a:rPr lang="ar-IQ" sz="2400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ان تقوم نظرية ادب ، كما </a:t>
            </a:r>
            <a:r>
              <a:rPr lang="ar-IQ" sz="2400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لايمكن</a:t>
            </a:r>
            <a:r>
              <a:rPr lang="ar-IQ" sz="2400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للنقد الادبي الاستغناء عن التاريخ الادبي .وعلى الرغم من متانة العلاقة بين نظريات الادب والنقد والتاريخ ، فان لكل واحدة منها خصوصيتها المميزة لها .من جانب اخر عُنيت الدراسات الادبية بتحقيق الصلة بين الادب من جهة ، وبين ما يحيط به من ظروف بيئية واحوال طبيعية ، وانتماءات جنسية وتأثيرات اجتماعية ودينية وهو ما يطلق عليه (تاريخ الادب)، اي ان التاريخ ضروري لفهم الادب لكنه يبقى محتفظا باستقلاله عن النظرية الادبية وعن النقد الادبي .</a:t>
            </a:r>
            <a:endParaRPr lang="en-US" sz="2400" dirty="0">
              <a:latin typeface="Calibri"/>
              <a:ea typeface="Calibri"/>
              <a:cs typeface="Arial"/>
            </a:endParaRPr>
          </a:p>
          <a:p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2432962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90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sz="2400" b="1" dirty="0">
                <a:solidFill>
                  <a:srgbClr val="C00000"/>
                </a:solidFill>
                <a:ea typeface="Calibri"/>
                <a:cs typeface="Simplified Arabic"/>
              </a:rPr>
              <a:t>اي المصطلحات تفضل (نظرية الادب) ام (علم الادب) (البحث الادبي) </a:t>
            </a:r>
            <a:endParaRPr lang="ar-IQ" sz="24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2960" y="1484784"/>
            <a:ext cx="7520940" cy="338437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ar-IQ" sz="2800" dirty="0" smtClean="0">
              <a:solidFill>
                <a:srgbClr val="1F497D"/>
              </a:solidFill>
              <a:latin typeface="Calibri"/>
              <a:ea typeface="Calibri"/>
              <a:cs typeface="Simplified Arabic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800" dirty="0" smtClean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  مصطلح </a:t>
            </a:r>
            <a:r>
              <a:rPr lang="ar-IQ" sz="2800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(نظرية الادب ) افضل المصطلحات وذلك لان علم الادب اقرب في دلالته الى العلوم الطبيعية كما ان ( البحث الادبي) يفهم منه استبعاد النقد والتقويم والتأمل .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endParaRPr lang="ar-IQ" sz="2800" dirty="0"/>
          </a:p>
        </p:txBody>
      </p:sp>
    </p:spTree>
    <p:extLst>
      <p:ext uri="{BB962C8B-B14F-4D97-AF65-F5344CB8AC3E}">
        <p14:creationId xmlns:p14="http://schemas.microsoft.com/office/powerpoint/2010/main" val="1595512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68697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>
                <a:solidFill>
                  <a:srgbClr val="C00000"/>
                </a:solidFill>
                <a:cs typeface="+mn-cs"/>
              </a:rPr>
              <a:t>هدف النقد</a:t>
            </a:r>
            <a:endParaRPr lang="ar-IQ" dirty="0">
              <a:solidFill>
                <a:srgbClr val="C00000"/>
              </a:solidFill>
              <a:cs typeface="+mn-cs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2960" y="1412776"/>
            <a:ext cx="7520940" cy="326770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400" dirty="0">
                <a:solidFill>
                  <a:srgbClr val="C00000"/>
                </a:solidFill>
                <a:latin typeface="Calibri"/>
                <a:ea typeface="Calibri"/>
                <a:cs typeface="Simplified Arabic"/>
              </a:rPr>
              <a:t>س/ اذا كانت النظرية الادبية تدرس الادب في اشكاله وتطوره دون ان تلح في استخدام قدر كبير من (الحس الفني ) ودون ان تحتاج الى مهارة فنية وقوانين خاصة لا يكون لها نصيب في (نظرية الادب) فما هو هدف النقد؟</a:t>
            </a:r>
            <a:endParaRPr lang="en-US" sz="24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400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ج/ يقول </a:t>
            </a:r>
            <a:r>
              <a:rPr lang="ar-IQ" sz="2400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رينيه</a:t>
            </a:r>
            <a:r>
              <a:rPr lang="ar-IQ" sz="2400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ويليك ان هدف النقد هو المعرفة الفكرية التي يكون للذوق فيها دور فاعل في الحكم النقدي .</a:t>
            </a:r>
            <a:endParaRPr lang="en-US" sz="2400" dirty="0">
              <a:latin typeface="Calibri"/>
              <a:ea typeface="Calibri"/>
              <a:cs typeface="Arial"/>
            </a:endParaRPr>
          </a:p>
          <a:p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1635088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83099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b="1" dirty="0" smtClean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 </a:t>
            </a:r>
            <a:r>
              <a:rPr lang="ar-IQ" b="1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الآراء التي أسهمت في تأسيس ونشأة النظرية الادبية :</a:t>
            </a:r>
            <a:endParaRPr lang="en-US" sz="18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2960" y="1412776"/>
            <a:ext cx="7520940" cy="432048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just">
              <a:lnSpc>
                <a:spcPct val="115000"/>
              </a:lnSpc>
              <a:buFont typeface="Simplified Arabic"/>
              <a:buChar char="-"/>
            </a:pPr>
            <a:r>
              <a:rPr lang="ar-IQ" sz="1800" dirty="0">
                <a:solidFill>
                  <a:srgbClr val="1F497D"/>
                </a:solidFill>
                <a:latin typeface="Calibri"/>
                <a:ea typeface="Calibri"/>
              </a:rPr>
              <a:t>قامت نظرية الادب على اراء افلاطون ومواقفه من الشعر ومن الشعراء الذين أعلن عن طردهم من جمهوريته .</a:t>
            </a:r>
            <a:endParaRPr lang="en-US" sz="1800" dirty="0">
              <a:latin typeface="Calibri"/>
              <a:ea typeface="Calibri"/>
            </a:endParaRPr>
          </a:p>
          <a:p>
            <a:pPr lvl="0" algn="just">
              <a:lnSpc>
                <a:spcPct val="115000"/>
              </a:lnSpc>
              <a:buFont typeface="Simplified Arabic"/>
              <a:buChar char="-"/>
            </a:pPr>
            <a:r>
              <a:rPr lang="ar-IQ" sz="1800" dirty="0">
                <a:solidFill>
                  <a:srgbClr val="1F497D"/>
                </a:solidFill>
                <a:latin typeface="Calibri"/>
                <a:ea typeface="Calibri"/>
              </a:rPr>
              <a:t>ويرى البعض ، ان ازدهار النقد الادبي الروماني وبفضل التأثر بالنقد اليوناني ، هو الذي حقق بناء نظرية ادبية محددة واضحة المعالم صاغها باحثو عصر النهضة فيما يعرف بالكلاسيكية الجديدة .</a:t>
            </a:r>
            <a:endParaRPr lang="en-US" sz="1800" dirty="0">
              <a:latin typeface="Calibri"/>
              <a:ea typeface="Calibri"/>
            </a:endParaRPr>
          </a:p>
          <a:p>
            <a:pPr lvl="0" algn="just">
              <a:lnSpc>
                <a:spcPct val="115000"/>
              </a:lnSpc>
              <a:buFont typeface="Simplified Arabic"/>
              <a:buChar char="-"/>
            </a:pPr>
            <a:r>
              <a:rPr lang="ar-IQ" sz="1800" dirty="0">
                <a:solidFill>
                  <a:srgbClr val="1F497D"/>
                </a:solidFill>
                <a:latin typeface="Calibri"/>
                <a:ea typeface="Calibri"/>
              </a:rPr>
              <a:t>وهناك رأي اخر يجزم على ان اول نظرية ادبية قامت بفضل ارسطو الذي نظر الى الادب نظرة نقدية فاحصة ، واصدر الكثير من الاحكام التي صارت في بداية عصر النهضة قاعدة للمذهب الكلاسيكي .</a:t>
            </a:r>
            <a:endParaRPr lang="en-US" sz="1800" dirty="0">
              <a:latin typeface="Calibri"/>
              <a:ea typeface="Calibri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ar-IQ" sz="1800" dirty="0">
                <a:solidFill>
                  <a:srgbClr val="1F497D"/>
                </a:solidFill>
                <a:latin typeface="Calibri"/>
                <a:ea typeface="Calibri"/>
              </a:rPr>
              <a:t>فقد ناقش ارسطو الكثير من اهداف الشعر وكانت مناقشته لها اساس </a:t>
            </a:r>
            <a:r>
              <a:rPr lang="ar-IQ" sz="1800" u="sng" dirty="0">
                <a:solidFill>
                  <a:srgbClr val="1F497D"/>
                </a:solidFill>
                <a:latin typeface="Calibri"/>
                <a:ea typeface="Calibri"/>
              </a:rPr>
              <a:t>فني وفلسفي وخلقي وتربوي </a:t>
            </a:r>
            <a:r>
              <a:rPr lang="ar-IQ" sz="1800" dirty="0">
                <a:solidFill>
                  <a:srgbClr val="1F497D"/>
                </a:solidFill>
                <a:latin typeface="Calibri"/>
                <a:ea typeface="Calibri"/>
              </a:rPr>
              <a:t>، افضت جميعها الى تأسيس (نظرية ادبية )تكشف عن طبيعتها وتحدد خصائصها وصولا الى استخراج مبادئ عامة تفسر طبيعة الادب من حيث هو ، وتحديد القوانين العامة التي تحكم حياته وتطوره. هذه الجهود اقتصرت على الفن الشعري خصوصا منه  (فن الدراما).</a:t>
            </a:r>
            <a:endParaRPr lang="en-US" sz="1800" dirty="0">
              <a:effectLst/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98643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زوايا">
  <a:themeElements>
    <a:clrScheme name="زوايا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زوايا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زوايا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21</TotalTime>
  <Words>439</Words>
  <Application>Microsoft Office PowerPoint</Application>
  <PresentationFormat>عرض على الشاشة (3:4)‏</PresentationFormat>
  <Paragraphs>21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زوايا</vt:lpstr>
      <vt:lpstr> المحاضرة الاولى في المذاهب الادبية </vt:lpstr>
      <vt:lpstr> اولا : تعريف النظرية الادبية  </vt:lpstr>
      <vt:lpstr>عرض تقديمي في PowerPoint</vt:lpstr>
      <vt:lpstr> ما هو رأيك من حيث علاقة النظرية الادبية بالنقد وتاريخ الادب  </vt:lpstr>
      <vt:lpstr>اي المصطلحات تفضل (نظرية الادب) ام (علم الادب) (البحث الادبي) </vt:lpstr>
      <vt:lpstr>هدف النقد</vt:lpstr>
      <vt:lpstr> الآراء التي أسهمت في تأسيس ونشأة النظرية الادبية :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الاولى في المذاهب الادبية</dc:title>
  <dc:creator>DR.Ahmed Saker 2o1O</dc:creator>
  <cp:lastModifiedBy>DR.Ahmed Saker 2o1O</cp:lastModifiedBy>
  <cp:revision>5</cp:revision>
  <dcterms:created xsi:type="dcterms:W3CDTF">2018-10-23T11:22:35Z</dcterms:created>
  <dcterms:modified xsi:type="dcterms:W3CDTF">2018-12-02T08:03:31Z</dcterms:modified>
</cp:coreProperties>
</file>