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8" r:id="rId13"/>
    <p:sldId id="266" r:id="rId14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عنوان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عنوان فرعي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16" name="عنصر نائب للتاريخ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2" name="عنصر نائب للتذييل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5" name="عنصر نائب لرقم الشريحة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عنوان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7" name="عنصر نائب للمحتوى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عنصر نائب للنص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9" name="عنصر نائب للتاريخ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11" name="عنصر نائب للتذييل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8" name="عنوان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عنوان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3" name="عنصر نائب للمحتوى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1" name="عنصر نائب للتاريخ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10" name="عنصر نائب للتذييل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عنوان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3" name="عنصر نائب للنص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25" name="عنصر نائب للنص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8" name="عنصر نائب للمحتوى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1" name="رابط مستقيم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عنوان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12" name="عنصر نائب للتاريخ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21" name="عنصر نائب للتذييل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24" name="عنصر نائب للتذييل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رابط مستقيم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14" name="عنصر نائب للمحتوى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25" name="عنصر نائب للتاريخ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29" name="عنصر نائب للتذييل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عنصر نائب للصورة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1" name="عنصر نائب لرقم الشريحة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7" name="عنوان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6" name="عنصر نائب للنص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رابط مستقيم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عنصر نائب للنص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11" name="عنصر نائب للتاريخ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1E379E-CC5C-4FD1-8DEE-7D4FFACF26ED}" type="datetimeFigureOut">
              <a:rPr lang="ar-IQ" smtClean="0"/>
              <a:t>23/03/1444</a:t>
            </a:fld>
            <a:endParaRPr lang="ar-IQ"/>
          </a:p>
        </p:txBody>
      </p:sp>
      <p:sp>
        <p:nvSpPr>
          <p:cNvPr id="28" name="عنصر نائب للتذييل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38B94BD-1FAC-450C-A3B3-3A4623AD3FDE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عنوان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رابط مستقيم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02624" cy="1800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>
                <a:latin typeface="Arial" pitchFamily="34" charset="0"/>
                <a:cs typeface="Arial" pitchFamily="34" charset="0"/>
              </a:rPr>
              <a:t>محاضرة  </a:t>
            </a:r>
            <a:br>
              <a:rPr lang="ar-IQ" dirty="0" smtClean="0">
                <a:latin typeface="Arial" pitchFamily="34" charset="0"/>
                <a:cs typeface="Arial" pitchFamily="34" charset="0"/>
              </a:rPr>
            </a:br>
            <a:r>
              <a:rPr lang="ar-IQ" dirty="0" smtClean="0">
                <a:latin typeface="Arial" pitchFamily="34" charset="0"/>
                <a:cs typeface="Arial" pitchFamily="34" charset="0"/>
              </a:rPr>
              <a:t>في المذاهب الادبية </a:t>
            </a:r>
            <a:endParaRPr lang="ar-IQ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755576" y="3140968"/>
            <a:ext cx="7632848" cy="22322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endParaRPr lang="ar-IQ" sz="2800" b="1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الانواع الادبية</a:t>
            </a:r>
          </a:p>
          <a:p>
            <a:pPr algn="l"/>
            <a:r>
              <a:rPr lang="ar-IQ" sz="2800" b="1" i="0" dirty="0" smtClean="0">
                <a:latin typeface="Arial" pitchFamily="34" charset="0"/>
                <a:cs typeface="Arial" pitchFamily="34" charset="0"/>
              </a:rPr>
              <a:t>د. اسراء حسين جابر</a:t>
            </a: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  <a:p>
            <a:endParaRPr lang="ar-IQ" sz="2800" b="1" i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212976"/>
            <a:ext cx="271462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35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</a:pPr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الانواع الادبية 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بدأت الانواع الادبية منذ عصر النهضة في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اوربا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تتطور على وفق ما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يقتضيه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التطور العلمي والتاريخي والفني الذي يكون محوره المجتمع البشري ، اي ان تطور الانواع الادبية خاضع لحاجات المجتمع الفكرية والروحية والجمالية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" y="4005064"/>
            <a:ext cx="5047481" cy="2798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773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اولا : الملحمة </a:t>
            </a:r>
            <a:endParaRPr lang="en-US" sz="24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 </a:t>
            </a:r>
            <a:r>
              <a:rPr lang="ar-IQ" b="1" dirty="0">
                <a:solidFill>
                  <a:srgbClr val="1F497D"/>
                </a:solidFill>
                <a:latin typeface="Simplified Arabic"/>
                <a:ea typeface="Calibri"/>
                <a:cs typeface="Arial"/>
              </a:rPr>
              <a:t>الملحمة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: وهي قصة شعرية طويلة ، يعدها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منظروا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الادب من جنس الفن القصصي الذي يضم الرواية والقصة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بانواعها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يكون موضوعها تجسيد لبطولات وطنية خالدة تصل الى حد المعجزات ، هؤلاء الابطال يمثلون عصرهم ومدينتهم ، هم رموز لمثل عليا ، اما انواعها فهي :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الملحمة التاريخية تعتمد كلا من الاسطورة والتاريخ الواقعي مادة لبنائها مثل الالياذة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والاوديسا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هوميروس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الادبية لا ترتبط بالتاريخ ومؤلفها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لايستفيد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من كتابات سابقيه بل يكتبها تحت سيطرة فكرة خاصة ، اي ان عنصر الفكرة اساسيا في الملحمة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الملحمة الدينية وهي ذات طابع رمزي انساني فريد من نوعه اغلب موضوعاتها تدور حول رحلة الى العالم الاخر مثل كوميديا دانتي ، الفردوس المفقود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لملتون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424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>
                <a:solidFill>
                  <a:srgbClr val="C00000"/>
                </a:solidFill>
                <a:effectLst/>
                <a:latin typeface="Calibri"/>
                <a:ea typeface="Calibri"/>
                <a:cs typeface="PT Bold Heading"/>
              </a:rPr>
              <a:t>ما هو الفرق بين الملحمة والمسرحية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PT Bold Heading"/>
              </a:rPr>
              <a:t>1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- الملحمة اوسع حدودا بسبب طولها في المسرحية اقل اتساعا لذلك تكون اكثر تماسكا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2-الملحمة ليس فيها ابطال يمثلون على خشبة المسرح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 3-الملحمة غير خاضعة للعقل بل تخرج الى حد المعجزات اما المسرحية تكون احداثها خاضعة للعقل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4-عدم اشتمال الملحمة للموسيقى والمنظر المسرحي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   5-تدخل الملحمة في علاقات متبادلة مع الشعر الغنائي والمسرحي الا انها في المسرحي اقوى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125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955576"/>
          </a:xfrm>
        </p:spPr>
        <p:txBody>
          <a:bodyPr/>
          <a:lstStyle/>
          <a:p>
            <a:pPr algn="ctr"/>
            <a:r>
              <a:rPr lang="ar-IQ" dirty="0" smtClean="0"/>
              <a:t>خصائص الملحمة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1916832"/>
            <a:ext cx="8686800" cy="4163293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</a:t>
            </a:r>
            <a:r>
              <a:rPr lang="ar-IQ" dirty="0" err="1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مالذي</a:t>
            </a: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 يجمع الملحمة بالمأساة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Times New Roman"/>
              </a:rPr>
              <a:t>ج/ الوحدة والحكاية والخلق والفكرة وفي محاكاة الافاضل من الناس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Calibri"/>
                <a:ea typeface="Calibri"/>
                <a:cs typeface="PT Bold Heading"/>
              </a:rPr>
              <a:t>س/ لماذا عنيت النظرية الادبية بالملحمة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ج/ وذلك بسبب شهرة كتابها كهوميروس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وفرجيل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، فقد ارتبطت بالحس الوطني الذي عكسته حروب اليونان مع الرومان ، وسبب ارتباطها بالعادات الدينية والتقاليد الشعبية ولان ابطالها كانوا يمثلون اعلى مرتبة في نظر الامة ، فهم اما آلهة او انصاف آلهة وهذا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مايضفي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عليها طابعا ميثولوجياً، ويؤكد الاصل الارستقراطي </a:t>
            </a:r>
            <a:r>
              <a:rPr lang="ar-IQ" dirty="0" err="1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للادب</a:t>
            </a: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 الملحمي وهم اشخاص وطنيون اسطوريون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7984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</a:rPr>
              <a:t>الدراما</a:t>
            </a:r>
            <a:endParaRPr lang="ar-IQ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Calibri"/>
                <a:ea typeface="Calibri"/>
                <a:cs typeface="Simplified Arabic"/>
              </a:rPr>
              <a:t>هي من اهم الاجناس الادبية لدى القدماء ، اولاها النقاد اليونان اهمية بالغة ،نقدها ارسطو في كتابه (فن الشعر)نقدا يتسم بالعمق والشمول.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4" name="AutoShape 2" descr="ÙØªÙØ¬Ø© Ø¨Ø­Ø« Ø§ÙØµÙØ± Ø¹Ù Ø§ÙØ¯Ø±Ø§ÙØ§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IQ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018" y="2996952"/>
            <a:ext cx="7330322" cy="386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050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اقسام الدراما: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المأساة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: كانت تمثل عند ارسطو نوعا من انواع الشعر ، وعرفها بانها محاكاة لفعل نبيل تام لها طول معلوم ، وتختلف وفقا لاختلاف الاجزاء.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اجزاء المأساة ثلاثة : (المنظر المسرحي ، الموسيقى ، الانشاد)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ولابد للمأساة ان تشتمل على فعل تام (بداية ووسط ونهاية ) وكل جزء له وظيفة حتى الخاتمة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ترتبط اجزاء المأساة بوحدة عضوية متكاملة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الفعل الاساس في المأساة ان يكون نبيلا والابطال على خلق كريم لان غايتها خلقية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يتم التطهير بالخوف والرحمة ومن ثم تتحقق الصلة الشخصيات والجمهور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954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6672"/>
            <a:ext cx="8712968" cy="55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97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اقسام الدراما</a:t>
            </a:r>
            <a:endParaRPr lang="ar-IQ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PT Bold Heading"/>
              </a:rPr>
              <a:t>الملهاة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:هي قسيم المأساة موضوعها هزلي يثير الضحك وهي اقل شأنا عند اليونانيين ، ويعدها ارسطو محاكاة الاراذل من الناس ومن وظيفتها التطهير على نحو المأساة </a:t>
            </a:r>
            <a:endParaRPr lang="en-US" sz="2000" dirty="0">
              <a:latin typeface="Calibri"/>
              <a:ea typeface="Calibri"/>
              <a:cs typeface="PT Bold Heading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الملهاة تمثل القبح والنقيصة ، فمثلها هزلي معيب على العكس من </a:t>
            </a: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المأساة</a:t>
            </a:r>
            <a:endParaRPr lang="ar-IQ" sz="2000" dirty="0" smtClean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 smtClean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بطلها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محبوب يقع فريسة خطأ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لايدل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على لؤم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بطل الملهاة من عامة الناس في حين بطل المأساة ارستقراطي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اشهر كتابها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سوفوكلس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ويوريبيدس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وارستونانس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892984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الدراما في كتب النقد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سيطر جنس الدراما على كتب النقد القديمة فوضعت له القواعد والاسس وربط بالفلسفة والاخلاق ، حتى اصبح فنا متميزا يقوم على القص والتمثيل ، ومنذ فجر النهضة الادبية قامت الكلاسيكية الجديدة بوضع القواعد والاصول والمبادئ المستمدة من اراء النقاد القدامى، ومن ثم فقد هذا الفن قيمته مع المذهب الرومانتيكي بسبب اهتمامهم بالشعر الغنائي وللرواية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ظهرت في على يد المذهب الرومانتيكي دراما جديدة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البرجوازية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الدامعة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الماريفوتية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كتبت المسرحية نثرا بعد ان كانت شعرا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Times New Roman"/>
              <a:buChar char="-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تغير المضمون واللغة والافكار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اما الرمزيون والواقعيون ، فقد اخضعوا الدراما للتغيير الكبير بما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يتلائم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وطبيعة الحياة تطورها وتغير الذائقة القيم الادبية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endParaRPr lang="ar-IQ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4283968" cy="245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0944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النظرية الادبية والدراما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س/ ما هو الطريق الذي اتخذته  النظرية الادبية لفن الدراما ؟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اتخذت النظرية الادبية طريقين رئيسين هما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التاريخية لفن المسرح وتطوره على مر العصور في ظل اختلاف المذاهب 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الدراسة الفنية التي اخذت على عاتقها البحث في خصائصه الشكلية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والمضمونية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وعناصره الفنية الرئيسة (الحوار ، الصراع ، الحركة )وعلاقتها بفكرة المسرحية 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latin typeface="Simplified Arabic"/>
                <a:ea typeface="Calibri"/>
                <a:cs typeface="Times New Roman"/>
              </a:rPr>
              <a:t>الميلودراما 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: هي مسرحية تعتمد الوقائع اكثر من الشخصية، وهي تسمى (ماسك) ليست مسرحية ولكن تشبهها.</a:t>
            </a:r>
            <a:endParaRPr lang="en-US" sz="2000" dirty="0">
              <a:latin typeface="Calibri"/>
              <a:ea typeface="Calibri"/>
              <a:cs typeface="Arial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تنوعت المسرحيات (مسرحيات فكرية كمسرحيات توفيق الحكيم) و(مسرحيات اجتماعية )</a:t>
            </a:r>
            <a:endParaRPr lang="en-US" sz="20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8398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76672"/>
            <a:ext cx="4355975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6672"/>
            <a:ext cx="4392487" cy="56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1209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C00000"/>
                </a:solidFill>
                <a:effectLst/>
                <a:latin typeface="Simplified Arabic"/>
                <a:ea typeface="Calibri"/>
                <a:cs typeface="PT Bold Heading"/>
              </a:rPr>
              <a:t>لما اولى منظرو  الدراما شكسبير عناية فائقة ؟</a:t>
            </a:r>
            <a:r>
              <a:rPr lang="en-US" sz="2400" dirty="0">
                <a:effectLst/>
                <a:latin typeface="Calibri"/>
                <a:ea typeface="Calibri"/>
                <a:cs typeface="Arial"/>
              </a:rPr>
              <a:t/>
            </a:r>
            <a:br>
              <a:rPr lang="en-US" sz="2400" dirty="0">
                <a:effectLst/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ج/ وذلك لما فيها من خصائص فنية وفكرية ومبادئ انسانية اوعزت الى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عبقريته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التي قلما توافرت لدى غيره من كتاب المسرح حتى قال عنه  اكبر نقاد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السوفيت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(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بيلينسكي</a:t>
            </a:r>
            <a:r>
              <a:rPr lang="ar-IQ" dirty="0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) ((اما شكسبير فقد وفق الى الابد ، وقرن بين الادب والحياة الواقعية ..وكمحلل دقيق استطاع ان يجد حتى في الظروف الحياتية التي تبدو تافهة وفي التصرفات المعبرة عن ارادة الانسان ، مفتاحا للكشف عن الظواهر النفسية السامية للطبيعة الاخلاقية </a:t>
            </a:r>
            <a:r>
              <a:rPr lang="ar-IQ" dirty="0" err="1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للانسان</a:t>
            </a:r>
            <a:r>
              <a:rPr lang="ar-IQ">
                <a:solidFill>
                  <a:srgbClr val="1F497D"/>
                </a:solidFill>
                <a:latin typeface="Simplified Arabic"/>
                <a:ea typeface="Calibri"/>
                <a:cs typeface="Times New Roman"/>
              </a:rPr>
              <a:t> ..فالصدق والصدق وحده هو اهم ما يميز اعمال شكسبير))</a:t>
            </a:r>
            <a:endParaRPr lang="en-US" sz="200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3269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حلة">
  <a:themeElements>
    <a:clrScheme name="رحلة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رحلة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رحلة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44</TotalTime>
  <Words>781</Words>
  <Application>Microsoft Office PowerPoint</Application>
  <PresentationFormat>عرض على الشاشة (3:4)‏</PresentationFormat>
  <Paragraphs>57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رحلة</vt:lpstr>
      <vt:lpstr>محاضرة   في المذاهب الادبية </vt:lpstr>
      <vt:lpstr>الانواع الادبية  </vt:lpstr>
      <vt:lpstr>اولا : الملحمة </vt:lpstr>
      <vt:lpstr>ما هو الفرق بين الملحمة والمسرحية </vt:lpstr>
      <vt:lpstr>خصائص الملحمة </vt:lpstr>
      <vt:lpstr>الدراما</vt:lpstr>
      <vt:lpstr>اقسام الدراما: </vt:lpstr>
      <vt:lpstr>عرض تقديمي في PowerPoint</vt:lpstr>
      <vt:lpstr>اقسام الدراما</vt:lpstr>
      <vt:lpstr>الدراما في كتب النقد </vt:lpstr>
      <vt:lpstr>النظرية الادبية والدراما</vt:lpstr>
      <vt:lpstr>عرض تقديمي في PowerPoint</vt:lpstr>
      <vt:lpstr>لما اولى منظرو  الدراما شكسبير عناية فائقة ؟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  في المذاهب الادبية</dc:title>
  <dc:creator>DR.Ahmed Saker 2o1O</dc:creator>
  <cp:lastModifiedBy>DR.Ahmed Saker 2o1O</cp:lastModifiedBy>
  <cp:revision>6</cp:revision>
  <dcterms:created xsi:type="dcterms:W3CDTF">2018-10-23T11:53:58Z</dcterms:created>
  <dcterms:modified xsi:type="dcterms:W3CDTF">2022-10-18T05:20:05Z</dcterms:modified>
</cp:coreProperties>
</file>