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2CF5E91C-721A-4EE5-B1B1-5EE906BFCDF4}" type="datetimeFigureOut">
              <a:rPr lang="ar-IQ" smtClean="0"/>
              <a:t>12/11/1441</a:t>
            </a:fld>
            <a:endParaRPr lang="ar-IQ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62B1B385-F751-4991-BEB5-08E3C6F7C658}" type="slidenum">
              <a:rPr lang="ar-IQ" smtClean="0"/>
              <a:t>‹#›</a:t>
            </a:fld>
            <a:endParaRPr lang="ar-IQ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E91C-721A-4EE5-B1B1-5EE906BFCDF4}" type="datetimeFigureOut">
              <a:rPr lang="ar-IQ" smtClean="0"/>
              <a:t>12/11/1441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1B385-F751-4991-BEB5-08E3C6F7C658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E91C-721A-4EE5-B1B1-5EE906BFCDF4}" type="datetimeFigureOut">
              <a:rPr lang="ar-IQ" smtClean="0"/>
              <a:t>12/11/1441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1B385-F751-4991-BEB5-08E3C6F7C658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E91C-721A-4EE5-B1B1-5EE906BFCDF4}" type="datetimeFigureOut">
              <a:rPr lang="ar-IQ" smtClean="0"/>
              <a:t>12/11/1441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1B385-F751-4991-BEB5-08E3C6F7C658}" type="slidenum">
              <a:rPr lang="ar-IQ" smtClean="0"/>
              <a:t>‹#›</a:t>
            </a:fld>
            <a:endParaRPr lang="ar-IQ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E91C-721A-4EE5-B1B1-5EE906BFCDF4}" type="datetimeFigureOut">
              <a:rPr lang="ar-IQ" smtClean="0"/>
              <a:t>12/11/1441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1B385-F751-4991-BEB5-08E3C6F7C658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E91C-721A-4EE5-B1B1-5EE906BFCDF4}" type="datetimeFigureOut">
              <a:rPr lang="ar-IQ" smtClean="0"/>
              <a:t>12/11/1441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1B385-F751-4991-BEB5-08E3C6F7C658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E91C-721A-4EE5-B1B1-5EE906BFCDF4}" type="datetimeFigureOut">
              <a:rPr lang="ar-IQ" smtClean="0"/>
              <a:t>12/11/1441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1B385-F751-4991-BEB5-08E3C6F7C658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E91C-721A-4EE5-B1B1-5EE906BFCDF4}" type="datetimeFigureOut">
              <a:rPr lang="ar-IQ" smtClean="0"/>
              <a:t>12/11/1441</a:t>
            </a:fld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1B385-F751-4991-BEB5-08E3C6F7C658}" type="slidenum">
              <a:rPr lang="ar-IQ" smtClean="0"/>
              <a:t>‹#›</a:t>
            </a:fld>
            <a:endParaRPr lang="ar-IQ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ar-IQ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E91C-721A-4EE5-B1B1-5EE906BFCDF4}" type="datetimeFigureOut">
              <a:rPr lang="ar-IQ" smtClean="0"/>
              <a:t>12/11/1441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1B385-F751-4991-BEB5-08E3C6F7C658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E91C-721A-4EE5-B1B1-5EE906BFCDF4}" type="datetimeFigureOut">
              <a:rPr lang="ar-IQ" smtClean="0"/>
              <a:t>12/11/1441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1B385-F751-4991-BEB5-08E3C6F7C658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5E91C-721A-4EE5-B1B1-5EE906BFCDF4}" type="datetimeFigureOut">
              <a:rPr lang="ar-IQ" smtClean="0"/>
              <a:t>12/11/1441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1B385-F751-4991-BEB5-08E3C6F7C658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2CF5E91C-721A-4EE5-B1B1-5EE906BFCDF4}" type="datetimeFigureOut">
              <a:rPr lang="ar-IQ" smtClean="0"/>
              <a:t>12/11/1441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62B1B385-F751-4991-BEB5-08E3C6F7C658}" type="slidenum">
              <a:rPr lang="ar-IQ" smtClean="0"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r" defTabSz="914400" rtl="1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ar-IQ" sz="2000" dirty="0" smtClean="0"/>
              <a:t>الجامعة المستنصرية </a:t>
            </a:r>
            <a:br>
              <a:rPr lang="ar-IQ" sz="2000" dirty="0" smtClean="0"/>
            </a:br>
            <a:r>
              <a:rPr lang="ar-IQ" sz="2000" dirty="0" smtClean="0"/>
              <a:t>كلية </a:t>
            </a:r>
            <a:r>
              <a:rPr lang="ar-IQ" sz="2000" dirty="0" err="1" smtClean="0"/>
              <a:t>الاداب</a:t>
            </a:r>
            <a:r>
              <a:rPr lang="ar-IQ" sz="2000" dirty="0" smtClean="0"/>
              <a:t> </a:t>
            </a:r>
            <a:br>
              <a:rPr lang="ar-IQ" sz="2000" dirty="0" smtClean="0"/>
            </a:br>
            <a:r>
              <a:rPr lang="ar-IQ" sz="2000" dirty="0" smtClean="0"/>
              <a:t>قسم اللغة العربية </a:t>
            </a:r>
            <a:br>
              <a:rPr lang="ar-IQ" sz="2000" dirty="0" smtClean="0"/>
            </a:br>
            <a:r>
              <a:rPr lang="ar-IQ" sz="2000" dirty="0" smtClean="0"/>
              <a:t>المرحلة الرابعة / مادة المذاهب الادبية </a:t>
            </a:r>
            <a:endParaRPr lang="ar-IQ" sz="2000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733365" y="4581128"/>
            <a:ext cx="3309803" cy="1100581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ar-IQ" sz="2000" b="1" dirty="0" smtClean="0"/>
              <a:t>محاضرة في الوجودية </a:t>
            </a:r>
          </a:p>
          <a:p>
            <a:pPr algn="ctr"/>
            <a:r>
              <a:rPr lang="ar-IQ" sz="2000" b="1" dirty="0" err="1" smtClean="0"/>
              <a:t>أ.د</a:t>
            </a:r>
            <a:r>
              <a:rPr lang="ar-IQ" sz="2000" b="1" dirty="0" smtClean="0"/>
              <a:t>. اسراء حسين جابر</a:t>
            </a:r>
            <a:endParaRPr lang="ar-IQ" sz="2000" b="1" dirty="0"/>
          </a:p>
        </p:txBody>
      </p:sp>
      <p:pic>
        <p:nvPicPr>
          <p:cNvPr id="1026" name="Picture 2" descr="C:\Users\dream\Desktop\downloa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3816424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297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 smtClean="0"/>
              <a:t>محاور المحاضرة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ar-IQ" dirty="0" smtClean="0"/>
              <a:t>تعريف الوجودية </a:t>
            </a:r>
          </a:p>
          <a:p>
            <a:r>
              <a:rPr lang="ar-IQ" dirty="0" smtClean="0"/>
              <a:t>مبادئ الوجودية</a:t>
            </a:r>
          </a:p>
          <a:p>
            <a:r>
              <a:rPr lang="ar-IQ" dirty="0" smtClean="0"/>
              <a:t>الوجودية والادب</a:t>
            </a:r>
            <a:endParaRPr lang="ar-IQ" dirty="0"/>
          </a:p>
        </p:txBody>
      </p:sp>
      <p:pic>
        <p:nvPicPr>
          <p:cNvPr id="2050" name="Picture 2" descr="C:\Users\dream\Desktop\download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276872"/>
            <a:ext cx="4104456" cy="3564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0689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 smtClean="0"/>
              <a:t>تعريف الوجودية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latin typeface="Calibri"/>
                <a:ea typeface="Calibri"/>
                <a:cs typeface="Arial"/>
              </a:rPr>
              <a:t>الوجودية فلسفة نظرية ومزاج وطراز سلوكي يقوم على البحث في مسألة الوجود الانساني وعلاقته بالوجود الخارجي (الكون والمجتمع)وموقفه من هذا الوجود ، نشأ على يد الفيلسوف الدنماركي </a:t>
            </a:r>
            <a:r>
              <a:rPr lang="ar-IQ" dirty="0" err="1">
                <a:latin typeface="Calibri"/>
                <a:ea typeface="Calibri"/>
                <a:cs typeface="Arial"/>
              </a:rPr>
              <a:t>كيركيجارد</a:t>
            </a:r>
            <a:r>
              <a:rPr lang="ar-IQ" dirty="0">
                <a:latin typeface="Calibri"/>
                <a:ea typeface="Calibri"/>
                <a:cs typeface="Arial"/>
              </a:rPr>
              <a:t>(1855)برزت في اشعار وروايات بعض الكتاب مسألة الصراع مع الاقدار والقطيعة بين السماء والبشر .</a:t>
            </a:r>
            <a:endParaRPr lang="en-US" sz="1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2875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>
                <a:latin typeface="Calibri"/>
                <a:ea typeface="Calibri"/>
                <a:cs typeface="Arial"/>
              </a:rPr>
              <a:t>اهم مبادي الوجودية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lvl="0" indent="0">
              <a:lnSpc>
                <a:spcPct val="115000"/>
              </a:lnSpc>
              <a:buNone/>
            </a:pPr>
            <a:r>
              <a:rPr lang="ar-IQ" dirty="0" smtClean="0">
                <a:latin typeface="Calibri"/>
                <a:ea typeface="Calibri"/>
                <a:cs typeface="Arial"/>
              </a:rPr>
              <a:t>1-الانطلاق </a:t>
            </a:r>
            <a:r>
              <a:rPr lang="ar-IQ" dirty="0">
                <a:latin typeface="Calibri"/>
                <a:ea typeface="Calibri"/>
                <a:cs typeface="Arial"/>
              </a:rPr>
              <a:t>من الذات التي هي مركز المبادرة ومقر الوجدان والشعور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0" lvl="0" indent="0">
              <a:lnSpc>
                <a:spcPct val="115000"/>
              </a:lnSpc>
              <a:buNone/>
            </a:pPr>
            <a:r>
              <a:rPr lang="ar-IQ" dirty="0" smtClean="0">
                <a:latin typeface="Calibri"/>
                <a:ea typeface="Calibri"/>
                <a:cs typeface="Arial"/>
              </a:rPr>
              <a:t>2-الانسان </a:t>
            </a:r>
            <a:r>
              <a:rPr lang="ar-IQ" dirty="0">
                <a:latin typeface="Calibri"/>
                <a:ea typeface="Calibri"/>
                <a:cs typeface="Arial"/>
              </a:rPr>
              <a:t>موجود متكامل اي بعقله ومشاعره وجسده وروحه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0" lvl="0" indent="0">
              <a:lnSpc>
                <a:spcPct val="115000"/>
              </a:lnSpc>
              <a:buNone/>
            </a:pPr>
            <a:r>
              <a:rPr lang="ar-IQ" dirty="0" smtClean="0">
                <a:latin typeface="Calibri"/>
                <a:ea typeface="Calibri"/>
                <a:cs typeface="Arial"/>
              </a:rPr>
              <a:t>3-المعارف </a:t>
            </a:r>
            <a:r>
              <a:rPr lang="ar-IQ" dirty="0">
                <a:latin typeface="Calibri"/>
                <a:ea typeface="Calibri"/>
                <a:cs typeface="Arial"/>
              </a:rPr>
              <a:t>والخبرات نسبية دوما ، ولا توجد حدود حاسمة نهائية لها بل تبقى فيها ثغرات وفجوات وليس هناك حقيقة مطلقة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0" lvl="0" indent="0">
              <a:lnSpc>
                <a:spcPct val="115000"/>
              </a:lnSpc>
              <a:buNone/>
            </a:pPr>
            <a:r>
              <a:rPr lang="ar-IQ" dirty="0" smtClean="0">
                <a:latin typeface="Calibri"/>
                <a:ea typeface="Calibri"/>
                <a:cs typeface="Arial"/>
              </a:rPr>
              <a:t>4-تشتبك </a:t>
            </a:r>
            <a:r>
              <a:rPr lang="ar-IQ" dirty="0">
                <a:latin typeface="Calibri"/>
                <a:ea typeface="Calibri"/>
                <a:cs typeface="Arial"/>
              </a:rPr>
              <a:t>الذات الفردية بالعالم الخارجي اشتباك تفاعل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IQ" dirty="0" smtClean="0">
                <a:latin typeface="Calibri"/>
                <a:ea typeface="Calibri"/>
                <a:cs typeface="Arial"/>
              </a:rPr>
              <a:t>5-للواقع </a:t>
            </a:r>
            <a:r>
              <a:rPr lang="ar-IQ" dirty="0">
                <a:latin typeface="Calibri"/>
                <a:ea typeface="Calibri"/>
                <a:cs typeface="Arial"/>
              </a:rPr>
              <a:t>المعيش اهمية مركزية ، اليومي هو الالهام ولا عبرة للماضي </a:t>
            </a:r>
            <a:r>
              <a:rPr lang="ar-IQ" dirty="0" err="1">
                <a:latin typeface="Calibri"/>
                <a:ea typeface="Calibri"/>
                <a:cs typeface="Arial"/>
              </a:rPr>
              <a:t>لانه</a:t>
            </a:r>
            <a:r>
              <a:rPr lang="ar-IQ" dirty="0">
                <a:latin typeface="Calibri"/>
                <a:ea typeface="Calibri"/>
                <a:cs typeface="Arial"/>
              </a:rPr>
              <a:t> غير </a:t>
            </a:r>
            <a:r>
              <a:rPr lang="ar-IQ" dirty="0" err="1">
                <a:latin typeface="Calibri"/>
                <a:ea typeface="Calibri"/>
                <a:cs typeface="Arial"/>
              </a:rPr>
              <a:t>موجود.اما</a:t>
            </a:r>
            <a:r>
              <a:rPr lang="ar-IQ" dirty="0">
                <a:latin typeface="Calibri"/>
                <a:ea typeface="Calibri"/>
                <a:cs typeface="Arial"/>
              </a:rPr>
              <a:t> المستقبل فيجب ان نوجده نحن وشعار الوجودي هو (انا الان وهنا ) والفرد متواصل مع العالم الخارجي من خلال وجوده وحواسه ومشاعره</a:t>
            </a:r>
            <a:endParaRPr lang="en-US" sz="1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7967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492" y="1052736"/>
            <a:ext cx="7056900" cy="477989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lvl="0" indent="0">
              <a:lnSpc>
                <a:spcPct val="115000"/>
              </a:lnSpc>
              <a:buNone/>
            </a:pPr>
            <a:r>
              <a:rPr lang="ar-IQ" dirty="0" smtClean="0">
                <a:latin typeface="Calibri"/>
                <a:ea typeface="Calibri"/>
                <a:cs typeface="Arial"/>
              </a:rPr>
              <a:t>6-الحرية </a:t>
            </a:r>
            <a:r>
              <a:rPr lang="ar-IQ" dirty="0">
                <a:latin typeface="Calibri"/>
                <a:ea typeface="Calibri"/>
                <a:cs typeface="Arial"/>
              </a:rPr>
              <a:t>هي الوجود الانساني ولا انسانية من دونها ، وهذه الحرية تعمل ضمن المعايير الفردية لا ضمن المعايير الاخلاقية والسياسية والدينية السائدة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0" lvl="0" indent="0">
              <a:lnSpc>
                <a:spcPct val="115000"/>
              </a:lnSpc>
              <a:buNone/>
            </a:pPr>
            <a:r>
              <a:rPr lang="ar-IQ" dirty="0" smtClean="0">
                <a:latin typeface="Calibri"/>
                <a:ea typeface="Calibri"/>
                <a:cs typeface="Arial"/>
              </a:rPr>
              <a:t>7-يتخذ </a:t>
            </a:r>
            <a:r>
              <a:rPr lang="ar-IQ" dirty="0">
                <a:latin typeface="Calibri"/>
                <a:ea typeface="Calibri"/>
                <a:cs typeface="Arial"/>
              </a:rPr>
              <a:t>الفرد قراره وموقفه ، وهذا الموقف ذو قيمة مستقبلية </a:t>
            </a:r>
            <a:r>
              <a:rPr lang="ar-IQ" dirty="0" err="1">
                <a:latin typeface="Calibri"/>
                <a:ea typeface="Calibri"/>
                <a:cs typeface="Arial"/>
              </a:rPr>
              <a:t>لانه</a:t>
            </a:r>
            <a:r>
              <a:rPr lang="ar-IQ" dirty="0">
                <a:latin typeface="Calibri"/>
                <a:ea typeface="Calibri"/>
                <a:cs typeface="Arial"/>
              </a:rPr>
              <a:t> اتجاه في عملية تجديد المستقبل حين تتلاقى القناعات والمواقف في نقطة واحدة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IQ" dirty="0" smtClean="0">
                <a:latin typeface="Calibri"/>
                <a:ea typeface="Calibri"/>
                <a:cs typeface="Arial"/>
              </a:rPr>
              <a:t>8-ترفض </a:t>
            </a:r>
            <a:r>
              <a:rPr lang="ar-IQ" dirty="0">
                <a:latin typeface="Calibri"/>
                <a:ea typeface="Calibri"/>
                <a:cs typeface="Arial"/>
              </a:rPr>
              <a:t>الوجودية بدءا كل الاشكال الجاهزة والموروثة والسائدة </a:t>
            </a:r>
            <a:r>
              <a:rPr lang="ar-IQ" dirty="0" err="1">
                <a:latin typeface="Calibri"/>
                <a:ea typeface="Calibri"/>
                <a:cs typeface="Arial"/>
              </a:rPr>
              <a:t>لانها</a:t>
            </a:r>
            <a:r>
              <a:rPr lang="ar-IQ" dirty="0">
                <a:latin typeface="Calibri"/>
                <a:ea typeface="Calibri"/>
                <a:cs typeface="Arial"/>
              </a:rPr>
              <a:t> قيود واثقال تمنع الحرية الفردية ، لذا فهي تنبذ الدين ، والماركسية لم تنسجم معها انسجاما كاملا </a:t>
            </a:r>
            <a:endParaRPr lang="en-US" sz="1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41217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sz="2400" dirty="0">
                <a:latin typeface="Calibri"/>
                <a:ea typeface="Calibri"/>
                <a:cs typeface="Arial"/>
              </a:rPr>
              <a:t>س/ هنالك وجوديات عديدة بعدد منظريها ، ولكنها تتفق جميعا في التركيز على موضوعات محددة ، ماهي :</a:t>
            </a:r>
            <a:endParaRPr lang="en-US" sz="24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6858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IQ" dirty="0">
                <a:latin typeface="Calibri"/>
                <a:ea typeface="Calibri"/>
                <a:cs typeface="Arial"/>
              </a:rPr>
              <a:t>ج/ الحرية ، الموقف الارادي ، المسؤولية ، الفرد ، الاثم ، الاغتراب ، الضياع ، التمزق ، اليأس ، القرف ، السأم ، الاستلاب ، الخيبة ، الرفض ، القلق ، الموت ...وكل ما يمت بصلة الى مأساة الانسان الوجودية </a:t>
            </a:r>
            <a:endParaRPr lang="en-US" sz="1800" dirty="0"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3074" name="Picture 2" descr="C:\Users\dream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717032"/>
            <a:ext cx="5688632" cy="2112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720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dirty="0">
                <a:latin typeface="Calibri"/>
                <a:ea typeface="Calibri"/>
                <a:cs typeface="Arial"/>
              </a:rPr>
              <a:t>الوجودية والادب :</a:t>
            </a:r>
            <a:endParaRPr lang="en-US" sz="32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6858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ar-IQ" dirty="0">
                <a:latin typeface="Calibri"/>
                <a:ea typeface="Calibri"/>
                <a:cs typeface="Arial"/>
              </a:rPr>
              <a:t>امتزجت الفلسفة الوجودية </a:t>
            </a:r>
            <a:r>
              <a:rPr lang="ar-IQ" dirty="0" err="1">
                <a:latin typeface="Calibri"/>
                <a:ea typeface="Calibri"/>
                <a:cs typeface="Arial"/>
              </a:rPr>
              <a:t>بالادب</a:t>
            </a:r>
            <a:r>
              <a:rPr lang="ar-IQ" dirty="0">
                <a:latin typeface="Calibri"/>
                <a:ea typeface="Calibri"/>
                <a:cs typeface="Arial"/>
              </a:rPr>
              <a:t> ، لاسيما في مجالي الرواية والمسرحية </a:t>
            </a:r>
            <a:r>
              <a:rPr lang="ar-IQ" dirty="0" err="1">
                <a:latin typeface="Calibri"/>
                <a:ea typeface="Calibri"/>
                <a:cs typeface="Arial"/>
              </a:rPr>
              <a:t>لانها</a:t>
            </a:r>
            <a:r>
              <a:rPr lang="ar-IQ" dirty="0">
                <a:latin typeface="Calibri"/>
                <a:ea typeface="Calibri"/>
                <a:cs typeface="Arial"/>
              </a:rPr>
              <a:t> وجدت فيهما خير وسيلة لتحليل الواقع الانساني والكشف عما يحدق به من الضغوط والتحديات ، وتحصينه بحريته الكاملة وارادته لاتخاذ قراراته ومواقفه والنضال </a:t>
            </a:r>
            <a:r>
              <a:rPr lang="ar-IQ" dirty="0" err="1">
                <a:latin typeface="Calibri"/>
                <a:ea typeface="Calibri"/>
                <a:cs typeface="Arial"/>
              </a:rPr>
              <a:t>لاثبات</a:t>
            </a:r>
            <a:r>
              <a:rPr lang="ar-IQ" dirty="0">
                <a:latin typeface="Calibri"/>
                <a:ea typeface="Calibri"/>
                <a:cs typeface="Arial"/>
              </a:rPr>
              <a:t> وجوده واختيار مصيره 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6858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ar-IQ" dirty="0">
                <a:latin typeface="Calibri"/>
                <a:ea typeface="Calibri"/>
                <a:cs typeface="Arial"/>
              </a:rPr>
              <a:t>ابرز </a:t>
            </a:r>
            <a:r>
              <a:rPr lang="ar-IQ" dirty="0" err="1">
                <a:latin typeface="Calibri"/>
                <a:ea typeface="Calibri"/>
                <a:cs typeface="Arial"/>
              </a:rPr>
              <a:t>ادبائه</a:t>
            </a:r>
            <a:r>
              <a:rPr lang="ar-IQ" dirty="0">
                <a:latin typeface="Calibri"/>
                <a:ea typeface="Calibri"/>
                <a:cs typeface="Arial"/>
              </a:rPr>
              <a:t> جان بول سارتر الذي خلف عددا كبيرا من القصص والروايات والمسرحيات مثل الايدي القذرة والبغيّ الفاضلة وموتى بلا قبور  والدوامة والذباب وروايتي الحزن العميق ودروب الحرية </a:t>
            </a:r>
            <a:endParaRPr lang="en-US" sz="1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2868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sz="3200" dirty="0">
                <a:latin typeface="Calibri"/>
                <a:ea typeface="Calibri"/>
                <a:cs typeface="Arial"/>
              </a:rPr>
              <a:t>س/ما هي الخطوط العامة للوجودية من خلال ما كتبه سارتر عنها:</a:t>
            </a:r>
            <a:endParaRPr lang="en-US" sz="3200" dirty="0">
              <a:effectLst/>
              <a:latin typeface="Calibri"/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6858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IQ" dirty="0">
                <a:latin typeface="Calibri"/>
                <a:ea typeface="Calibri"/>
                <a:cs typeface="Arial"/>
              </a:rPr>
              <a:t>ج/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0" lvl="0" indent="0">
              <a:lnSpc>
                <a:spcPct val="115000"/>
              </a:lnSpc>
              <a:buNone/>
            </a:pPr>
            <a:r>
              <a:rPr lang="ar-IQ" dirty="0" smtClean="0">
                <a:latin typeface="Calibri"/>
                <a:ea typeface="Calibri"/>
                <a:cs typeface="Arial"/>
              </a:rPr>
              <a:t>1-لكل </a:t>
            </a:r>
            <a:r>
              <a:rPr lang="ar-IQ" dirty="0">
                <a:latin typeface="Calibri"/>
                <a:ea typeface="Calibri"/>
                <a:cs typeface="Arial"/>
              </a:rPr>
              <a:t>كاتب موقف في عصره ومسؤولية اتجاه مجتمعه والانسانية بصورة عامة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0" lvl="0" indent="0">
              <a:lnSpc>
                <a:spcPct val="115000"/>
              </a:lnSpc>
              <a:buNone/>
            </a:pPr>
            <a:r>
              <a:rPr lang="ar-IQ" dirty="0" smtClean="0">
                <a:latin typeface="Calibri"/>
                <a:ea typeface="Calibri"/>
                <a:cs typeface="Arial"/>
              </a:rPr>
              <a:t>2-الوجودية </a:t>
            </a:r>
            <a:r>
              <a:rPr lang="ar-IQ" dirty="0">
                <a:latin typeface="Calibri"/>
                <a:ea typeface="Calibri"/>
                <a:cs typeface="Arial"/>
              </a:rPr>
              <a:t>فلسفة الفرد والذات ضمن موقع خارجي ، والكاتب يطمح الى تغيير المستقبل عن طريق خلق مواقف مشابهة لموقفه ، وتتراكم هذه المواقف وتتآزر لتحدث التغيير المنشود ، فيتجلى التضافر بين الذات والمجتمع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0" lvl="0" indent="0">
              <a:lnSpc>
                <a:spcPct val="115000"/>
              </a:lnSpc>
              <a:buNone/>
            </a:pPr>
            <a:r>
              <a:rPr lang="ar-IQ" dirty="0" smtClean="0">
                <a:latin typeface="Calibri"/>
                <a:ea typeface="Calibri"/>
                <a:cs typeface="Arial"/>
              </a:rPr>
              <a:t>3-لا </a:t>
            </a:r>
            <a:r>
              <a:rPr lang="ar-IQ" dirty="0">
                <a:latin typeface="Calibri"/>
                <a:ea typeface="Calibri"/>
                <a:cs typeface="Arial"/>
              </a:rPr>
              <a:t>مهادنة ولا اخاء مع القوى المحافظة التي تتمسك بالتوازن </a:t>
            </a:r>
            <a:r>
              <a:rPr lang="ar-IQ" dirty="0" err="1">
                <a:latin typeface="Calibri"/>
                <a:ea typeface="Calibri"/>
                <a:cs typeface="Arial"/>
              </a:rPr>
              <a:t>ولاجل</a:t>
            </a:r>
            <a:r>
              <a:rPr lang="ar-IQ" dirty="0">
                <a:latin typeface="Calibri"/>
                <a:ea typeface="Calibri"/>
                <a:cs typeface="Arial"/>
              </a:rPr>
              <a:t> ذلك تضغط على الحرية وتمارس القمع والظلم ، ولابد لكل كاتب ولكل انسان من النضال والكاتب موقف وقضية في صميم المعركة 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IQ" dirty="0" smtClean="0">
                <a:latin typeface="Calibri"/>
                <a:ea typeface="Calibri"/>
                <a:cs typeface="Arial"/>
              </a:rPr>
              <a:t>4-لا </a:t>
            </a:r>
            <a:r>
              <a:rPr lang="ar-IQ" dirty="0">
                <a:latin typeface="Calibri"/>
                <a:ea typeface="Calibri"/>
                <a:cs typeface="Arial"/>
              </a:rPr>
              <a:t>يوجد انفصال بين الفرد والمجتمع ، لا يوجد انفصال بين الروح والجسد ، ولا يعرف الوجودي سوى واقع واحد لا يتجزأ هو (الواقع الانساني)</a:t>
            </a:r>
            <a:endParaRPr lang="en-US" sz="1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4954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43492" y="1052736"/>
            <a:ext cx="7056900" cy="4779893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lvl="0" indent="0">
              <a:lnSpc>
                <a:spcPct val="115000"/>
              </a:lnSpc>
              <a:buNone/>
            </a:pPr>
            <a:r>
              <a:rPr lang="ar-IQ" dirty="0" smtClean="0">
                <a:latin typeface="Calibri"/>
                <a:ea typeface="Calibri"/>
                <a:cs typeface="Arial"/>
              </a:rPr>
              <a:t>5-لنثر </a:t>
            </a:r>
            <a:r>
              <a:rPr lang="ar-IQ" dirty="0">
                <a:latin typeface="Calibri"/>
                <a:ea typeface="Calibri"/>
                <a:cs typeface="Arial"/>
              </a:rPr>
              <a:t>عند الوجوديين اداة كشف وتغيير ، ويؤثر في الجماهير عن طريق الاقناع ، والناشر كاتب حر يخاطب احرارا ولكن لابد في النثر من جمالية والا فلا يكون ادبا.</a:t>
            </a:r>
            <a:endParaRPr lang="en-US" sz="1800" dirty="0">
              <a:latin typeface="Calibri"/>
              <a:ea typeface="Calibri"/>
              <a:cs typeface="Arial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ar-IQ" dirty="0" smtClean="0">
                <a:latin typeface="Calibri"/>
                <a:ea typeface="Calibri"/>
                <a:cs typeface="Arial"/>
              </a:rPr>
              <a:t>6-من </a:t>
            </a:r>
            <a:r>
              <a:rPr lang="ar-IQ" dirty="0">
                <a:latin typeface="Calibri"/>
                <a:ea typeface="Calibri"/>
                <a:cs typeface="Arial"/>
              </a:rPr>
              <a:t>حيث الشكل الفني </a:t>
            </a:r>
            <a:r>
              <a:rPr lang="ar-IQ" dirty="0" err="1">
                <a:latin typeface="Calibri"/>
                <a:ea typeface="Calibri"/>
                <a:cs typeface="Arial"/>
              </a:rPr>
              <a:t>للاجناس</a:t>
            </a:r>
            <a:r>
              <a:rPr lang="ar-IQ" dirty="0">
                <a:latin typeface="Calibri"/>
                <a:ea typeface="Calibri"/>
                <a:cs typeface="Arial"/>
              </a:rPr>
              <a:t> الادبية ، فالوجوديون – شأنهم في ذلك شأن ادباء القرن العشرين – لا يقدسون الاطر القديمة </a:t>
            </a:r>
            <a:r>
              <a:rPr lang="ar-IQ" dirty="0" err="1">
                <a:latin typeface="Calibri"/>
                <a:ea typeface="Calibri"/>
                <a:cs typeface="Arial"/>
              </a:rPr>
              <a:t>والاشال</a:t>
            </a:r>
            <a:r>
              <a:rPr lang="ar-IQ" dirty="0">
                <a:latin typeface="Calibri"/>
                <a:ea typeface="Calibri"/>
                <a:cs typeface="Arial"/>
              </a:rPr>
              <a:t> الشائعة بل يعيدون النظر في كل الطرائق </a:t>
            </a:r>
            <a:r>
              <a:rPr lang="ar-IQ" dirty="0" err="1">
                <a:latin typeface="Calibri"/>
                <a:ea typeface="Calibri"/>
                <a:cs typeface="Arial"/>
              </a:rPr>
              <a:t>والاساليبويحطمون</a:t>
            </a:r>
            <a:r>
              <a:rPr lang="ar-IQ" dirty="0">
                <a:latin typeface="Calibri"/>
                <a:ea typeface="Calibri"/>
                <a:cs typeface="Arial"/>
              </a:rPr>
              <a:t> المألوفات السابقة ويحاولون خلق تقنيات جديدة ، لكنهم متفقون على ان الجمالية عنصر ضروري في الادب شعرا ونثرا</a:t>
            </a:r>
            <a:endParaRPr lang="en-US" sz="1800" dirty="0"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58130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 smtClean="0"/>
              <a:t>في الختام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ar-IQ" dirty="0"/>
          </a:p>
        </p:txBody>
      </p:sp>
      <p:pic>
        <p:nvPicPr>
          <p:cNvPr id="1026" name="Picture 2" descr="C:\Users\dream\Desktop\images 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348880"/>
            <a:ext cx="6984776" cy="343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98185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أوستن">
  <a:themeElements>
    <a:clrScheme name="أوستن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أوستن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أوستن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31</TotalTime>
  <Words>548</Words>
  <Application>Microsoft Office PowerPoint</Application>
  <PresentationFormat>عرض على الشاشة (3:4)‏</PresentationFormat>
  <Paragraphs>32</Paragraphs>
  <Slides>10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1" baseType="lpstr">
      <vt:lpstr>أوستن</vt:lpstr>
      <vt:lpstr>الجامعة المستنصرية  كلية الاداب  قسم اللغة العربية  المرحلة الرابعة / مادة المذاهب الادبية </vt:lpstr>
      <vt:lpstr>محاور المحاضرة</vt:lpstr>
      <vt:lpstr>تعريف الوجودية</vt:lpstr>
      <vt:lpstr>اهم مبادي الوجودية </vt:lpstr>
      <vt:lpstr>عرض تقديمي في PowerPoint</vt:lpstr>
      <vt:lpstr>س/ هنالك وجوديات عديدة بعدد منظريها ، ولكنها تتفق جميعا في التركيز على موضوعات محددة ، ماهي :</vt:lpstr>
      <vt:lpstr>الوجودية والادب :</vt:lpstr>
      <vt:lpstr>س/ما هي الخطوط العامة للوجودية من خلال ما كتبه سارتر عنها:</vt:lpstr>
      <vt:lpstr>عرض تقديمي في PowerPoint</vt:lpstr>
      <vt:lpstr>في الختام 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الجامعة المستنصرية  كلية الاداب  قسم اللغة العربية  المرحلة الرابعة / مادة المذاهب الادبية</dc:title>
  <dc:creator>DR.Ahmed Saker 2o1O</dc:creator>
  <cp:lastModifiedBy>DR.Ahmed Saker 2o1O</cp:lastModifiedBy>
  <cp:revision>4</cp:revision>
  <dcterms:created xsi:type="dcterms:W3CDTF">2020-06-30T14:57:53Z</dcterms:created>
  <dcterms:modified xsi:type="dcterms:W3CDTF">2020-07-02T10:13:34Z</dcterms:modified>
</cp:coreProperties>
</file>