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3" r:id="rId5"/>
    <p:sldId id="259" r:id="rId6"/>
    <p:sldId id="260" r:id="rId7"/>
    <p:sldId id="261" r:id="rId8"/>
    <p:sldId id="264" r:id="rId9"/>
    <p:sldId id="265" r:id="rId10"/>
    <p:sldId id="266" r:id="rId11"/>
    <p:sldId id="267" r:id="rId12"/>
    <p:sldId id="268" r:id="rId13"/>
    <p:sldId id="269" r:id="rId14"/>
    <p:sldId id="270" r:id="rId15"/>
    <p:sldId id="271" r:id="rId16"/>
    <p:sldId id="273" r:id="rId17"/>
    <p:sldId id="272" r:id="rId18"/>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56125779-E113-465C-BD5D-53D5C155324A}" type="datetimeFigureOut">
              <a:rPr lang="ar-IQ" smtClean="0"/>
              <a:t>24/07/1442</a:t>
            </a:fld>
            <a:endParaRPr lang="ar-IQ"/>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IQ"/>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1C6E5A7-AC26-4FF8-AB30-DB4A78971F21}" type="slidenum">
              <a:rPr lang="ar-IQ" smtClean="0"/>
              <a:t>‹#›</a:t>
            </a:fld>
            <a:endParaRPr lang="ar-IQ"/>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6125779-E113-465C-BD5D-53D5C155324A}" type="datetimeFigureOut">
              <a:rPr lang="ar-IQ" smtClean="0"/>
              <a:t>24/07/1442</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56125779-E113-465C-BD5D-53D5C155324A}" type="datetimeFigureOut">
              <a:rPr lang="ar-IQ" smtClean="0"/>
              <a:t>24/07/1442</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56125779-E113-465C-BD5D-53D5C155324A}" type="datetimeFigureOut">
              <a:rPr lang="ar-IQ" smtClean="0"/>
              <a:t>24/07/1442</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1C6E5A7-AC26-4FF8-AB30-DB4A78971F21}" type="slidenum">
              <a:rPr lang="ar-IQ" smtClean="0"/>
              <a:t>‹#›</a:t>
            </a:fld>
            <a:endParaRPr lang="ar-IQ"/>
          </a:p>
        </p:txBody>
      </p:sp>
      <p:sp>
        <p:nvSpPr>
          <p:cNvPr id="9" name="Content Placeholder 8"/>
          <p:cNvSpPr>
            <a:spLocks noGrp="1"/>
          </p:cNvSpPr>
          <p:nvPr>
            <p:ph sz="quarter" idx="13"/>
          </p:nvPr>
        </p:nvSpPr>
        <p:spPr>
          <a:xfrm>
            <a:off x="1042416" y="2313432"/>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56125779-E113-465C-BD5D-53D5C155324A}" type="datetimeFigureOut">
              <a:rPr lang="ar-IQ" smtClean="0"/>
              <a:t>24/07/1442</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56125779-E113-465C-BD5D-53D5C155324A}" type="datetimeFigureOut">
              <a:rPr lang="ar-IQ" smtClean="0"/>
              <a:t>24/07/1442</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125779-E113-465C-BD5D-53D5C155324A}" type="datetimeFigureOut">
              <a:rPr lang="ar-IQ" smtClean="0"/>
              <a:t>24/07/1442</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6125779-E113-465C-BD5D-53D5C155324A}" type="datetimeFigureOut">
              <a:rPr lang="ar-IQ" smtClean="0"/>
              <a:t>24/07/1442</a:t>
            </a:fld>
            <a:endParaRPr lang="ar-IQ"/>
          </a:p>
        </p:txBody>
      </p:sp>
      <p:sp>
        <p:nvSpPr>
          <p:cNvPr id="7" name="Slide Number Placeholder 6"/>
          <p:cNvSpPr>
            <a:spLocks noGrp="1"/>
          </p:cNvSpPr>
          <p:nvPr>
            <p:ph type="sldNum" sz="quarter" idx="12"/>
          </p:nvPr>
        </p:nvSpPr>
        <p:spPr/>
        <p:txBody>
          <a:bodyPr/>
          <a:lstStyle/>
          <a:p>
            <a:fld id="{81C6E5A7-AC26-4FF8-AB30-DB4A78971F21}" type="slidenum">
              <a:rPr lang="ar-IQ" smtClean="0"/>
              <a:t>‹#›</a:t>
            </a:fld>
            <a:endParaRPr lang="ar-IQ"/>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IQ"/>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56125779-E113-465C-BD5D-53D5C155324A}" type="datetimeFigureOut">
              <a:rPr lang="ar-IQ" smtClean="0"/>
              <a:t>24/07/1442</a:t>
            </a:fld>
            <a:endParaRPr lang="ar-IQ"/>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IQ"/>
          </a:p>
        </p:txBody>
      </p:sp>
      <p:sp>
        <p:nvSpPr>
          <p:cNvPr id="7" name="Slide Number Placeholder 6"/>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6125779-E113-465C-BD5D-53D5C155324A}" type="datetimeFigureOut">
              <a:rPr lang="ar-IQ" smtClean="0"/>
              <a:t>24/07/1442</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6125779-E113-465C-BD5D-53D5C155324A}" type="datetimeFigureOut">
              <a:rPr lang="ar-IQ" smtClean="0"/>
              <a:t>24/07/1442</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6125779-E113-465C-BD5D-53D5C155324A}" type="datetimeFigureOut">
              <a:rPr lang="ar-IQ" smtClean="0"/>
              <a:t>24/07/1442</a:t>
            </a:fld>
            <a:endParaRPr lang="ar-IQ"/>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IQ"/>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1C6E5A7-AC26-4FF8-AB30-DB4A78971F21}" type="slidenum">
              <a:rPr lang="ar-IQ" smtClean="0"/>
              <a:t>‹#›</a:t>
            </a:fld>
            <a:endParaRPr lang="ar-IQ"/>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733365" y="2348880"/>
            <a:ext cx="3313355" cy="2061756"/>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ar-IQ" sz="2400" dirty="0" smtClean="0">
                <a:latin typeface="Simplified Arabic" pitchFamily="18" charset="-78"/>
                <a:cs typeface="Simplified Arabic" pitchFamily="18" charset="-78"/>
              </a:rPr>
              <a:t>ا</a:t>
            </a:r>
            <a:br>
              <a:rPr lang="ar-IQ" sz="2400" dirty="0" smtClean="0">
                <a:latin typeface="Simplified Arabic" pitchFamily="18" charset="-78"/>
                <a:cs typeface="Simplified Arabic" pitchFamily="18" charset="-78"/>
              </a:rPr>
            </a:br>
            <a:r>
              <a:rPr lang="ar-IQ" sz="2400" dirty="0">
                <a:latin typeface="Simplified Arabic" pitchFamily="18" charset="-78"/>
                <a:cs typeface="Simplified Arabic" pitchFamily="18" charset="-78"/>
              </a:rPr>
              <a:t/>
            </a:r>
            <a:br>
              <a:rPr lang="ar-IQ" sz="2400" dirty="0">
                <a:latin typeface="Simplified Arabic" pitchFamily="18" charset="-78"/>
                <a:cs typeface="Simplified Arabic" pitchFamily="18" charset="-78"/>
              </a:rPr>
            </a:br>
            <a:r>
              <a:rPr lang="ar-IQ" sz="2400" dirty="0" smtClean="0">
                <a:latin typeface="Simplified Arabic" pitchFamily="18" charset="-78"/>
                <a:cs typeface="Simplified Arabic" pitchFamily="18" charset="-78"/>
              </a:rPr>
              <a:t>لجامعة المستنصرية / كلية </a:t>
            </a:r>
            <a:r>
              <a:rPr lang="ar-IQ" sz="2400" dirty="0" err="1" smtClean="0">
                <a:latin typeface="Simplified Arabic" pitchFamily="18" charset="-78"/>
                <a:cs typeface="Simplified Arabic" pitchFamily="18" charset="-78"/>
              </a:rPr>
              <a:t>الاداب</a:t>
            </a:r>
            <a:r>
              <a:rPr lang="ar-IQ" sz="2400" dirty="0" smtClean="0">
                <a:latin typeface="Simplified Arabic" pitchFamily="18" charset="-78"/>
                <a:cs typeface="Simplified Arabic" pitchFamily="18" charset="-78"/>
              </a:rPr>
              <a:t> قسم اللغة العربية</a:t>
            </a:r>
            <a:br>
              <a:rPr lang="ar-IQ" sz="2400" dirty="0" smtClean="0">
                <a:latin typeface="Simplified Arabic" pitchFamily="18" charset="-78"/>
                <a:cs typeface="Simplified Arabic" pitchFamily="18" charset="-78"/>
              </a:rPr>
            </a:br>
            <a:r>
              <a:rPr lang="ar-IQ" sz="2400" dirty="0" smtClean="0">
                <a:latin typeface="Simplified Arabic" pitchFamily="18" charset="-78"/>
                <a:cs typeface="Simplified Arabic" pitchFamily="18" charset="-78"/>
              </a:rPr>
              <a:t/>
            </a:r>
            <a:br>
              <a:rPr lang="ar-IQ" sz="2400" dirty="0" smtClean="0">
                <a:latin typeface="Simplified Arabic" pitchFamily="18" charset="-78"/>
                <a:cs typeface="Simplified Arabic" pitchFamily="18" charset="-78"/>
              </a:rPr>
            </a:br>
            <a:r>
              <a:rPr lang="ar-IQ" sz="2400" dirty="0" smtClean="0">
                <a:latin typeface="Simplified Arabic" pitchFamily="18" charset="-78"/>
                <a:cs typeface="Simplified Arabic" pitchFamily="18" charset="-78"/>
              </a:rPr>
              <a:t>المرحلة الرابعة / مادة المذاهب الادبية</a:t>
            </a:r>
            <a:endParaRPr lang="ar-IQ" sz="2400" dirty="0">
              <a:latin typeface="Simplified Arabic" pitchFamily="18" charset="-78"/>
              <a:cs typeface="Simplified Arabic" pitchFamily="18" charset="-78"/>
            </a:endParaRPr>
          </a:p>
        </p:txBody>
      </p:sp>
      <p:sp>
        <p:nvSpPr>
          <p:cNvPr id="3" name="عنوان فرعي 2"/>
          <p:cNvSpPr>
            <a:spLocks noGrp="1"/>
          </p:cNvSpPr>
          <p:nvPr>
            <p:ph type="subTitle" idx="1"/>
          </p:nvPr>
        </p:nvSpPr>
        <p:spPr>
          <a:xfrm>
            <a:off x="4733365" y="4581128"/>
            <a:ext cx="3309803" cy="1100581"/>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ar-IQ" sz="2400" b="1" dirty="0" smtClean="0">
                <a:solidFill>
                  <a:schemeClr val="tx1"/>
                </a:solidFill>
                <a:latin typeface="Simplified Arabic" pitchFamily="18" charset="-78"/>
                <a:cs typeface="Simplified Arabic" pitchFamily="18" charset="-78"/>
              </a:rPr>
              <a:t>محاضرة </a:t>
            </a:r>
            <a:r>
              <a:rPr lang="ar-IQ" sz="2400" b="1" smtClean="0">
                <a:solidFill>
                  <a:schemeClr val="tx1"/>
                </a:solidFill>
                <a:latin typeface="Simplified Arabic" pitchFamily="18" charset="-78"/>
                <a:cs typeface="Simplified Arabic" pitchFamily="18" charset="-78"/>
              </a:rPr>
              <a:t>في الرمزية </a:t>
            </a:r>
            <a:endParaRPr lang="ar-IQ" sz="2400" b="1" dirty="0" smtClean="0">
              <a:solidFill>
                <a:schemeClr val="tx1"/>
              </a:solidFill>
              <a:latin typeface="Simplified Arabic" pitchFamily="18" charset="-78"/>
              <a:cs typeface="Simplified Arabic" pitchFamily="18" charset="-78"/>
            </a:endParaRPr>
          </a:p>
          <a:p>
            <a:pPr algn="ctr"/>
            <a:r>
              <a:rPr lang="ar-IQ" sz="2400" b="1" dirty="0" err="1" smtClean="0">
                <a:solidFill>
                  <a:schemeClr val="tx1"/>
                </a:solidFill>
                <a:latin typeface="Simplified Arabic" pitchFamily="18" charset="-78"/>
                <a:cs typeface="Simplified Arabic" pitchFamily="18" charset="-78"/>
              </a:rPr>
              <a:t>أ.د</a:t>
            </a:r>
            <a:r>
              <a:rPr lang="ar-IQ" sz="2400" b="1" dirty="0" smtClean="0">
                <a:solidFill>
                  <a:schemeClr val="tx1"/>
                </a:solidFill>
                <a:latin typeface="Simplified Arabic" pitchFamily="18" charset="-78"/>
                <a:cs typeface="Simplified Arabic" pitchFamily="18" charset="-78"/>
              </a:rPr>
              <a:t>. اسراء حسين جابر</a:t>
            </a:r>
            <a:endParaRPr lang="ar-IQ" sz="2400" b="1" dirty="0">
              <a:solidFill>
                <a:schemeClr val="tx1"/>
              </a:solidFill>
              <a:latin typeface="Simplified Arabic" pitchFamily="18" charset="-78"/>
              <a:cs typeface="Simplified Arabic" pitchFamily="18" charset="-78"/>
            </a:endParaRPr>
          </a:p>
        </p:txBody>
      </p:sp>
      <p:pic>
        <p:nvPicPr>
          <p:cNvPr id="1026" name="Picture 2" descr="F:\محاضرات\download (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20688"/>
            <a:ext cx="3456384"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068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IQ" dirty="0" smtClean="0"/>
              <a:t>محاور المحاضرة </a:t>
            </a:r>
            <a:endParaRPr lang="ar-IQ" dirty="0"/>
          </a:p>
        </p:txBody>
      </p:sp>
      <p:sp>
        <p:nvSpPr>
          <p:cNvPr id="3" name="عنصر نائب للمحتوى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ar-IQ" dirty="0" smtClean="0"/>
              <a:t> تعريف الرمزية </a:t>
            </a:r>
          </a:p>
          <a:p>
            <a:r>
              <a:rPr lang="ar-IQ" dirty="0" smtClean="0"/>
              <a:t>ممهدات نشأة الرمزية</a:t>
            </a:r>
          </a:p>
          <a:p>
            <a:r>
              <a:rPr lang="ar-IQ" dirty="0" smtClean="0"/>
              <a:t>خصائصها </a:t>
            </a:r>
          </a:p>
          <a:p>
            <a:pPr marL="68580" indent="0">
              <a:buNone/>
            </a:pPr>
            <a:endParaRPr lang="ar-IQ" dirty="0" smtClean="0"/>
          </a:p>
        </p:txBody>
      </p:sp>
      <p:pic>
        <p:nvPicPr>
          <p:cNvPr id="2050" name="Picture 2" descr="F:\محاضرات\images (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204864"/>
            <a:ext cx="3024336" cy="3627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210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IQ" dirty="0" smtClean="0"/>
              <a:t>تعريف الرمزية </a:t>
            </a:r>
            <a:endParaRPr lang="ar-IQ" dirty="0"/>
          </a:p>
        </p:txBody>
      </p:sp>
      <p:sp>
        <p:nvSpPr>
          <p:cNvPr id="3" name="عنصر نائب للمحتوى 2"/>
          <p:cNvSpPr>
            <a:spLocks noGrp="1"/>
          </p:cNvSpPr>
          <p:nvPr>
            <p:ph idx="1"/>
          </p:nvPr>
        </p:nvSpPr>
        <p:spPr>
          <a:xfrm>
            <a:off x="1043608" y="2394969"/>
            <a:ext cx="7056784" cy="3842343"/>
          </a:xfrm>
        </p:spPr>
        <p:style>
          <a:lnRef idx="1">
            <a:schemeClr val="accent1"/>
          </a:lnRef>
          <a:fillRef idx="2">
            <a:schemeClr val="accent1"/>
          </a:fillRef>
          <a:effectRef idx="1">
            <a:schemeClr val="accent1"/>
          </a:effectRef>
          <a:fontRef idx="minor">
            <a:schemeClr val="dk1"/>
          </a:fontRef>
        </p:style>
        <p:txBody>
          <a:bodyPr/>
          <a:lstStyle/>
          <a:p>
            <a:pPr algn="just">
              <a:lnSpc>
                <a:spcPct val="115000"/>
              </a:lnSpc>
              <a:spcAft>
                <a:spcPts val="800"/>
              </a:spcAft>
            </a:pPr>
            <a:r>
              <a:rPr lang="ar-IQ" dirty="0">
                <a:latin typeface="Calibri"/>
                <a:ea typeface="Calibri"/>
                <a:cs typeface="Simplified Arabic"/>
              </a:rPr>
              <a:t>الرمزية، مذهب أدبي، يتجه اتجاهاً مثاليا، ويتخذ فيه الغموض والإيحاء أسلوباً في التعبير، لتجسيد ما تنم عنه النفس، من أعماق، وعوالم بعيدة لا تستطيع اللغة العادية أن تفي بمحتوياتها </a:t>
            </a:r>
            <a:r>
              <a:rPr lang="ar-IQ" dirty="0" err="1">
                <a:latin typeface="Calibri"/>
                <a:ea typeface="Calibri"/>
                <a:cs typeface="Simplified Arabic"/>
              </a:rPr>
              <a:t>وغوامضها</a:t>
            </a:r>
            <a:r>
              <a:rPr lang="ar-IQ" dirty="0">
                <a:latin typeface="Calibri"/>
                <a:ea typeface="Calibri"/>
                <a:cs typeface="Simplified Arabic"/>
              </a:rPr>
              <a:t> والتواءاتها المعقدة. وللرمز مفهومان:</a:t>
            </a:r>
            <a:endParaRPr lang="en-US" sz="1800" dirty="0">
              <a:latin typeface="Calibri"/>
              <a:ea typeface="Calibri"/>
              <a:cs typeface="Arial"/>
            </a:endParaRPr>
          </a:p>
          <a:p>
            <a:pPr algn="just">
              <a:lnSpc>
                <a:spcPct val="115000"/>
              </a:lnSpc>
              <a:spcAft>
                <a:spcPts val="800"/>
              </a:spcAft>
            </a:pPr>
            <a:r>
              <a:rPr lang="ar-IQ" dirty="0">
                <a:latin typeface="Calibri"/>
                <a:ea typeface="Calibri"/>
                <a:cs typeface="Simplified Arabic"/>
              </a:rPr>
              <a:t>أولهما:- هو إنابة شيء عن شيء آخر، أو يوحي بشيء آخر.</a:t>
            </a:r>
            <a:endParaRPr lang="en-US" sz="1800" dirty="0">
              <a:latin typeface="Calibri"/>
              <a:ea typeface="Calibri"/>
              <a:cs typeface="Arial"/>
            </a:endParaRPr>
          </a:p>
          <a:p>
            <a:pPr algn="just">
              <a:lnSpc>
                <a:spcPct val="107000"/>
              </a:lnSpc>
              <a:spcAft>
                <a:spcPts val="800"/>
              </a:spcAft>
            </a:pPr>
            <a:r>
              <a:rPr lang="ar-IQ" dirty="0">
                <a:latin typeface="Calibri"/>
                <a:ea typeface="Calibri"/>
                <a:cs typeface="Simplified Arabic"/>
              </a:rPr>
              <a:t>وثانيهما:- أن الرمز تفاعل بين شيئين، أحدهما ظاهر، والآخر خفي</a:t>
            </a:r>
            <a:endParaRPr lang="en-US" sz="1800" dirty="0">
              <a:effectLst/>
              <a:latin typeface="Calibri"/>
              <a:ea typeface="Calibri"/>
              <a:cs typeface="Arial"/>
            </a:endParaRPr>
          </a:p>
        </p:txBody>
      </p:sp>
    </p:spTree>
    <p:extLst>
      <p:ext uri="{BB962C8B-B14F-4D97-AF65-F5344CB8AC3E}">
        <p14:creationId xmlns:p14="http://schemas.microsoft.com/office/powerpoint/2010/main" val="1993009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IQ" dirty="0" smtClean="0"/>
              <a:t>تعريف </a:t>
            </a:r>
            <a:r>
              <a:rPr lang="ar-IQ" dirty="0" err="1" smtClean="0"/>
              <a:t>ملارميه</a:t>
            </a:r>
            <a:r>
              <a:rPr lang="ar-IQ" dirty="0" smtClean="0"/>
              <a:t> للرمزية </a:t>
            </a:r>
            <a:endParaRPr lang="ar-IQ" dirty="0"/>
          </a:p>
        </p:txBody>
      </p:sp>
      <p:sp>
        <p:nvSpPr>
          <p:cNvPr id="3" name="عنصر نائب للمحتوى 2"/>
          <p:cNvSpPr>
            <a:spLocks noGrp="1"/>
          </p:cNvSpPr>
          <p:nvPr>
            <p:ph idx="1"/>
          </p:nvPr>
        </p:nvSpPr>
        <p:spPr>
          <a:xfrm>
            <a:off x="1043492" y="2323652"/>
            <a:ext cx="7056900" cy="3508977"/>
          </a:xfrm>
        </p:spPr>
        <p:style>
          <a:lnRef idx="1">
            <a:schemeClr val="accent1"/>
          </a:lnRef>
          <a:fillRef idx="2">
            <a:schemeClr val="accent1"/>
          </a:fillRef>
          <a:effectRef idx="1">
            <a:schemeClr val="accent1"/>
          </a:effectRef>
          <a:fontRef idx="minor">
            <a:schemeClr val="dk1"/>
          </a:fontRef>
        </p:style>
        <p:txBody>
          <a:bodyPr/>
          <a:lstStyle/>
          <a:p>
            <a:pPr marL="68580" indent="0" algn="just">
              <a:lnSpc>
                <a:spcPct val="115000"/>
              </a:lnSpc>
              <a:spcAft>
                <a:spcPts val="800"/>
              </a:spcAft>
              <a:buNone/>
            </a:pPr>
            <a:r>
              <a:rPr lang="ar-IQ" dirty="0">
                <a:latin typeface="Calibri"/>
                <a:ea typeface="Calibri"/>
                <a:cs typeface="Simplified Arabic"/>
              </a:rPr>
              <a:t>ولعل  خير من عرف الرمزية ، ووقف على ماهيتها ، هم روادها وأقطابها الذين اغنوا  المذهب بأفكارهم وثقافتهم .</a:t>
            </a:r>
            <a:endParaRPr lang="en-US" sz="1800" dirty="0">
              <a:latin typeface="Calibri"/>
              <a:ea typeface="Calibri"/>
              <a:cs typeface="Arial"/>
            </a:endParaRPr>
          </a:p>
          <a:p>
            <a:pPr marL="68580" indent="0" algn="just">
              <a:lnSpc>
                <a:spcPct val="115000"/>
              </a:lnSpc>
              <a:spcAft>
                <a:spcPts val="800"/>
              </a:spcAft>
              <a:buNone/>
            </a:pPr>
            <a:r>
              <a:rPr lang="ar-IQ" dirty="0">
                <a:latin typeface="Calibri"/>
                <a:ea typeface="Calibri"/>
                <a:cs typeface="Simplified Arabic"/>
              </a:rPr>
              <a:t>وفي مقدمة (هؤلاء </a:t>
            </a:r>
            <a:r>
              <a:rPr lang="ar-IQ" dirty="0" err="1">
                <a:latin typeface="Calibri"/>
                <a:ea typeface="Calibri"/>
                <a:cs typeface="Simplified Arabic"/>
              </a:rPr>
              <a:t>ملارميه</a:t>
            </a:r>
            <a:r>
              <a:rPr lang="ar-IQ" dirty="0">
                <a:latin typeface="Calibri"/>
                <a:ea typeface="Calibri"/>
                <a:cs typeface="Simplified Arabic"/>
              </a:rPr>
              <a:t> ) زعيم الرمزية دون منازع ، والذي تأمل الأشياء ، وصورة تتصاعد مع الأحلام ، والأحلام تنيرها ، وهي أخذك الشيء وإظهاره تحت نقاب من الغرابة والوهم ، فيستنبط استدراجا بواسطة الإيحاء . </a:t>
            </a:r>
            <a:endParaRPr lang="en-US" sz="1800" dirty="0">
              <a:latin typeface="Calibri"/>
              <a:ea typeface="Calibri"/>
              <a:cs typeface="Arial"/>
            </a:endParaRPr>
          </a:p>
          <a:p>
            <a:endParaRPr lang="ar-IQ" dirty="0"/>
          </a:p>
        </p:txBody>
      </p:sp>
    </p:spTree>
    <p:extLst>
      <p:ext uri="{BB962C8B-B14F-4D97-AF65-F5344CB8AC3E}">
        <p14:creationId xmlns:p14="http://schemas.microsoft.com/office/powerpoint/2010/main" val="1643504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1052736"/>
            <a:ext cx="7056900" cy="4779893"/>
          </a:xfrm>
        </p:spPr>
        <p:style>
          <a:lnRef idx="1">
            <a:schemeClr val="accent1"/>
          </a:lnRef>
          <a:fillRef idx="2">
            <a:schemeClr val="accent1"/>
          </a:fillRef>
          <a:effectRef idx="1">
            <a:schemeClr val="accent1"/>
          </a:effectRef>
          <a:fontRef idx="minor">
            <a:schemeClr val="dk1"/>
          </a:fontRef>
        </p:style>
        <p:txBody>
          <a:bodyPr>
            <a:normAutofit/>
          </a:bodyPr>
          <a:lstStyle/>
          <a:p>
            <a:pPr marL="68580" indent="0" algn="just">
              <a:lnSpc>
                <a:spcPct val="107000"/>
              </a:lnSpc>
              <a:spcAft>
                <a:spcPts val="800"/>
              </a:spcAft>
              <a:buNone/>
            </a:pPr>
            <a:r>
              <a:rPr lang="ar-IQ" dirty="0">
                <a:latin typeface="Calibri"/>
                <a:ea typeface="Calibri"/>
                <a:cs typeface="Simplified Arabic"/>
              </a:rPr>
              <a:t>وقد أوضح أحد الدارسين ماهيته بقوله(أن الأدب الرمزي، هو ذلك الأدب الذي يقرأه القارئ العادي فلا يفهم منه إلّا ظاهره، أما القارئ المتأمل فيفهم منه هذا الظاهر، ولكنه لا يقف عنده، بل هو لا يكاد يمضي في القطعة الأدبية الرمزية حتى يبهره ما تحت سطحها .... ومن أعاجيب لبابه أنه يتخايل بصور مختلفة في ذهن القارئ، المتأمل، صور تتفاوت في مقدار ما فيها من الجمال والمعاني والأهداف والأعجب من هذا أن قارئاً متأملاً آخر، قد تتخايل له صورة ذهنية جديدة غير التي مرت بذهن القارئ المتأمل الأول )</a:t>
            </a:r>
            <a:endParaRPr lang="en-US" sz="1800" dirty="0">
              <a:effectLst/>
              <a:latin typeface="Calibri"/>
              <a:ea typeface="Calibri"/>
              <a:cs typeface="Arial"/>
            </a:endParaRPr>
          </a:p>
        </p:txBody>
      </p:sp>
      <p:pic>
        <p:nvPicPr>
          <p:cNvPr id="4098" name="Picture 2" descr="F:\محاضرات\images (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861048"/>
            <a:ext cx="4032448" cy="1958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971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980728"/>
            <a:ext cx="7056900" cy="4937720"/>
          </a:xfrm>
        </p:spPr>
        <p:style>
          <a:lnRef idx="1">
            <a:schemeClr val="accent1"/>
          </a:lnRef>
          <a:fillRef idx="2">
            <a:schemeClr val="accent1"/>
          </a:fillRef>
          <a:effectRef idx="1">
            <a:schemeClr val="accent1"/>
          </a:effectRef>
          <a:fontRef idx="minor">
            <a:schemeClr val="dk1"/>
          </a:fontRef>
        </p:style>
        <p:txBody>
          <a:bodyPr/>
          <a:lstStyle/>
          <a:p>
            <a:pPr marL="68580" indent="0" algn="just">
              <a:lnSpc>
                <a:spcPct val="115000"/>
              </a:lnSpc>
              <a:spcAft>
                <a:spcPts val="800"/>
              </a:spcAft>
              <a:buNone/>
            </a:pPr>
            <a:r>
              <a:rPr lang="ar-IQ" dirty="0">
                <a:latin typeface="Calibri"/>
                <a:ea typeface="Calibri"/>
                <a:cs typeface="Simplified Arabic"/>
              </a:rPr>
              <a:t>ليست الرمزية ردة فعل بوجه الواقعية والطبيعية حسب ، بل هي ثورة على(</a:t>
            </a:r>
            <a:r>
              <a:rPr lang="ar-IQ" dirty="0" err="1">
                <a:latin typeface="Calibri"/>
                <a:ea typeface="Calibri"/>
                <a:cs typeface="Simplified Arabic"/>
              </a:rPr>
              <a:t>البرناسية</a:t>
            </a:r>
            <a:r>
              <a:rPr lang="ar-IQ" dirty="0">
                <a:latin typeface="Calibri"/>
                <a:ea typeface="Calibri"/>
                <a:cs typeface="Simplified Arabic"/>
              </a:rPr>
              <a:t>) التي أفرطت في الوضوح والتي اتخذت من التجسيم أو النحت هدفا أساسيا للشعر بحيث يأتي الوصف تجسيما للموصوف محيطا بكافة أو صافه وخصائصه الخارجية المميزة وكأنه يتخذه تمثالا.</a:t>
            </a:r>
            <a:endParaRPr lang="en-US" sz="1800" dirty="0">
              <a:effectLst/>
              <a:latin typeface="Calibri"/>
              <a:ea typeface="Calibri"/>
              <a:cs typeface="Arial"/>
            </a:endParaRPr>
          </a:p>
        </p:txBody>
      </p:sp>
      <p:pic>
        <p:nvPicPr>
          <p:cNvPr id="5122" name="Picture 2" descr="F:\محاضرات\images (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1" y="2852936"/>
            <a:ext cx="6120679" cy="3065512"/>
          </a:xfrm>
          <a:prstGeom prst="rect">
            <a:avLst/>
          </a:prstGeom>
        </p:spPr>
        <p:style>
          <a:lnRef idx="1">
            <a:schemeClr val="accent1"/>
          </a:lnRef>
          <a:fillRef idx="2">
            <a:schemeClr val="accent1"/>
          </a:fillRef>
          <a:effectRef idx="1">
            <a:schemeClr val="accent1"/>
          </a:effectRef>
          <a:fontRef idx="minor">
            <a:schemeClr val="dk1"/>
          </a:fontRef>
        </p:style>
      </p:pic>
    </p:spTree>
    <p:extLst>
      <p:ext uri="{BB962C8B-B14F-4D97-AF65-F5344CB8AC3E}">
        <p14:creationId xmlns:p14="http://schemas.microsoft.com/office/powerpoint/2010/main" val="1215143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pPr algn="ctr">
              <a:lnSpc>
                <a:spcPct val="115000"/>
              </a:lnSpc>
              <a:spcAft>
                <a:spcPts val="800"/>
              </a:spcAft>
            </a:pPr>
            <a:r>
              <a:rPr lang="ar-IQ" dirty="0">
                <a:latin typeface="Calibri"/>
                <a:ea typeface="Calibri"/>
                <a:cs typeface="Simplified Arabic"/>
              </a:rPr>
              <a:t>ممهدات نشأة </a:t>
            </a:r>
            <a:r>
              <a:rPr lang="ar-IQ" dirty="0" smtClean="0">
                <a:latin typeface="Calibri"/>
                <a:ea typeface="Calibri"/>
                <a:cs typeface="Simplified Arabic"/>
              </a:rPr>
              <a:t>الرمزية</a:t>
            </a:r>
            <a:endParaRPr lang="ar-IQ" dirty="0"/>
          </a:p>
        </p:txBody>
      </p:sp>
      <p:sp>
        <p:nvSpPr>
          <p:cNvPr id="3" name="عنصر نائب للمحتوى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a:bodyPr>
          <a:lstStyle/>
          <a:p>
            <a:pPr marL="68580" indent="0" algn="just">
              <a:lnSpc>
                <a:spcPct val="115000"/>
              </a:lnSpc>
              <a:spcAft>
                <a:spcPts val="800"/>
              </a:spcAft>
              <a:buNone/>
            </a:pPr>
            <a:r>
              <a:rPr lang="ar-IQ" dirty="0" smtClean="0">
                <a:latin typeface="Calibri"/>
                <a:ea typeface="Calibri"/>
                <a:cs typeface="Simplified Arabic"/>
              </a:rPr>
              <a:t>- جعل </a:t>
            </a:r>
            <a:r>
              <a:rPr lang="ar-IQ" dirty="0">
                <a:latin typeface="Calibri"/>
                <a:ea typeface="Calibri"/>
                <a:cs typeface="Simplified Arabic"/>
              </a:rPr>
              <a:t>بعض الكتاب من وليم شكسبير (1564 – 1616) عاملا مهما ً من العوامل التي مهدت للمذهب الرمزي؛ وذلك للرموز الكثيرة التي استعملت </a:t>
            </a:r>
            <a:r>
              <a:rPr lang="ar-IQ" dirty="0" smtClean="0">
                <a:latin typeface="Calibri"/>
                <a:ea typeface="Calibri"/>
                <a:cs typeface="Simplified Arabic"/>
              </a:rPr>
              <a:t>في مسرحياته ، </a:t>
            </a:r>
            <a:r>
              <a:rPr lang="ar-IQ" dirty="0">
                <a:latin typeface="Calibri"/>
                <a:ea typeface="Calibri"/>
                <a:cs typeface="Simplified Arabic"/>
              </a:rPr>
              <a:t>ولا سيما مسرحية(</a:t>
            </a:r>
            <a:r>
              <a:rPr lang="ar-IQ" dirty="0" err="1">
                <a:latin typeface="Calibri"/>
                <a:ea typeface="Calibri"/>
                <a:cs typeface="Simplified Arabic"/>
              </a:rPr>
              <a:t>مكبث</a:t>
            </a:r>
            <a:r>
              <a:rPr lang="ar-IQ" dirty="0">
                <a:latin typeface="Calibri"/>
                <a:ea typeface="Calibri"/>
                <a:cs typeface="Simplified Arabic"/>
              </a:rPr>
              <a:t>) التي تعد نموذجاً أدبياً مليئاً بالرموز والإشارات الإنسانية والكونية، المرتبطة ارتباطاً وثيقاً بالإنسان.</a:t>
            </a:r>
            <a:endParaRPr lang="en-US" sz="1800" dirty="0">
              <a:latin typeface="Calibri"/>
              <a:ea typeface="Calibri"/>
              <a:cs typeface="Arial"/>
            </a:endParaRPr>
          </a:p>
          <a:p>
            <a:pPr marL="68580" indent="0" algn="just">
              <a:lnSpc>
                <a:spcPct val="115000"/>
              </a:lnSpc>
              <a:spcAft>
                <a:spcPts val="800"/>
              </a:spcAft>
              <a:buNone/>
            </a:pPr>
            <a:r>
              <a:rPr lang="ar-IQ" dirty="0" smtClean="0">
                <a:latin typeface="Calibri"/>
                <a:ea typeface="Calibri"/>
                <a:cs typeface="Simplified Arabic"/>
              </a:rPr>
              <a:t>- كان </a:t>
            </a:r>
            <a:r>
              <a:rPr lang="ar-IQ" dirty="0">
                <a:latin typeface="Calibri"/>
                <a:ea typeface="Calibri"/>
                <a:cs typeface="Simplified Arabic"/>
              </a:rPr>
              <a:t>تأثير جوته أكثر من تأثير شكسبير في هذا الميدان، وذلك بسبب تشبع نفسه وروحه بالقيم الدينية التي تربى عليها، والتي كان من نتائجها أن ابتكر رموزاً دينية رائعة، تجلت في مسرحيته الشهيرة (</a:t>
            </a:r>
            <a:r>
              <a:rPr lang="ar-IQ" dirty="0" err="1">
                <a:latin typeface="Calibri"/>
                <a:ea typeface="Calibri"/>
                <a:cs typeface="Simplified Arabic"/>
              </a:rPr>
              <a:t>فاوست</a:t>
            </a:r>
            <a:r>
              <a:rPr lang="ar-IQ" dirty="0" smtClean="0">
                <a:latin typeface="Calibri"/>
                <a:ea typeface="Calibri"/>
                <a:cs typeface="Simplified Arabic"/>
              </a:rPr>
              <a:t>).</a:t>
            </a:r>
            <a:endParaRPr lang="en-US" sz="1800" dirty="0">
              <a:latin typeface="Calibri"/>
              <a:ea typeface="Calibri"/>
              <a:cs typeface="Arial"/>
            </a:endParaRPr>
          </a:p>
        </p:txBody>
      </p:sp>
    </p:spTree>
    <p:extLst>
      <p:ext uri="{BB962C8B-B14F-4D97-AF65-F5344CB8AC3E}">
        <p14:creationId xmlns:p14="http://schemas.microsoft.com/office/powerpoint/2010/main" val="1183028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IQ" dirty="0" smtClean="0"/>
              <a:t>ممهدات نشأة الرمزية </a:t>
            </a:r>
            <a:endParaRPr lang="ar-IQ" dirty="0"/>
          </a:p>
        </p:txBody>
      </p:sp>
      <p:sp>
        <p:nvSpPr>
          <p:cNvPr id="3" name="عنصر نائب للمحتوى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algn="just">
              <a:lnSpc>
                <a:spcPct val="115000"/>
              </a:lnSpc>
              <a:spcAft>
                <a:spcPts val="800"/>
              </a:spcAft>
              <a:buFontTx/>
              <a:buChar char="-"/>
            </a:pPr>
            <a:r>
              <a:rPr lang="ar-IQ" dirty="0" smtClean="0">
                <a:latin typeface="Calibri"/>
                <a:ea typeface="Calibri"/>
                <a:cs typeface="Simplified Arabic"/>
              </a:rPr>
              <a:t>ومن الممهدات ايضا ، انتشار </a:t>
            </a:r>
            <a:r>
              <a:rPr lang="ar-IQ" dirty="0">
                <a:latin typeface="Calibri"/>
                <a:ea typeface="Calibri"/>
                <a:cs typeface="Simplified Arabic"/>
              </a:rPr>
              <a:t>الرمز في آداب العصور الوسطى الأوربية كما أن روائع الواقعية ممثلة في أعمال تولستوي </a:t>
            </a:r>
            <a:r>
              <a:rPr lang="ar-IQ" dirty="0" err="1">
                <a:latin typeface="Calibri"/>
                <a:ea typeface="Calibri"/>
                <a:cs typeface="Simplified Arabic"/>
              </a:rPr>
              <a:t>وفلوبير</a:t>
            </a:r>
            <a:r>
              <a:rPr lang="ar-IQ" dirty="0">
                <a:latin typeface="Calibri"/>
                <a:ea typeface="Calibri"/>
                <a:cs typeface="Simplified Arabic"/>
              </a:rPr>
              <a:t> وبلزاك وديكنز، تستخدم </a:t>
            </a:r>
            <a:r>
              <a:rPr lang="ar-IQ" dirty="0" smtClean="0">
                <a:latin typeface="Calibri"/>
                <a:ea typeface="Calibri"/>
                <a:cs typeface="Simplified Arabic"/>
              </a:rPr>
              <a:t>الرموز </a:t>
            </a:r>
            <a:r>
              <a:rPr lang="ar-IQ" dirty="0">
                <a:latin typeface="Calibri"/>
                <a:ea typeface="Calibri"/>
                <a:cs typeface="Simplified Arabic"/>
              </a:rPr>
              <a:t>استخداماً بارزاً في كثير من الأحيان.</a:t>
            </a:r>
            <a:endParaRPr lang="en-US" sz="1800" dirty="0">
              <a:effectLst/>
              <a:latin typeface="Calibri"/>
              <a:ea typeface="Calibri"/>
              <a:cs typeface="Arial"/>
            </a:endParaRPr>
          </a:p>
        </p:txBody>
      </p:sp>
      <p:pic>
        <p:nvPicPr>
          <p:cNvPr id="6146" name="Picture 2" descr="F:\محاضرات\images (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645024"/>
            <a:ext cx="5544616" cy="2196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863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lnSpc>
                <a:spcPct val="115000"/>
              </a:lnSpc>
            </a:pPr>
            <a:r>
              <a:rPr lang="ar-IQ" b="1" dirty="0">
                <a:latin typeface="Calibri"/>
                <a:ea typeface="Times New Roman"/>
                <a:cs typeface="Simplified Arabic"/>
              </a:rPr>
              <a:t>خصائص الرمزية : </a:t>
            </a:r>
            <a:endParaRPr lang="en-US" sz="3200" dirty="0">
              <a:effectLst/>
              <a:latin typeface="Calibri"/>
              <a:ea typeface="Calibri"/>
              <a:cs typeface="Arial"/>
            </a:endParaRPr>
          </a:p>
        </p:txBody>
      </p:sp>
      <p:sp>
        <p:nvSpPr>
          <p:cNvPr id="3" name="عنصر نائب للمحتوى 2"/>
          <p:cNvSpPr>
            <a:spLocks noGrp="1"/>
          </p:cNvSpPr>
          <p:nvPr>
            <p:ph idx="1"/>
          </p:nvPr>
        </p:nvSpPr>
        <p:spPr>
          <a:xfrm>
            <a:off x="1043492" y="2323652"/>
            <a:ext cx="6984892" cy="3508977"/>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68580" indent="0" algn="just">
              <a:lnSpc>
                <a:spcPct val="115000"/>
              </a:lnSpc>
              <a:buNone/>
            </a:pPr>
            <a:r>
              <a:rPr lang="ar-IQ" dirty="0" smtClean="0">
                <a:latin typeface="Calibri"/>
                <a:ea typeface="Times New Roman"/>
                <a:cs typeface="Simplified Arabic"/>
              </a:rPr>
              <a:t>-  </a:t>
            </a:r>
            <a:r>
              <a:rPr lang="ar-IQ" dirty="0">
                <a:latin typeface="Calibri"/>
                <a:ea typeface="Times New Roman"/>
                <a:cs typeface="Simplified Arabic"/>
              </a:rPr>
              <a:t>تعد اللغة من أهم عناصر العملية الإبداعية في الشعر الرمزي , ذلك ان الرمزيين نظروا اليها نظرة خاصة دقيقة وعميقة , بل هم فلسفوها من اجل أن يحققوا بها  أداء خاصا هو البوح بما تختلج به الذات .  </a:t>
            </a:r>
            <a:endParaRPr lang="en-US" sz="1800" dirty="0">
              <a:latin typeface="Calibri"/>
              <a:ea typeface="Calibri"/>
              <a:cs typeface="Arial"/>
            </a:endParaRPr>
          </a:p>
          <a:p>
            <a:pPr marL="68580" indent="0" algn="just">
              <a:lnSpc>
                <a:spcPct val="115000"/>
              </a:lnSpc>
              <a:buNone/>
            </a:pPr>
            <a:r>
              <a:rPr lang="ar-IQ" dirty="0">
                <a:latin typeface="Calibri"/>
                <a:ea typeface="Times New Roman"/>
                <a:cs typeface="Simplified Arabic"/>
              </a:rPr>
              <a:t>لقد رأى الرمزيون , أن الألفاظ العادية مثقلة بمعانيها المادية ما جعلها تعبر عن الجانب الواضح والمباشر من الفكر والشعور , ولذلك فهي عاجزة عن تحقيق القوة الإيحائية لأنها ليست من خاصتها التعبيرية المعنوية . </a:t>
            </a:r>
            <a:endParaRPr lang="en-US" sz="1800" dirty="0">
              <a:latin typeface="Calibri"/>
              <a:ea typeface="Calibri"/>
              <a:cs typeface="Arial"/>
            </a:endParaRPr>
          </a:p>
          <a:p>
            <a:pPr marL="68580" indent="0">
              <a:buNone/>
            </a:pPr>
            <a:endParaRPr lang="ar-IQ" dirty="0"/>
          </a:p>
        </p:txBody>
      </p:sp>
    </p:spTree>
    <p:extLst>
      <p:ext uri="{BB962C8B-B14F-4D97-AF65-F5344CB8AC3E}">
        <p14:creationId xmlns:p14="http://schemas.microsoft.com/office/powerpoint/2010/main" val="214460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1052736"/>
            <a:ext cx="7128908" cy="4779893"/>
          </a:xfrm>
        </p:spPr>
        <p:style>
          <a:lnRef idx="1">
            <a:schemeClr val="accent1"/>
          </a:lnRef>
          <a:fillRef idx="2">
            <a:schemeClr val="accent1"/>
          </a:fillRef>
          <a:effectRef idx="1">
            <a:schemeClr val="accent1"/>
          </a:effectRef>
          <a:fontRef idx="minor">
            <a:schemeClr val="dk1"/>
          </a:fontRef>
        </p:style>
        <p:txBody>
          <a:bodyPr>
            <a:normAutofit/>
          </a:bodyPr>
          <a:lstStyle/>
          <a:p>
            <a:pPr marL="68580" indent="0" algn="just">
              <a:lnSpc>
                <a:spcPct val="115000"/>
              </a:lnSpc>
              <a:buNone/>
            </a:pPr>
            <a:r>
              <a:rPr lang="ar-IQ" dirty="0" smtClean="0">
                <a:latin typeface="Calibri"/>
                <a:ea typeface="Times New Roman"/>
                <a:cs typeface="Simplified Arabic"/>
              </a:rPr>
              <a:t>- الشعر ليس تصوير الحقيقة والواقع ونقلهما , وإنما هو حالة نفسية تبدأ وتستيقظ حيث ينتهي تقليد الواقع ونقله. ولذلك فأن هذا الهدف لا يتحقق إلا بوضع هالة من الغرابة حول الحقيقة. </a:t>
            </a:r>
            <a:endParaRPr lang="en-US" sz="1800" dirty="0" smtClean="0">
              <a:latin typeface="Calibri"/>
              <a:ea typeface="Calibri"/>
              <a:cs typeface="Arial"/>
            </a:endParaRPr>
          </a:p>
          <a:p>
            <a:pPr marL="68580" indent="0" algn="just">
              <a:lnSpc>
                <a:spcPct val="115000"/>
              </a:lnSpc>
              <a:buNone/>
            </a:pPr>
            <a:r>
              <a:rPr lang="ar-IQ" dirty="0" smtClean="0">
                <a:latin typeface="Calibri"/>
                <a:ea typeface="Times New Roman"/>
                <a:cs typeface="Simplified Arabic"/>
              </a:rPr>
              <a:t>ومن </a:t>
            </a:r>
            <a:r>
              <a:rPr lang="ar-IQ" dirty="0">
                <a:latin typeface="Calibri"/>
                <a:ea typeface="Times New Roman"/>
                <a:cs typeface="Simplified Arabic"/>
              </a:rPr>
              <a:t>هنا اصطبغ شعرهم بالإيحاء والإبهام , وانتهى في كثير من الأحيان إلى الغموض والتعقيد </a:t>
            </a:r>
            <a:endParaRPr lang="en-US" sz="1800" dirty="0">
              <a:latin typeface="Calibri"/>
              <a:ea typeface="Calibri"/>
              <a:cs typeface="Arial"/>
            </a:endParaRPr>
          </a:p>
          <a:p>
            <a:pPr marL="68580" indent="0" algn="just">
              <a:lnSpc>
                <a:spcPct val="115000"/>
              </a:lnSpc>
              <a:buNone/>
            </a:pPr>
            <a:r>
              <a:rPr lang="ar-IQ" dirty="0" smtClean="0">
                <a:latin typeface="Calibri"/>
                <a:ea typeface="Times New Roman"/>
                <a:cs typeface="Simplified Arabic"/>
              </a:rPr>
              <a:t>-</a:t>
            </a:r>
            <a:r>
              <a:rPr lang="ar-IQ" dirty="0">
                <a:latin typeface="Calibri"/>
                <a:ea typeface="Times New Roman"/>
                <a:cs typeface="Simplified Arabic"/>
              </a:rPr>
              <a:t>ومما يتصل  بعنايتهم باللغة الشعرية ( ظاهرة التأنق ) في استعمالهم اللغوي فاللفظة غدت عندهم </a:t>
            </a:r>
            <a:r>
              <a:rPr lang="ar-IQ" dirty="0" smtClean="0">
                <a:latin typeface="Calibri"/>
                <a:ea typeface="Times New Roman"/>
                <a:cs typeface="Simplified Arabic"/>
              </a:rPr>
              <a:t>لا تصور </a:t>
            </a:r>
            <a:r>
              <a:rPr lang="ar-IQ" dirty="0">
                <a:latin typeface="Calibri"/>
                <a:ea typeface="Times New Roman"/>
                <a:cs typeface="Simplified Arabic"/>
              </a:rPr>
              <a:t>الشيء المعين المحدود  , بل تترك للقارئ أن يتصور كما يشاء خياله وحسه وتفكيره . </a:t>
            </a:r>
            <a:endParaRPr lang="en-US" sz="1800" dirty="0">
              <a:effectLst/>
              <a:latin typeface="Calibri"/>
              <a:ea typeface="Calibri"/>
              <a:cs typeface="Arial"/>
            </a:endParaRPr>
          </a:p>
        </p:txBody>
      </p:sp>
    </p:spTree>
    <p:extLst>
      <p:ext uri="{BB962C8B-B14F-4D97-AF65-F5344CB8AC3E}">
        <p14:creationId xmlns:p14="http://schemas.microsoft.com/office/powerpoint/2010/main" val="2565787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608" y="980728"/>
            <a:ext cx="7056900" cy="4851901"/>
          </a:xfrm>
        </p:spPr>
        <p:style>
          <a:lnRef idx="1">
            <a:schemeClr val="accent1"/>
          </a:lnRef>
          <a:fillRef idx="2">
            <a:schemeClr val="accent1"/>
          </a:fillRef>
          <a:effectRef idx="1">
            <a:schemeClr val="accent1"/>
          </a:effectRef>
          <a:fontRef idx="minor">
            <a:schemeClr val="dk1"/>
          </a:fontRef>
        </p:style>
        <p:txBody>
          <a:bodyPr>
            <a:normAutofit fontScale="92500"/>
          </a:bodyPr>
          <a:lstStyle/>
          <a:p>
            <a:pPr marL="68580" indent="0" algn="just">
              <a:lnSpc>
                <a:spcPct val="115000"/>
              </a:lnSpc>
              <a:buNone/>
            </a:pPr>
            <a:r>
              <a:rPr lang="ar-IQ" dirty="0" smtClean="0">
                <a:latin typeface="Calibri"/>
                <a:ea typeface="Times New Roman"/>
                <a:cs typeface="Simplified Arabic"/>
              </a:rPr>
              <a:t>- حققوا </a:t>
            </a:r>
            <a:r>
              <a:rPr lang="ar-IQ" dirty="0">
                <a:latin typeface="Calibri"/>
                <a:ea typeface="Times New Roman"/>
                <a:cs typeface="Simplified Arabic"/>
              </a:rPr>
              <a:t>ما سمي ب(عملية التصفية) في الشعر، وهي التخلي عن الخطابية، والسعي إلى </a:t>
            </a:r>
            <a:r>
              <a:rPr lang="ar-IQ" dirty="0" err="1">
                <a:latin typeface="Calibri"/>
                <a:ea typeface="Times New Roman"/>
                <a:cs typeface="Simplified Arabic"/>
              </a:rPr>
              <a:t>يوميء</a:t>
            </a:r>
            <a:r>
              <a:rPr lang="ar-IQ" dirty="0">
                <a:latin typeface="Calibri"/>
                <a:ea typeface="Times New Roman"/>
                <a:cs typeface="Simplified Arabic"/>
              </a:rPr>
              <a:t> ويحقق الظلال.</a:t>
            </a:r>
            <a:endParaRPr lang="en-US" sz="1800" dirty="0">
              <a:latin typeface="Calibri"/>
              <a:ea typeface="Calibri"/>
              <a:cs typeface="Arial"/>
            </a:endParaRPr>
          </a:p>
          <a:p>
            <a:pPr marL="68580" indent="0" algn="just">
              <a:lnSpc>
                <a:spcPct val="115000"/>
              </a:lnSpc>
              <a:buNone/>
            </a:pPr>
            <a:r>
              <a:rPr lang="ar-IQ" dirty="0">
                <a:latin typeface="Calibri"/>
                <a:ea typeface="Times New Roman"/>
                <a:cs typeface="Simplified Arabic"/>
              </a:rPr>
              <a:t>وقد دعاهم هذا إلى الوقوف من الحروف مواقف خاصة غريبة؛ إذ رأوا أن للحروف الصوتية ألواناً، ويقال أن(رامبو) هو أول من اكتشف ذلك </a:t>
            </a:r>
            <a:r>
              <a:rPr lang="ar-IQ" dirty="0" err="1">
                <a:latin typeface="Calibri"/>
                <a:ea typeface="Times New Roman"/>
                <a:cs typeface="Simplified Arabic"/>
              </a:rPr>
              <a:t>بعبقريته</a:t>
            </a:r>
            <a:r>
              <a:rPr lang="ar-IQ" dirty="0">
                <a:latin typeface="Calibri"/>
                <a:ea typeface="Times New Roman"/>
                <a:cs typeface="Simplified Arabic"/>
              </a:rPr>
              <a:t> الغريبة، وانه نظم في هذا النحو قصيدة شهيرة عنوانها(أحرف العلة). فقد وضع للحرف :</a:t>
            </a:r>
            <a:endParaRPr lang="en-US" sz="1800" dirty="0">
              <a:latin typeface="Calibri"/>
              <a:ea typeface="Calibri"/>
              <a:cs typeface="Arial"/>
            </a:endParaRPr>
          </a:p>
          <a:p>
            <a:pPr marL="68580" indent="0" algn="just">
              <a:lnSpc>
                <a:spcPct val="115000"/>
              </a:lnSpc>
              <a:buNone/>
            </a:pPr>
            <a:r>
              <a:rPr lang="ar-IQ" dirty="0">
                <a:latin typeface="Calibri"/>
                <a:ea typeface="Times New Roman"/>
                <a:cs typeface="Simplified Arabic"/>
              </a:rPr>
              <a:t> اللون الأسود .</a:t>
            </a:r>
            <a:r>
              <a:rPr lang="en-US" dirty="0" smtClean="0">
                <a:latin typeface="Simplified Arabic"/>
                <a:ea typeface="Times New Roman"/>
                <a:cs typeface="Arial"/>
              </a:rPr>
              <a:t>A</a:t>
            </a:r>
            <a:endParaRPr lang="en-US" sz="1800" dirty="0">
              <a:latin typeface="Calibri"/>
              <a:ea typeface="Calibri"/>
              <a:cs typeface="Arial"/>
            </a:endParaRPr>
          </a:p>
          <a:p>
            <a:pPr marL="68580" indent="0" algn="just">
              <a:lnSpc>
                <a:spcPct val="115000"/>
              </a:lnSpc>
              <a:buNone/>
            </a:pPr>
            <a:r>
              <a:rPr lang="ar-IQ" dirty="0" smtClean="0">
                <a:latin typeface="Calibri"/>
                <a:ea typeface="Times New Roman"/>
                <a:cs typeface="Simplified Arabic"/>
              </a:rPr>
              <a:t>   </a:t>
            </a:r>
            <a:r>
              <a:rPr lang="ar-IQ" dirty="0">
                <a:latin typeface="Calibri"/>
                <a:ea typeface="Times New Roman"/>
                <a:cs typeface="Simplified Arabic"/>
              </a:rPr>
              <a:t>اللون الأبيض . </a:t>
            </a:r>
            <a:r>
              <a:rPr lang="en-US" dirty="0">
                <a:latin typeface="Simplified Arabic"/>
                <a:ea typeface="Times New Roman"/>
                <a:cs typeface="Arial"/>
              </a:rPr>
              <a:t>E</a:t>
            </a:r>
            <a:endParaRPr lang="en-US" sz="1800" dirty="0">
              <a:latin typeface="Calibri"/>
              <a:ea typeface="Calibri"/>
              <a:cs typeface="Arial"/>
            </a:endParaRPr>
          </a:p>
          <a:p>
            <a:pPr marL="68580" indent="0" algn="just">
              <a:lnSpc>
                <a:spcPct val="115000"/>
              </a:lnSpc>
              <a:buNone/>
            </a:pPr>
            <a:r>
              <a:rPr lang="ar-IQ" dirty="0" smtClean="0">
                <a:latin typeface="Calibri"/>
                <a:ea typeface="Times New Roman"/>
                <a:cs typeface="Simplified Arabic"/>
              </a:rPr>
              <a:t>  </a:t>
            </a:r>
            <a:r>
              <a:rPr lang="ar-IQ" dirty="0">
                <a:latin typeface="Calibri"/>
                <a:ea typeface="Times New Roman"/>
                <a:cs typeface="Simplified Arabic"/>
              </a:rPr>
              <a:t>اللون الأخضر. </a:t>
            </a:r>
            <a:r>
              <a:rPr lang="en-US" dirty="0" smtClean="0">
                <a:latin typeface="Simplified Arabic"/>
                <a:ea typeface="Times New Roman"/>
                <a:cs typeface="Arial"/>
              </a:rPr>
              <a:t>O</a:t>
            </a:r>
            <a:endParaRPr lang="en-US" sz="1800" dirty="0">
              <a:latin typeface="Calibri"/>
              <a:ea typeface="Calibri"/>
              <a:cs typeface="Arial"/>
            </a:endParaRPr>
          </a:p>
          <a:p>
            <a:pPr marL="68580" indent="0" algn="just">
              <a:lnSpc>
                <a:spcPct val="115000"/>
              </a:lnSpc>
              <a:buNone/>
            </a:pPr>
            <a:r>
              <a:rPr lang="ar-IQ" dirty="0">
                <a:latin typeface="Calibri"/>
                <a:ea typeface="Times New Roman"/>
                <a:cs typeface="Simplified Arabic"/>
              </a:rPr>
              <a:t>  اللون الأزرق .</a:t>
            </a:r>
            <a:r>
              <a:rPr lang="en-US" dirty="0">
                <a:latin typeface="Simplified Arabic"/>
                <a:ea typeface="Times New Roman"/>
                <a:cs typeface="Arial"/>
              </a:rPr>
              <a:t>U </a:t>
            </a:r>
            <a:endParaRPr lang="en-US" sz="1800" dirty="0">
              <a:latin typeface="Calibri"/>
              <a:ea typeface="Calibri"/>
              <a:cs typeface="Arial"/>
            </a:endParaRPr>
          </a:p>
          <a:p>
            <a:pPr marL="68580" indent="0">
              <a:buNone/>
            </a:pPr>
            <a:r>
              <a:rPr lang="ar-IQ" dirty="0">
                <a:ea typeface="Times New Roman"/>
                <a:cs typeface="Simplified Arabic"/>
              </a:rPr>
              <a:t>وأمعن بعض الرمزيين في هذه الروابط، فوضعوا الألوان لكل الحروف الصوتية </a:t>
            </a:r>
            <a:endParaRPr lang="ar-IQ" dirty="0"/>
          </a:p>
        </p:txBody>
      </p:sp>
      <p:pic>
        <p:nvPicPr>
          <p:cNvPr id="8194" name="Picture 2" descr="F:\محاضرات\1444217655_4_1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5" y="3140968"/>
            <a:ext cx="4680521"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146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1124744"/>
            <a:ext cx="6984892" cy="4707885"/>
          </a:xfrm>
        </p:spPr>
        <p:style>
          <a:lnRef idx="1">
            <a:schemeClr val="accent1"/>
          </a:lnRef>
          <a:fillRef idx="2">
            <a:schemeClr val="accent1"/>
          </a:fillRef>
          <a:effectRef idx="1">
            <a:schemeClr val="accent1"/>
          </a:effectRef>
          <a:fontRef idx="minor">
            <a:schemeClr val="dk1"/>
          </a:fontRef>
        </p:style>
        <p:txBody>
          <a:bodyPr>
            <a:normAutofit/>
          </a:bodyPr>
          <a:lstStyle/>
          <a:p>
            <a:pPr marL="68580" indent="0" algn="just">
              <a:buNone/>
            </a:pPr>
            <a:r>
              <a:rPr lang="ar-IQ" sz="2800" dirty="0" smtClean="0">
                <a:ea typeface="Times New Roman"/>
                <a:cs typeface="Simplified Arabic"/>
              </a:rPr>
              <a:t>- أن </a:t>
            </a:r>
            <a:r>
              <a:rPr lang="ar-IQ" sz="2800" dirty="0">
                <a:ea typeface="Times New Roman"/>
                <a:cs typeface="Simplified Arabic"/>
              </a:rPr>
              <a:t>الرمزيين </a:t>
            </a:r>
            <a:r>
              <a:rPr lang="ar-IQ" sz="2800" dirty="0" smtClean="0">
                <a:ea typeface="Times New Roman"/>
                <a:cs typeface="Simplified Arabic"/>
              </a:rPr>
              <a:t> </a:t>
            </a:r>
            <a:r>
              <a:rPr lang="ar-IQ" sz="2800" dirty="0">
                <a:ea typeface="Times New Roman"/>
                <a:cs typeface="Simplified Arabic"/>
              </a:rPr>
              <a:t>نظروا إلى اللغة كياناً موحداً داخل العمل الإبداعي ولم ينظروا إليه مفردات أو ألفاظاً، كما أن موقفهم منها جاء مشروطاً بالممارسة والاستعمال: ولذلك فإن حديثهم عن اللفظة والعبارة في نظريتهم النقدية، قد واكبه تطبيق عملي دقيق، يؤكده كل شعرهم الذي </a:t>
            </a:r>
            <a:r>
              <a:rPr lang="ar-IQ" sz="2800" dirty="0" err="1">
                <a:ea typeface="Times New Roman"/>
                <a:cs typeface="Simplified Arabic"/>
              </a:rPr>
              <a:t>انماز</a:t>
            </a:r>
            <a:r>
              <a:rPr lang="ar-IQ" sz="2800" dirty="0">
                <a:ea typeface="Times New Roman"/>
                <a:cs typeface="Simplified Arabic"/>
              </a:rPr>
              <a:t> من شعر غيرهم بهذه الخصائص والعلاقات بين الأصوات والألوان والروائح  وغيرها مما اسموه (نظرية تراسل الحواس) والتي سنفرد لها كلاماً خاصاً</a:t>
            </a:r>
            <a:endParaRPr lang="ar-IQ" sz="2800" dirty="0"/>
          </a:p>
        </p:txBody>
      </p:sp>
    </p:spTree>
    <p:extLst>
      <p:ext uri="{BB962C8B-B14F-4D97-AF65-F5344CB8AC3E}">
        <p14:creationId xmlns:p14="http://schemas.microsoft.com/office/powerpoint/2010/main" val="750671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980728"/>
            <a:ext cx="6984892" cy="4851901"/>
          </a:xfrm>
        </p:spPr>
        <p:style>
          <a:lnRef idx="1">
            <a:schemeClr val="accent1"/>
          </a:lnRef>
          <a:fillRef idx="2">
            <a:schemeClr val="accent1"/>
          </a:fillRef>
          <a:effectRef idx="1">
            <a:schemeClr val="accent1"/>
          </a:effectRef>
          <a:fontRef idx="minor">
            <a:schemeClr val="dk1"/>
          </a:fontRef>
        </p:style>
        <p:txBody>
          <a:bodyPr>
            <a:normAutofit fontScale="92500"/>
          </a:bodyPr>
          <a:lstStyle/>
          <a:p>
            <a:pPr marL="68580" indent="0" algn="just">
              <a:lnSpc>
                <a:spcPct val="115000"/>
              </a:lnSpc>
              <a:buNone/>
            </a:pPr>
            <a:r>
              <a:rPr lang="ar-IQ" dirty="0">
                <a:latin typeface="Calibri"/>
                <a:ea typeface="Times New Roman"/>
                <a:cs typeface="Simplified Arabic"/>
              </a:rPr>
              <a:t>_لقد اتضح موقفهم من اللغة الشعرية في خلق علاقات بين الأصوات والكلمات والتراكيب، وهدفوا في محاولتهم هذه إلى استغلال القيم الصوتية في الكلمات </a:t>
            </a:r>
            <a:r>
              <a:rPr lang="ar-IQ" dirty="0" err="1">
                <a:latin typeface="Calibri"/>
                <a:ea typeface="Times New Roman"/>
                <a:cs typeface="Simplified Arabic"/>
              </a:rPr>
              <a:t>والأيحاء</a:t>
            </a:r>
            <a:r>
              <a:rPr lang="ar-IQ" dirty="0">
                <a:latin typeface="Calibri"/>
                <a:ea typeface="Times New Roman"/>
                <a:cs typeface="Simplified Arabic"/>
              </a:rPr>
              <a:t> بها.</a:t>
            </a:r>
            <a:endParaRPr lang="en-US" sz="1800" dirty="0">
              <a:latin typeface="Calibri"/>
              <a:ea typeface="Calibri"/>
              <a:cs typeface="Arial"/>
            </a:endParaRPr>
          </a:p>
          <a:p>
            <a:pPr marL="68580" indent="0" algn="just">
              <a:lnSpc>
                <a:spcPct val="115000"/>
              </a:lnSpc>
              <a:buNone/>
            </a:pPr>
            <a:r>
              <a:rPr lang="ar-IQ" dirty="0">
                <a:latin typeface="Calibri"/>
                <a:ea typeface="Times New Roman"/>
                <a:cs typeface="Simplified Arabic"/>
              </a:rPr>
              <a:t>واستخدموا الكلمات الغريبة والتي يندر استخدامها في الشعر العادي لتكون سببا في الغموض والإبهام. ومن ذلك أيضا تغييرهم في البنى اللغوية والمقاييس النحوية </a:t>
            </a:r>
            <a:r>
              <a:rPr lang="ar-IQ" dirty="0" smtClean="0">
                <a:latin typeface="Calibri"/>
                <a:ea typeface="Times New Roman"/>
                <a:cs typeface="Simplified Arabic"/>
              </a:rPr>
              <a:t>والبلاغية.</a:t>
            </a:r>
            <a:endParaRPr lang="ar-IQ" sz="1800" dirty="0" smtClean="0">
              <a:latin typeface="Calibri"/>
              <a:ea typeface="Times New Roman"/>
              <a:cs typeface="Arial"/>
            </a:endParaRPr>
          </a:p>
          <a:p>
            <a:pPr marL="68580" indent="0" algn="just">
              <a:lnSpc>
                <a:spcPct val="115000"/>
              </a:lnSpc>
              <a:buNone/>
            </a:pPr>
            <a:r>
              <a:rPr lang="ar-IQ" dirty="0" smtClean="0">
                <a:latin typeface="Calibri"/>
                <a:ea typeface="Times New Roman"/>
                <a:cs typeface="Simplified Arabic"/>
              </a:rPr>
              <a:t>-إن </a:t>
            </a:r>
            <a:r>
              <a:rPr lang="ar-IQ" dirty="0">
                <a:latin typeface="Calibri"/>
                <a:ea typeface="Times New Roman"/>
                <a:cs typeface="Simplified Arabic"/>
              </a:rPr>
              <a:t>تحقيق عنصر النغم في القصيدة الرمزية هدف جدير بالعناية، فقد كانت (موسيقى </a:t>
            </a:r>
            <a:r>
              <a:rPr lang="ar-IQ" dirty="0" err="1">
                <a:latin typeface="Calibri"/>
                <a:ea typeface="Times New Roman"/>
                <a:cs typeface="Simplified Arabic"/>
              </a:rPr>
              <a:t>واجنر</a:t>
            </a:r>
            <a:r>
              <a:rPr lang="ar-IQ" dirty="0">
                <a:latin typeface="Calibri"/>
                <a:ea typeface="Times New Roman"/>
                <a:cs typeface="Simplified Arabic"/>
              </a:rPr>
              <a:t>) واحدة من الأسباب التي انبثق عنها هذا المذهب.</a:t>
            </a:r>
            <a:endParaRPr lang="en-US" sz="1800" dirty="0">
              <a:latin typeface="Calibri"/>
              <a:ea typeface="Calibri"/>
              <a:cs typeface="Arial"/>
            </a:endParaRPr>
          </a:p>
          <a:p>
            <a:pPr marL="68580" indent="0" algn="just">
              <a:lnSpc>
                <a:spcPct val="115000"/>
              </a:lnSpc>
              <a:buNone/>
            </a:pPr>
            <a:r>
              <a:rPr lang="ar-IQ" dirty="0" smtClean="0">
                <a:latin typeface="Calibri"/>
                <a:ea typeface="Times New Roman"/>
                <a:cs typeface="Simplified Arabic"/>
              </a:rPr>
              <a:t>* لجأ </a:t>
            </a:r>
            <a:r>
              <a:rPr lang="ar-IQ" dirty="0">
                <a:latin typeface="Calibri"/>
                <a:ea typeface="Times New Roman"/>
                <a:cs typeface="Simplified Arabic"/>
              </a:rPr>
              <a:t>(</a:t>
            </a:r>
            <a:r>
              <a:rPr lang="ar-IQ" dirty="0" err="1">
                <a:latin typeface="Calibri"/>
                <a:ea typeface="Times New Roman"/>
                <a:cs typeface="Simplified Arabic"/>
              </a:rPr>
              <a:t>ملارميه</a:t>
            </a:r>
            <a:r>
              <a:rPr lang="ar-IQ" dirty="0">
                <a:latin typeface="Calibri"/>
                <a:ea typeface="Times New Roman"/>
                <a:cs typeface="Simplified Arabic"/>
              </a:rPr>
              <a:t>) فيلسوف الرمزية إلى الخصائص الغنائية ليجعلها واسطة للإيحاء بأفكاره المثالية. بل لقد وضع منظر الرمزية هذا على الأصوات كاهل العمل الشعري</a:t>
            </a:r>
            <a:endParaRPr lang="en-US" sz="1800" dirty="0">
              <a:effectLst/>
              <a:latin typeface="Calibri"/>
              <a:ea typeface="Calibri"/>
              <a:cs typeface="Arial"/>
            </a:endParaRPr>
          </a:p>
        </p:txBody>
      </p:sp>
    </p:spTree>
    <p:extLst>
      <p:ext uri="{BB962C8B-B14F-4D97-AF65-F5344CB8AC3E}">
        <p14:creationId xmlns:p14="http://schemas.microsoft.com/office/powerpoint/2010/main" val="2861915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sz="2400"/>
          </a:p>
        </p:txBody>
      </p:sp>
      <p:sp>
        <p:nvSpPr>
          <p:cNvPr id="3" name="عنصر نائب للمحتوى 2"/>
          <p:cNvSpPr>
            <a:spLocks noGrp="1"/>
          </p:cNvSpPr>
          <p:nvPr>
            <p:ph idx="1"/>
          </p:nvPr>
        </p:nvSpPr>
        <p:spPr>
          <a:xfrm>
            <a:off x="1043492" y="836712"/>
            <a:ext cx="7056900" cy="4824536"/>
          </a:xfrm>
        </p:spPr>
        <p:style>
          <a:lnRef idx="1">
            <a:schemeClr val="accent1"/>
          </a:lnRef>
          <a:fillRef idx="2">
            <a:schemeClr val="accent1"/>
          </a:fillRef>
          <a:effectRef idx="1">
            <a:schemeClr val="accent1"/>
          </a:effectRef>
          <a:fontRef idx="minor">
            <a:schemeClr val="dk1"/>
          </a:fontRef>
        </p:style>
        <p:txBody>
          <a:bodyPr>
            <a:noAutofit/>
          </a:bodyPr>
          <a:lstStyle/>
          <a:p>
            <a:pPr marL="68580" indent="0" algn="just">
              <a:lnSpc>
                <a:spcPct val="115000"/>
              </a:lnSpc>
              <a:buNone/>
            </a:pPr>
            <a:r>
              <a:rPr lang="ar-IQ" dirty="0" smtClean="0">
                <a:latin typeface="Calibri"/>
                <a:ea typeface="Times New Roman"/>
                <a:cs typeface="Simplified Arabic"/>
              </a:rPr>
              <a:t>-قصد </a:t>
            </a:r>
            <a:r>
              <a:rPr lang="ar-IQ" dirty="0">
                <a:latin typeface="Calibri"/>
                <a:ea typeface="Times New Roman"/>
                <a:cs typeface="Simplified Arabic"/>
              </a:rPr>
              <a:t>الرمزيون في فنهم الشعري الإيحاء والإبهام والغموض قصداً، يردون به على الخطابية والمباشرة والوضوح، الذي هدف إليه العديد من المذاهب السابقة الكلاسيكية والواقعية والطبيعية، وما بين الإيحاء والغموض علاقة سببية، إذ (الغموض أب للإيحاء وباعث له دون أن يعني ذلك انفصالا  أو استقلالا، فهما يسلكان درباً وحداً</a:t>
            </a:r>
            <a:r>
              <a:rPr lang="ar-IQ" dirty="0" smtClean="0">
                <a:latin typeface="Calibri"/>
                <a:ea typeface="Times New Roman"/>
                <a:cs typeface="Simplified Arabic"/>
              </a:rPr>
              <a:t>..)</a:t>
            </a:r>
          </a:p>
          <a:p>
            <a:pPr marL="68580" indent="0" algn="just">
              <a:lnSpc>
                <a:spcPct val="115000"/>
              </a:lnSpc>
              <a:buNone/>
            </a:pPr>
            <a:r>
              <a:rPr lang="ar-IQ" dirty="0" smtClean="0">
                <a:latin typeface="Calibri"/>
                <a:ea typeface="Times New Roman"/>
                <a:cs typeface="Simplified Arabic"/>
              </a:rPr>
              <a:t>-نظرية </a:t>
            </a:r>
            <a:r>
              <a:rPr lang="ar-IQ" dirty="0">
                <a:latin typeface="Calibri"/>
                <a:ea typeface="Times New Roman"/>
                <a:cs typeface="Simplified Arabic"/>
              </a:rPr>
              <a:t>العلاقات وتراسل الحواس ،صاحب هذه النظرية هو </a:t>
            </a:r>
            <a:r>
              <a:rPr lang="ar-IQ" dirty="0" err="1">
                <a:latin typeface="Calibri"/>
                <a:ea typeface="Times New Roman"/>
                <a:cs typeface="Simplified Arabic"/>
              </a:rPr>
              <a:t>بودلير</a:t>
            </a:r>
            <a:r>
              <a:rPr lang="ar-IQ" dirty="0">
                <a:latin typeface="Calibri"/>
                <a:ea typeface="Times New Roman"/>
                <a:cs typeface="Simplified Arabic"/>
              </a:rPr>
              <a:t>، شاعرهم العظيم فقد نوه بها في إحدى قصائده التي حملت الاسم نفسه.</a:t>
            </a:r>
            <a:endParaRPr lang="en-US" dirty="0">
              <a:latin typeface="Calibri"/>
              <a:ea typeface="Calibri"/>
              <a:cs typeface="Arial"/>
            </a:endParaRPr>
          </a:p>
          <a:p>
            <a:pPr marL="68580" indent="0" algn="just">
              <a:lnSpc>
                <a:spcPct val="115000"/>
              </a:lnSpc>
              <a:buNone/>
            </a:pPr>
            <a:r>
              <a:rPr lang="ar-SA" dirty="0">
                <a:latin typeface="Calibri"/>
                <a:ea typeface="Times New Roman"/>
                <a:cs typeface="Simplified Arabic"/>
              </a:rPr>
              <a:t>(وتنطلق نظرية العلاقات هذه من رؤية الرمزيين، إلى أن الانفعالات الخارجية تبلغنا عن طريق الحواس في الألوان والأصوات والعطور. ثم أنها قد تتشابه وقعاً في الوجدان فتوقظ فيه شعوراً متشابهاً.)</a:t>
            </a:r>
            <a:endParaRPr lang="en-US" dirty="0">
              <a:effectLst/>
              <a:latin typeface="Calibri"/>
              <a:ea typeface="Calibri"/>
              <a:cs typeface="Arial"/>
            </a:endParaRPr>
          </a:p>
        </p:txBody>
      </p:sp>
    </p:spTree>
    <p:extLst>
      <p:ext uri="{BB962C8B-B14F-4D97-AF65-F5344CB8AC3E}">
        <p14:creationId xmlns:p14="http://schemas.microsoft.com/office/powerpoint/2010/main" val="3553648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980728"/>
            <a:ext cx="7056900" cy="5256584"/>
          </a:xfrm>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marL="68580" indent="0" algn="just">
              <a:lnSpc>
                <a:spcPct val="115000"/>
              </a:lnSpc>
              <a:buNone/>
            </a:pPr>
            <a:r>
              <a:rPr lang="ar-SA" b="1" dirty="0">
                <a:latin typeface="Calibri"/>
                <a:ea typeface="Times New Roman"/>
                <a:cs typeface="Simplified Arabic"/>
              </a:rPr>
              <a:t>وقد تجاوزت نظرية العلاقات ميدانها في مجالي الطبيعة، إلى تراسل الحواس واختلاطها وتعبير احدها عن الآخر؛ فاللمس والشم والسمع والبصر حواس من نوع آخر، ووسائل تعبير فني تتجاوز حدودها الطبيعية إلى معان جديدة مبتكرة .وفي نظرية العلاقات، ترتفع الرموز الحسية من ميدان الحس إلى الحقائق النفسية الداخلية، والتي هي هدف الشاعر الرمزي، حين يجسد حالته النفسية المنهكة، كقول </a:t>
            </a:r>
            <a:r>
              <a:rPr lang="ar-SA" b="1" dirty="0" err="1">
                <a:latin typeface="Calibri"/>
                <a:ea typeface="Times New Roman"/>
                <a:cs typeface="Simplified Arabic"/>
              </a:rPr>
              <a:t>ملارميه</a:t>
            </a:r>
            <a:r>
              <a:rPr lang="ar-SA" b="1" dirty="0">
                <a:latin typeface="Calibri"/>
                <a:ea typeface="Times New Roman"/>
                <a:cs typeface="Simplified Arabic"/>
              </a:rPr>
              <a:t> تعبيراً عن هذه الحالة.</a:t>
            </a:r>
            <a:endParaRPr lang="en-US" sz="1800" b="1" dirty="0">
              <a:latin typeface="Calibri"/>
              <a:ea typeface="Calibri"/>
              <a:cs typeface="Arial"/>
            </a:endParaRPr>
          </a:p>
          <a:p>
            <a:pPr marL="68580" indent="0" algn="just">
              <a:lnSpc>
                <a:spcPct val="115000"/>
              </a:lnSpc>
              <a:buNone/>
            </a:pPr>
            <a:r>
              <a:rPr lang="ar-SA" b="1" dirty="0">
                <a:latin typeface="Calibri"/>
                <a:ea typeface="Times New Roman"/>
                <a:cs typeface="Simplified Arabic"/>
              </a:rPr>
              <a:t>إن شفقاً </a:t>
            </a:r>
            <a:r>
              <a:rPr lang="ar-SA" b="1" dirty="0" smtClean="0">
                <a:latin typeface="Calibri"/>
                <a:ea typeface="Times New Roman"/>
                <a:cs typeface="Simplified Arabic"/>
              </a:rPr>
              <a:t>أبيض </a:t>
            </a:r>
            <a:r>
              <a:rPr lang="ar-SA" b="1" dirty="0">
                <a:latin typeface="Calibri"/>
                <a:ea typeface="Times New Roman"/>
                <a:cs typeface="Simplified Arabic"/>
              </a:rPr>
              <a:t>يبرد تحت جمجمتي</a:t>
            </a:r>
            <a:endParaRPr lang="en-US" sz="1800" b="1" dirty="0">
              <a:latin typeface="Calibri"/>
              <a:ea typeface="Calibri"/>
              <a:cs typeface="Arial"/>
            </a:endParaRPr>
          </a:p>
          <a:p>
            <a:pPr marL="68580" indent="0" algn="just">
              <a:lnSpc>
                <a:spcPct val="115000"/>
              </a:lnSpc>
              <a:buNone/>
            </a:pPr>
            <a:r>
              <a:rPr lang="ar-SA" b="1" dirty="0">
                <a:latin typeface="Calibri"/>
                <a:ea typeface="Times New Roman"/>
                <a:cs typeface="Simplified Arabic"/>
              </a:rPr>
              <a:t>التي تعصبها حلقة من حديد </a:t>
            </a:r>
            <a:endParaRPr lang="en-US" sz="1800" b="1" dirty="0">
              <a:latin typeface="Calibri"/>
              <a:ea typeface="Calibri"/>
              <a:cs typeface="Arial"/>
            </a:endParaRPr>
          </a:p>
          <a:p>
            <a:pPr marL="68580" indent="0" algn="just">
              <a:lnSpc>
                <a:spcPct val="115000"/>
              </a:lnSpc>
              <a:buNone/>
            </a:pPr>
            <a:r>
              <a:rPr lang="ar-SA" b="1" dirty="0">
                <a:latin typeface="Calibri"/>
                <a:ea typeface="Times New Roman"/>
                <a:cs typeface="Simplified Arabic"/>
              </a:rPr>
              <a:t>وكأنها قبر قديم</a:t>
            </a:r>
            <a:endParaRPr lang="en-US" sz="1800" b="1" dirty="0">
              <a:latin typeface="Calibri"/>
              <a:ea typeface="Calibri"/>
              <a:cs typeface="Arial"/>
            </a:endParaRPr>
          </a:p>
          <a:p>
            <a:pPr marL="68580" indent="0" algn="just">
              <a:lnSpc>
                <a:spcPct val="115000"/>
              </a:lnSpc>
              <a:buNone/>
            </a:pPr>
            <a:r>
              <a:rPr lang="ar-SA" b="1" dirty="0">
                <a:latin typeface="Calibri"/>
                <a:ea typeface="Times New Roman"/>
                <a:cs typeface="Simplified Arabic"/>
              </a:rPr>
              <a:t>وأهيم حزناً خلف حلم غامض جميل</a:t>
            </a:r>
            <a:endParaRPr lang="en-US" sz="1800" b="1" dirty="0">
              <a:latin typeface="Calibri"/>
              <a:ea typeface="Calibri"/>
              <a:cs typeface="Arial"/>
            </a:endParaRPr>
          </a:p>
          <a:p>
            <a:pPr marL="68580" indent="0" algn="just">
              <a:lnSpc>
                <a:spcPct val="115000"/>
              </a:lnSpc>
              <a:buNone/>
            </a:pPr>
            <a:r>
              <a:rPr lang="ar-SA" b="1" dirty="0">
                <a:latin typeface="Calibri"/>
                <a:ea typeface="Times New Roman"/>
                <a:cs typeface="Simplified Arabic"/>
              </a:rPr>
              <a:t>خلال الحقول التي يزدهر فيها عصير لا نهاية له</a:t>
            </a:r>
            <a:endParaRPr lang="en-US" sz="1800" b="1" dirty="0">
              <a:latin typeface="Calibri"/>
              <a:ea typeface="Calibri"/>
              <a:cs typeface="Arial"/>
            </a:endParaRPr>
          </a:p>
          <a:p>
            <a:pPr marL="68580" indent="0" algn="just">
              <a:lnSpc>
                <a:spcPct val="115000"/>
              </a:lnSpc>
              <a:buNone/>
            </a:pPr>
            <a:r>
              <a:rPr lang="ar-SA" b="1" dirty="0">
                <a:latin typeface="Calibri"/>
                <a:ea typeface="Times New Roman"/>
                <a:cs typeface="Simplified Arabic"/>
              </a:rPr>
              <a:t>واحفر برأسي قبراً لحلمي</a:t>
            </a:r>
            <a:endParaRPr lang="en-US" sz="1800" b="1" dirty="0">
              <a:latin typeface="Calibri"/>
              <a:ea typeface="Calibri"/>
              <a:cs typeface="Arial"/>
            </a:endParaRPr>
          </a:p>
          <a:p>
            <a:pPr marL="68580" indent="0" algn="just">
              <a:lnSpc>
                <a:spcPct val="115000"/>
              </a:lnSpc>
              <a:buNone/>
            </a:pPr>
            <a:r>
              <a:rPr lang="ar-SA" b="1" dirty="0">
                <a:latin typeface="Calibri"/>
                <a:ea typeface="Times New Roman"/>
                <a:cs typeface="Simplified Arabic"/>
              </a:rPr>
              <a:t>واعض الأرض الساخنة التي تنبت النرجس</a:t>
            </a:r>
            <a:endParaRPr lang="en-US" sz="1800" b="1" dirty="0">
              <a:latin typeface="Calibri"/>
              <a:ea typeface="Calibri"/>
              <a:cs typeface="Arial"/>
            </a:endParaRPr>
          </a:p>
          <a:p>
            <a:pPr marL="68580" indent="0" algn="just">
              <a:lnSpc>
                <a:spcPct val="115000"/>
              </a:lnSpc>
              <a:buNone/>
            </a:pPr>
            <a:r>
              <a:rPr lang="ar-SA" b="1" dirty="0">
                <a:latin typeface="Calibri"/>
                <a:ea typeface="Times New Roman"/>
                <a:cs typeface="Simplified Arabic"/>
              </a:rPr>
              <a:t>واغوص منتظراً أن ينهض عني الملل</a:t>
            </a:r>
            <a:endParaRPr lang="en-US" sz="1800" b="1" dirty="0">
              <a:latin typeface="Calibri"/>
              <a:ea typeface="Calibri"/>
              <a:cs typeface="Arial"/>
            </a:endParaRPr>
          </a:p>
          <a:p>
            <a:pPr marL="68580" indent="0" algn="just">
              <a:lnSpc>
                <a:spcPct val="115000"/>
              </a:lnSpc>
              <a:buNone/>
            </a:pPr>
            <a:r>
              <a:rPr lang="ar-SA" b="1" dirty="0">
                <a:latin typeface="Calibri"/>
                <a:ea typeface="Times New Roman"/>
                <a:cs typeface="Simplified Arabic"/>
              </a:rPr>
              <a:t>ومع ذلك فزرقة السماء تبتسم فوق سياج الشجر المستيقظ حيث ترفرف العصافير كالزهر في ضوء الشمس.</a:t>
            </a:r>
            <a:endParaRPr lang="en-US" sz="1800" b="1" dirty="0">
              <a:latin typeface="Calibri"/>
              <a:ea typeface="Calibri"/>
              <a:cs typeface="Arial"/>
            </a:endParaRPr>
          </a:p>
          <a:p>
            <a:pPr marL="68580" indent="0">
              <a:buNone/>
            </a:pPr>
            <a:r>
              <a:rPr lang="ar-SA" b="1" dirty="0">
                <a:ea typeface="Times New Roman"/>
                <a:cs typeface="Simplified Arabic"/>
              </a:rPr>
              <a:t>إن التراسل بين الحواس، يعد مبدأ من أهم المبادئ الرمزية، ويبدو أن تحقيق هذا التراسل، في شعر الرمزيين سببه، تمردهم على الواقع ونفورهم من قانونه المحدود واعتقادهم بأن ما يتحقق عن هذه العلاقات هو أجمل مما في الواقع نفسه ومن الشواهد الطريفة على نظرية التراسل، قول </a:t>
            </a:r>
            <a:endParaRPr lang="ar-IQ" b="1" dirty="0"/>
          </a:p>
        </p:txBody>
      </p:sp>
    </p:spTree>
    <p:extLst>
      <p:ext uri="{BB962C8B-B14F-4D97-AF65-F5344CB8AC3E}">
        <p14:creationId xmlns:p14="http://schemas.microsoft.com/office/powerpoint/2010/main" val="3025805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اهم اعلامها </a:t>
            </a:r>
            <a:endParaRPr lang="ar-IQ" dirty="0"/>
          </a:p>
        </p:txBody>
      </p:sp>
      <p:sp>
        <p:nvSpPr>
          <p:cNvPr id="3" name="عنصر نائب للمحتوى 2"/>
          <p:cNvSpPr>
            <a:spLocks noGrp="1"/>
          </p:cNvSpPr>
          <p:nvPr>
            <p:ph idx="1"/>
          </p:nvPr>
        </p:nvSpPr>
        <p:spPr/>
        <p:txBody>
          <a:bodyPr/>
          <a:lstStyle/>
          <a:p>
            <a:pPr marL="68580" indent="0">
              <a:buNone/>
            </a:pPr>
            <a:endParaRPr lang="ar-IQ"/>
          </a:p>
        </p:txBody>
      </p:sp>
    </p:spTree>
    <p:extLst>
      <p:ext uri="{BB962C8B-B14F-4D97-AF65-F5344CB8AC3E}">
        <p14:creationId xmlns:p14="http://schemas.microsoft.com/office/powerpoint/2010/main" val="851244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IQ" dirty="0" smtClean="0"/>
              <a:t>في الختام</a:t>
            </a:r>
            <a:endParaRPr lang="ar-IQ" dirty="0"/>
          </a:p>
        </p:txBody>
      </p:sp>
      <p:sp>
        <p:nvSpPr>
          <p:cNvPr id="3" name="عنصر نائب للمحتوى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68580" indent="0">
              <a:buNone/>
            </a:pPr>
            <a:endParaRPr lang="ar-IQ" dirty="0">
              <a:solidFill>
                <a:srgbClr val="444444"/>
              </a:solidFill>
              <a:latin typeface="Arial"/>
            </a:endParaRPr>
          </a:p>
        </p:txBody>
      </p:sp>
      <p:pic>
        <p:nvPicPr>
          <p:cNvPr id="1026" name="Picture 2" descr="F:\محاضرات\download (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276872"/>
            <a:ext cx="7056784"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8684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وستن">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أوستن">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أوستن">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156</TotalTime>
  <Words>1152</Words>
  <Application>Microsoft Office PowerPoint</Application>
  <PresentationFormat>عرض على الشاشة (3:4)‏</PresentationFormat>
  <Paragraphs>55</Paragraphs>
  <Slides>17</Slides>
  <Notes>0</Notes>
  <HiddenSlides>0</HiddenSlides>
  <MMClips>0</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أوستن</vt:lpstr>
      <vt:lpstr>ا  لجامعة المستنصرية / كلية الاداب قسم اللغة العربية  المرحلة الرابعة / مادة المذاهب الادبية</vt:lpstr>
      <vt:lpstr>محاور المحاضرة </vt:lpstr>
      <vt:lpstr>تعريف الرمزية </vt:lpstr>
      <vt:lpstr>تعريف ملارميه للرمزية </vt:lpstr>
      <vt:lpstr>عرض تقديمي في PowerPoint</vt:lpstr>
      <vt:lpstr>عرض تقديمي في PowerPoint</vt:lpstr>
      <vt:lpstr>ممهدات نشأة الرمزية</vt:lpstr>
      <vt:lpstr>ممهدات نشأة الرمزية </vt:lpstr>
      <vt:lpstr>خصائص الرمزية :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اهم اعلامها </vt:lpstr>
      <vt:lpstr>في الختام</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  لجامعة المستنصرية / كلية الاداب قسم اللغة العربية  المرحلة الرابعة / مادة المذاهب الادبية</dc:title>
  <dc:creator>DR.Ahmed Saker 2o1O</dc:creator>
  <cp:lastModifiedBy>DR.Ahmed Saker 2o1O</cp:lastModifiedBy>
  <cp:revision>14</cp:revision>
  <dcterms:created xsi:type="dcterms:W3CDTF">2020-06-18T04:23:47Z</dcterms:created>
  <dcterms:modified xsi:type="dcterms:W3CDTF">2021-03-06T22:18:43Z</dcterms:modified>
</cp:coreProperties>
</file>