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71" r:id="rId5"/>
    <p:sldId id="259" r:id="rId6"/>
    <p:sldId id="260" r:id="rId7"/>
    <p:sldId id="261" r:id="rId8"/>
    <p:sldId id="262" r:id="rId9"/>
    <p:sldId id="263" r:id="rId10"/>
    <p:sldId id="264" r:id="rId11"/>
    <p:sldId id="265" r:id="rId12"/>
    <p:sldId id="270" r:id="rId13"/>
    <p:sldId id="266" r:id="rId14"/>
    <p:sldId id="268" r:id="rId15"/>
    <p:sldId id="269" r:id="rId1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2">
        <a:schemeClr val="bg1"/>
      </p:bgRef>
    </p:bg>
    <p:spTree>
      <p:nvGrpSpPr>
        <p:cNvPr id="1" name=""/>
        <p:cNvGrpSpPr/>
        <p:nvPr/>
      </p:nvGrpSpPr>
      <p:grpSpPr>
        <a:xfrm>
          <a:off x="0" y="0"/>
          <a:ext cx="0" cy="0"/>
          <a:chOff x="0" y="0"/>
          <a:chExt cx="0" cy="0"/>
        </a:xfrm>
      </p:grpSpPr>
      <p:sp>
        <p:nvSpPr>
          <p:cNvPr id="8" name="مستطيل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رابط مستقيم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عنوان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ar-SA" smtClean="0"/>
              <a:t>انقر لتحرير نمط العنوان الرئيسي</a:t>
            </a:r>
            <a:endParaRPr kumimoji="0" lang="en-US"/>
          </a:p>
        </p:txBody>
      </p:sp>
      <p:sp>
        <p:nvSpPr>
          <p:cNvPr id="25" name="عنوان فرعي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31" name="عنصر نائب للتاريخ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075759E0-2774-4CEB-8F50-6511C5FFC76E}" type="datetimeFigureOut">
              <a:rPr lang="ar-IQ" smtClean="0"/>
              <a:t>03/04/1444</a:t>
            </a:fld>
            <a:endParaRPr lang="ar-IQ"/>
          </a:p>
        </p:txBody>
      </p:sp>
      <p:sp>
        <p:nvSpPr>
          <p:cNvPr id="18" name="عنصر نائب للتذييل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ar-IQ"/>
          </a:p>
        </p:txBody>
      </p:sp>
      <p:sp>
        <p:nvSpPr>
          <p:cNvPr id="29" name="عنصر نائب لرقم الشريحة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E7EF4DB-A77F-4D57-BFE3-3C77B823DCDB}"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5" name="عنصر نائب للتذييل 4"/>
          <p:cNvSpPr>
            <a:spLocks noGrp="1"/>
          </p:cNvSpPr>
          <p:nvPr>
            <p:ph type="ftr" sz="quarter" idx="11"/>
          </p:nvPr>
        </p:nvSpPr>
        <p:spPr/>
        <p:txBody>
          <a:bodyPr/>
          <a:lstStyle>
            <a:extLst/>
          </a:lstStyle>
          <a:p>
            <a:endParaRPr lang="ar-IQ"/>
          </a:p>
        </p:txBody>
      </p:sp>
      <p:sp>
        <p:nvSpPr>
          <p:cNvPr id="6" name="عنصر نائب لرقم الشريحة 5"/>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1">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075759E0-2774-4CEB-8F50-6511C5FFC76E}" type="datetimeFigureOut">
              <a:rPr lang="ar-IQ" smtClean="0"/>
              <a:t>03/04/1444</a:t>
            </a:fld>
            <a:endParaRPr lang="ar-IQ"/>
          </a:p>
        </p:txBody>
      </p:sp>
      <p:sp>
        <p:nvSpPr>
          <p:cNvPr id="5" name="عنصر نائب للتذييل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ar-IQ"/>
          </a:p>
        </p:txBody>
      </p:sp>
      <p:sp>
        <p:nvSpPr>
          <p:cNvPr id="6" name="عنصر نائب لرقم الشريحة 5"/>
          <p:cNvSpPr>
            <a:spLocks noGrp="1"/>
          </p:cNvSpPr>
          <p:nvPr>
            <p:ph type="sldNum" sz="quarter" idx="12"/>
          </p:nvPr>
        </p:nvSpPr>
        <p:spPr>
          <a:xfrm>
            <a:off x="6733952" y="6555112"/>
            <a:ext cx="588336" cy="228600"/>
          </a:xfrm>
        </p:spPr>
        <p:txBody>
          <a:bodyPr/>
          <a:lstStyle>
            <a:extLst/>
          </a:lstStyle>
          <a:p>
            <a:fld id="{FE7EF4DB-A77F-4D57-BFE3-3C77B823DCDB}"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6" name="عنصر نائب للتذييل 5"/>
          <p:cNvSpPr>
            <a:spLocks noGrp="1"/>
          </p:cNvSpPr>
          <p:nvPr>
            <p:ph type="ftr" sz="quarter" idx="11"/>
          </p:nvPr>
        </p:nvSpPr>
        <p:spPr/>
        <p:txBody>
          <a:bodyPr/>
          <a:lstStyle>
            <a:extLst/>
          </a:lstStyle>
          <a:p>
            <a:endParaRPr lang="ar-IQ"/>
          </a:p>
        </p:txBody>
      </p:sp>
      <p:sp>
        <p:nvSpPr>
          <p:cNvPr id="7" name="عنصر نائب لرقم الشريحة 6"/>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nchor="b"/>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8" name="عنصر نائب للتذييل 7"/>
          <p:cNvSpPr>
            <a:spLocks noGrp="1"/>
          </p:cNvSpPr>
          <p:nvPr>
            <p:ph type="ftr" sz="quarter" idx="11"/>
          </p:nvPr>
        </p:nvSpPr>
        <p:spPr/>
        <p:txBody>
          <a:bodyPr/>
          <a:lstStyle>
            <a:extLst/>
          </a:lstStyle>
          <a:p>
            <a:endParaRPr lang="ar-IQ"/>
          </a:p>
        </p:txBody>
      </p:sp>
      <p:sp>
        <p:nvSpPr>
          <p:cNvPr id="9" name="عنصر نائب لرقم الشريحة 8"/>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320040"/>
            <a:ext cx="7242048" cy="1143000"/>
          </a:xfrm>
        </p:spPr>
        <p:txBody>
          <a:bodyP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4" name="عنصر نائب للتذييل 3"/>
          <p:cNvSpPr>
            <a:spLocks noGrp="1"/>
          </p:cNvSpPr>
          <p:nvPr>
            <p:ph type="ftr" sz="quarter" idx="11"/>
          </p:nvPr>
        </p:nvSpPr>
        <p:spPr/>
        <p:txBody>
          <a:bodyPr/>
          <a:lstStyle>
            <a:extLst/>
          </a:lstStyle>
          <a:p>
            <a:endParaRPr lang="ar-IQ"/>
          </a:p>
        </p:txBody>
      </p:sp>
      <p:sp>
        <p:nvSpPr>
          <p:cNvPr id="5" name="عنصر نائب لرقم الشريحة 4"/>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solidFill>
                  <a:schemeClr val="tx2"/>
                </a:solidFill>
              </a:defRPr>
            </a:lvl1pPr>
            <a:extLst/>
          </a:lstStyle>
          <a:p>
            <a:fld id="{075759E0-2774-4CEB-8F50-6511C5FFC76E}" type="datetimeFigureOut">
              <a:rPr lang="ar-IQ" smtClean="0"/>
              <a:t>03/04/1444</a:t>
            </a:fld>
            <a:endParaRPr lang="ar-IQ"/>
          </a:p>
        </p:txBody>
      </p:sp>
      <p:sp>
        <p:nvSpPr>
          <p:cNvPr id="3" name="عنصر نائب للتذييل 2"/>
          <p:cNvSpPr>
            <a:spLocks noGrp="1"/>
          </p:cNvSpPr>
          <p:nvPr>
            <p:ph type="ftr" sz="quarter" idx="11"/>
          </p:nvPr>
        </p:nvSpPr>
        <p:spPr/>
        <p:txBody>
          <a:bodyPr/>
          <a:lstStyle>
            <a:lvl1pPr>
              <a:defRPr>
                <a:solidFill>
                  <a:schemeClr val="tx2"/>
                </a:solidFill>
              </a:defRPr>
            </a:lvl1pPr>
            <a:extLst/>
          </a:lstStyle>
          <a:p>
            <a:endParaRPr lang="ar-IQ"/>
          </a:p>
        </p:txBody>
      </p:sp>
      <p:sp>
        <p:nvSpPr>
          <p:cNvPr id="4" name="عنصر نائب لرقم الشريحة 3"/>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6" name="عنصر نائب للتذييل 5"/>
          <p:cNvSpPr>
            <a:spLocks noGrp="1"/>
          </p:cNvSpPr>
          <p:nvPr>
            <p:ph type="ftr" sz="quarter" idx="11"/>
          </p:nvPr>
        </p:nvSpPr>
        <p:spPr/>
        <p:txBody>
          <a:bodyPr/>
          <a:lstStyle>
            <a:extLst/>
          </a:lstStyle>
          <a:p>
            <a:endParaRPr lang="ar-IQ"/>
          </a:p>
        </p:txBody>
      </p:sp>
      <p:sp>
        <p:nvSpPr>
          <p:cNvPr id="7" name="عنصر نائب لرقم الشريحة 6"/>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2"/>
      </p:bgRef>
    </p:bg>
    <p:spTree>
      <p:nvGrpSpPr>
        <p:cNvPr id="1" name=""/>
        <p:cNvGrpSpPr/>
        <p:nvPr/>
      </p:nvGrpSpPr>
      <p:grpSpPr>
        <a:xfrm>
          <a:off x="0" y="0"/>
          <a:ext cx="0" cy="0"/>
          <a:chOff x="0" y="0"/>
          <a:chExt cx="0" cy="0"/>
        </a:xfrm>
      </p:grpSpPr>
      <p:sp>
        <p:nvSpPr>
          <p:cNvPr id="8" name="مستطيل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مستطيل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عنوان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ar-SA" smtClean="0"/>
              <a:t>انقر لتحرير نمط العنوان الرئيسي</a:t>
            </a:r>
            <a:endParaRPr kumimoji="0" lang="en-US" dirty="0"/>
          </a:p>
        </p:txBody>
      </p:sp>
      <p:sp>
        <p:nvSpPr>
          <p:cNvPr id="4" name="عنصر نائب للنص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ar-SA" smtClean="0"/>
              <a:t>انقر لتحرير أنماط النص الرئيسي</a:t>
            </a:r>
          </a:p>
        </p:txBody>
      </p:sp>
      <p:sp>
        <p:nvSpPr>
          <p:cNvPr id="5" name="عنصر نائب للتاريخ 4"/>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6" name="عنصر نائب للتذييل 5"/>
          <p:cNvSpPr>
            <a:spLocks noGrp="1"/>
          </p:cNvSpPr>
          <p:nvPr>
            <p:ph type="ftr" sz="quarter" idx="11"/>
          </p:nvPr>
        </p:nvSpPr>
        <p:spPr/>
        <p:txBody>
          <a:bodyPr/>
          <a:lstStyle>
            <a:extLst/>
          </a:lstStyle>
          <a:p>
            <a:endParaRPr lang="ar-IQ"/>
          </a:p>
        </p:txBody>
      </p:sp>
      <p:sp>
        <p:nvSpPr>
          <p:cNvPr id="7" name="عنصر نائب لرقم الشريحة 6"/>
          <p:cNvSpPr>
            <a:spLocks noGrp="1"/>
          </p:cNvSpPr>
          <p:nvPr>
            <p:ph type="sldNum" sz="quarter" idx="12"/>
          </p:nvPr>
        </p:nvSpPr>
        <p:spPr/>
        <p:txBody>
          <a:bodyPr/>
          <a:lstStyle>
            <a:extLst/>
          </a:lstStyle>
          <a:p>
            <a:fld id="{FE7EF4DB-A77F-4D57-BFE3-3C77B823DCDB}" type="slidenum">
              <a:rPr lang="ar-IQ" smtClean="0"/>
              <a:t>‹#›</a:t>
            </a:fld>
            <a:endParaRPr lang="ar-IQ"/>
          </a:p>
        </p:txBody>
      </p:sp>
      <p:sp>
        <p:nvSpPr>
          <p:cNvPr id="10" name="عنصر نائب للصورة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ar-SA" smtClean="0"/>
              <a:t>انقر فوق الأيقونة لإضافة صورة</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075759E0-2774-4CEB-8F50-6511C5FFC76E}" type="datetimeFigureOut">
              <a:rPr lang="ar-IQ" smtClean="0"/>
              <a:t>03/04/1444</a:t>
            </a:fld>
            <a:endParaRPr lang="ar-IQ"/>
          </a:p>
        </p:txBody>
      </p:sp>
      <p:sp>
        <p:nvSpPr>
          <p:cNvPr id="5" name="عنصر نائب للتذييل 4"/>
          <p:cNvSpPr>
            <a:spLocks noGrp="1"/>
          </p:cNvSpPr>
          <p:nvPr>
            <p:ph type="ftr" sz="quarter" idx="11"/>
          </p:nvPr>
        </p:nvSpPr>
        <p:spPr/>
        <p:txBody>
          <a:bodyPr/>
          <a:lstStyle>
            <a:extLst/>
          </a:lstStyle>
          <a:p>
            <a:endParaRPr lang="ar-IQ"/>
          </a:p>
        </p:txBody>
      </p:sp>
      <p:sp>
        <p:nvSpPr>
          <p:cNvPr id="6" name="عنصر نائب لرقم الشريحة 5"/>
          <p:cNvSpPr>
            <a:spLocks noGrp="1"/>
          </p:cNvSpPr>
          <p:nvPr>
            <p:ph type="sldNum" sz="quarter" idx="12"/>
          </p:nvPr>
        </p:nvSpPr>
        <p:spPr/>
        <p:txBody>
          <a:bodyPr/>
          <a:lstStyle>
            <a:extLst/>
          </a:lstStyle>
          <a:p>
            <a:fld id="{FE7EF4DB-A77F-4D57-BFE3-3C77B823DCDB}"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553200" y="274955"/>
            <a:ext cx="1524000" cy="5851525"/>
          </a:xfrm>
        </p:spPr>
        <p:txBody>
          <a:bodyPr vert="eaVert" ancho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2"/>
            <a:ext cx="6019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242816" y="6557946"/>
            <a:ext cx="2002464" cy="226902"/>
          </a:xfrm>
        </p:spPr>
        <p:txBody>
          <a:bodyPr/>
          <a:lstStyle>
            <a:extLst/>
          </a:lstStyle>
          <a:p>
            <a:fld id="{075759E0-2774-4CEB-8F50-6511C5FFC76E}" type="datetimeFigureOut">
              <a:rPr lang="ar-IQ" smtClean="0"/>
              <a:t>03/04/1444</a:t>
            </a:fld>
            <a:endParaRPr lang="ar-IQ"/>
          </a:p>
        </p:txBody>
      </p:sp>
      <p:sp>
        <p:nvSpPr>
          <p:cNvPr id="5" name="عنصر نائب للتذييل 4"/>
          <p:cNvSpPr>
            <a:spLocks noGrp="1"/>
          </p:cNvSpPr>
          <p:nvPr>
            <p:ph type="ftr" sz="quarter" idx="11"/>
          </p:nvPr>
        </p:nvSpPr>
        <p:spPr>
          <a:xfrm>
            <a:off x="457200" y="6556248"/>
            <a:ext cx="3657600" cy="228600"/>
          </a:xfrm>
        </p:spPr>
        <p:txBody>
          <a:bodyPr/>
          <a:lstStyle>
            <a:extLst/>
          </a:lstStyle>
          <a:p>
            <a:endParaRPr lang="ar-IQ"/>
          </a:p>
        </p:txBody>
      </p:sp>
      <p:sp>
        <p:nvSpPr>
          <p:cNvPr id="6" name="عنصر نائب لرقم الشريحة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E7EF4DB-A77F-4D57-BFE3-3C77B823DCDB}"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مستطيل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عنصر نائب للعنوان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ar-SA" smtClean="0"/>
              <a:t>انقر لتحرير نمط العنوان الرئيسي</a:t>
            </a:r>
            <a:endParaRPr kumimoji="0" lang="en-US"/>
          </a:p>
        </p:txBody>
      </p:sp>
      <p:sp>
        <p:nvSpPr>
          <p:cNvPr id="31" name="عنصر نائب للنص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7" name="عنصر نائب للتاريخ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075759E0-2774-4CEB-8F50-6511C5FFC76E}" type="datetimeFigureOut">
              <a:rPr lang="ar-IQ" smtClean="0"/>
              <a:t>03/04/1444</a:t>
            </a:fld>
            <a:endParaRPr lang="ar-IQ"/>
          </a:p>
        </p:txBody>
      </p:sp>
      <p:sp>
        <p:nvSpPr>
          <p:cNvPr id="4" name="عنصر نائب للتذييل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ar-IQ"/>
          </a:p>
        </p:txBody>
      </p:sp>
      <p:sp>
        <p:nvSpPr>
          <p:cNvPr id="16" name="عنصر نائب لرقم الشريحة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E7EF4DB-A77F-4D57-BFE3-3C77B823DCDB}"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r" rtl="1"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r" rtl="1"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r" rtl="1"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r" rtl="1"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r" rtl="1"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r" rtl="1"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r" rtl="1"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r" rtl="1"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r" rtl="1"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366868" y="533400"/>
            <a:ext cx="5105400" cy="2391544"/>
          </a:xfrm>
        </p:spPr>
        <p:style>
          <a:lnRef idx="1">
            <a:schemeClr val="dk1"/>
          </a:lnRef>
          <a:fillRef idx="2">
            <a:schemeClr val="dk1"/>
          </a:fillRef>
          <a:effectRef idx="1">
            <a:schemeClr val="dk1"/>
          </a:effectRef>
          <a:fontRef idx="minor">
            <a:schemeClr val="dk1"/>
          </a:fontRef>
        </p:style>
        <p:txBody>
          <a:bodyPr/>
          <a:lstStyle/>
          <a:p>
            <a:pPr algn="ct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
            </a:r>
            <a:br>
              <a:rPr lang="ar-IQ" sz="2400" dirty="0" smtClean="0">
                <a:solidFill>
                  <a:schemeClr val="tx1"/>
                </a:solidFill>
              </a:rPr>
            </a:br>
            <a:r>
              <a:rPr lang="ar-IQ" sz="2400" dirty="0">
                <a:solidFill>
                  <a:schemeClr val="tx1"/>
                </a:solidFill>
              </a:rPr>
              <a:t/>
            </a:r>
            <a:br>
              <a:rPr lang="ar-IQ" sz="2400" dirty="0">
                <a:solidFill>
                  <a:schemeClr val="tx1"/>
                </a:solidFill>
              </a:rPr>
            </a:br>
            <a:r>
              <a:rPr lang="ar-IQ" sz="2400" dirty="0" smtClean="0">
                <a:solidFill>
                  <a:schemeClr val="tx1"/>
                </a:solidFill>
              </a:rPr>
              <a:t>الجامعة المستنصرية / كلية </a:t>
            </a:r>
            <a:r>
              <a:rPr lang="ar-IQ" sz="2400" dirty="0" err="1" smtClean="0">
                <a:solidFill>
                  <a:schemeClr val="tx1"/>
                </a:solidFill>
              </a:rPr>
              <a:t>الاداب</a:t>
            </a:r>
            <a:r>
              <a:rPr lang="ar-IQ" sz="2400" dirty="0" smtClean="0">
                <a:solidFill>
                  <a:schemeClr val="tx1"/>
                </a:solidFill>
              </a:rPr>
              <a:t/>
            </a:r>
            <a:br>
              <a:rPr lang="ar-IQ" sz="2400" dirty="0" smtClean="0">
                <a:solidFill>
                  <a:schemeClr val="tx1"/>
                </a:solidFill>
              </a:rPr>
            </a:br>
            <a:r>
              <a:rPr lang="ar-IQ" sz="2400" dirty="0" smtClean="0">
                <a:solidFill>
                  <a:schemeClr val="tx1"/>
                </a:solidFill>
              </a:rPr>
              <a:t>قسم اللغة العربية </a:t>
            </a:r>
            <a:br>
              <a:rPr lang="ar-IQ" sz="2400" dirty="0" smtClean="0">
                <a:solidFill>
                  <a:schemeClr val="tx1"/>
                </a:solidFill>
              </a:rPr>
            </a:br>
            <a:r>
              <a:rPr lang="ar-IQ" sz="2400" dirty="0" smtClean="0">
                <a:solidFill>
                  <a:schemeClr val="tx1"/>
                </a:solidFill>
              </a:rPr>
              <a:t>المرحلة الرابعة </a:t>
            </a:r>
            <a:br>
              <a:rPr lang="ar-IQ" sz="2400" dirty="0" smtClean="0">
                <a:solidFill>
                  <a:schemeClr val="tx1"/>
                </a:solidFill>
              </a:rPr>
            </a:br>
            <a:r>
              <a:rPr lang="ar-IQ" sz="2400" dirty="0" smtClean="0">
                <a:solidFill>
                  <a:schemeClr val="tx1"/>
                </a:solidFill>
              </a:rPr>
              <a:t>مادة المذاهب </a:t>
            </a:r>
            <a:br>
              <a:rPr lang="ar-IQ" sz="2400" dirty="0" smtClean="0">
                <a:solidFill>
                  <a:schemeClr val="tx1"/>
                </a:solidFill>
              </a:rPr>
            </a:br>
            <a:r>
              <a:rPr lang="ar-IQ" sz="2400" dirty="0" smtClean="0">
                <a:solidFill>
                  <a:schemeClr val="tx1"/>
                </a:solidFill>
              </a:rPr>
              <a:t/>
            </a:r>
            <a:br>
              <a:rPr lang="ar-IQ" sz="2400" dirty="0" smtClean="0">
                <a:solidFill>
                  <a:schemeClr val="tx1"/>
                </a:solidFill>
              </a:rPr>
            </a:br>
            <a:endParaRPr lang="ar-IQ" sz="2400" dirty="0">
              <a:solidFill>
                <a:schemeClr val="tx1"/>
              </a:solidFill>
            </a:endParaRPr>
          </a:p>
        </p:txBody>
      </p:sp>
      <p:sp>
        <p:nvSpPr>
          <p:cNvPr id="3" name="عنوان فرعي 2"/>
          <p:cNvSpPr>
            <a:spLocks noGrp="1"/>
          </p:cNvSpPr>
          <p:nvPr>
            <p:ph type="subTitle" idx="1"/>
          </p:nvPr>
        </p:nvSpPr>
        <p:spPr/>
        <p:style>
          <a:lnRef idx="1">
            <a:schemeClr val="dk1"/>
          </a:lnRef>
          <a:fillRef idx="2">
            <a:schemeClr val="dk1"/>
          </a:fillRef>
          <a:effectRef idx="1">
            <a:schemeClr val="dk1"/>
          </a:effectRef>
          <a:fontRef idx="minor">
            <a:schemeClr val="dk1"/>
          </a:fontRef>
        </p:style>
        <p:txBody>
          <a:bodyPr/>
          <a:lstStyle/>
          <a:p>
            <a:pPr algn="ctr"/>
            <a:r>
              <a:rPr lang="ar-IQ" b="1" dirty="0" smtClean="0">
                <a:solidFill>
                  <a:schemeClr val="tx1"/>
                </a:solidFill>
              </a:rPr>
              <a:t>محاضرة الرمزية في الادب العربي</a:t>
            </a:r>
          </a:p>
          <a:p>
            <a:pPr algn="ctr"/>
            <a:r>
              <a:rPr lang="ar-IQ" b="1" dirty="0" err="1" smtClean="0">
                <a:solidFill>
                  <a:schemeClr val="tx1"/>
                </a:solidFill>
              </a:rPr>
              <a:t>أ.د</a:t>
            </a:r>
            <a:r>
              <a:rPr lang="ar-IQ" b="1" dirty="0" smtClean="0">
                <a:solidFill>
                  <a:schemeClr val="tx1"/>
                </a:solidFill>
              </a:rPr>
              <a:t>. اسراء حسين جابر</a:t>
            </a:r>
            <a:endParaRPr lang="ar-IQ" b="1" dirty="0">
              <a:solidFill>
                <a:schemeClr val="tx1"/>
              </a:solidFill>
            </a:endParaRPr>
          </a:p>
        </p:txBody>
      </p:sp>
      <p:pic>
        <p:nvPicPr>
          <p:cNvPr id="1026" name="Picture 2" descr="F:\محاضرات\images (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1051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161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ar-IQ" dirty="0" smtClean="0"/>
              <a:t>ظهور الاتجاه الرمزي في الادب العربي الحديث</a:t>
            </a:r>
            <a:endParaRPr lang="ar-IQ" dirty="0"/>
          </a:p>
        </p:txBody>
      </p:sp>
      <p:sp>
        <p:nvSpPr>
          <p:cNvPr id="3" name="عنصر نائب للمحتوى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85000" lnSpcReduction="20000"/>
          </a:bodyPr>
          <a:lstStyle/>
          <a:p>
            <a:pPr marL="0" indent="0" algn="just">
              <a:lnSpc>
                <a:spcPct val="115000"/>
              </a:lnSpc>
              <a:buNone/>
              <a:tabLst>
                <a:tab pos="539115" algn="l"/>
              </a:tabLst>
            </a:pPr>
            <a:r>
              <a:rPr lang="ar-IQ" sz="2800" dirty="0">
                <a:latin typeface="Calibri"/>
                <a:ea typeface="Calibri"/>
                <a:cs typeface="Simplified Arabic"/>
              </a:rPr>
              <a:t>ظهرت بوادر الاتجاه الرمزي في الأدب العربي الحديث، في العقد الثالث من هذا القرن، وبتأثير الأدب الفرنسي، الذي ظهرت آثاره في كل من لبنان وسوريا؛ لأن هذين القطرين العربيين هما أشد الأقطار العربية صلة بالفرنسيين منذ فترة الانتداب فيهما.</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وعلى الرغم من صعوبة تحديد تاريخ ظهور الرمزية في أدبنا العربي الحديث  إلا إننا نستطيع القول بأن أولى بوادر الشعر الرمزي العربي الحديث قد ظهرت منذ عام1935؛ وذلك استناداً إلى ما نشر من كتابات وقصائد تدل على اهتمام </a:t>
            </a:r>
            <a:r>
              <a:rPr lang="ar-IQ" sz="2800" dirty="0" err="1">
                <a:latin typeface="Calibri"/>
                <a:ea typeface="Calibri"/>
                <a:cs typeface="Simplified Arabic"/>
              </a:rPr>
              <a:t>أدبائنا</a:t>
            </a:r>
            <a:r>
              <a:rPr lang="ar-IQ" sz="2800" dirty="0">
                <a:latin typeface="Calibri"/>
                <a:ea typeface="Calibri"/>
                <a:cs typeface="Simplified Arabic"/>
              </a:rPr>
              <a:t> بهذا المذهب، ففي هذا التاريخ، عنيت مجلة المقتطف بنشر مقالات وقصائد رمزية، منها قصيدة مترجمة </a:t>
            </a:r>
            <a:r>
              <a:rPr lang="ar-IQ" sz="2800" dirty="0" err="1">
                <a:latin typeface="Calibri"/>
                <a:ea typeface="Calibri"/>
                <a:cs typeface="Simplified Arabic"/>
              </a:rPr>
              <a:t>لبودلير</a:t>
            </a:r>
            <a:r>
              <a:rPr lang="ar-IQ" sz="2800" dirty="0">
                <a:latin typeface="Calibri"/>
                <a:ea typeface="Calibri"/>
                <a:cs typeface="Simplified Arabic"/>
              </a:rPr>
              <a:t> عنوانها (ندامة بعد الموت) وبعدها بعام نشر لعلي محمود طه (</a:t>
            </a:r>
            <a:r>
              <a:rPr lang="ar-IQ" sz="2800" dirty="0" err="1">
                <a:latin typeface="Calibri"/>
                <a:ea typeface="Calibri"/>
                <a:cs typeface="Simplified Arabic"/>
              </a:rPr>
              <a:t>فرلين</a:t>
            </a:r>
            <a:r>
              <a:rPr lang="ar-IQ" sz="2800" dirty="0">
                <a:latin typeface="Calibri"/>
                <a:ea typeface="Calibri"/>
                <a:cs typeface="Simplified Arabic"/>
              </a:rPr>
              <a:t> الشاعر)، ونقل خليل الهنداوي عام 1937 (مسرحية سمير أميس) لبول فاليري، وفي السنة نفسها نشر لبشر فارس قصيدة عنوانها (جبال </a:t>
            </a:r>
            <a:r>
              <a:rPr lang="ar-IQ" sz="2800" dirty="0" err="1">
                <a:latin typeface="Calibri"/>
                <a:ea typeface="Calibri"/>
                <a:cs typeface="Simplified Arabic"/>
              </a:rPr>
              <a:t>بافاريا</a:t>
            </a:r>
            <a:r>
              <a:rPr lang="ar-IQ" sz="2800" dirty="0">
                <a:latin typeface="Calibri"/>
                <a:ea typeface="Calibri"/>
                <a:cs typeface="Simplified Arabic"/>
              </a:rPr>
              <a:t>)، ومسرحية عنوانها(مفرق الطريق).</a:t>
            </a:r>
            <a:endParaRPr lang="en-US" sz="2000" dirty="0">
              <a:effectLst/>
              <a:latin typeface="Calibri"/>
              <a:ea typeface="Calibri"/>
              <a:cs typeface="Arial"/>
            </a:endParaRPr>
          </a:p>
        </p:txBody>
      </p:sp>
    </p:spTree>
    <p:extLst>
      <p:ext uri="{BB962C8B-B14F-4D97-AF65-F5344CB8AC3E}">
        <p14:creationId xmlns:p14="http://schemas.microsoft.com/office/powerpoint/2010/main" val="3625634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404664"/>
            <a:ext cx="7239000" cy="6051072"/>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marL="0" indent="0" algn="just">
              <a:lnSpc>
                <a:spcPct val="115000"/>
              </a:lnSpc>
              <a:buNone/>
              <a:tabLst>
                <a:tab pos="539115" algn="l"/>
              </a:tabLst>
            </a:pPr>
            <a:r>
              <a:rPr lang="ar-IQ" sz="2800" dirty="0" smtClean="0">
                <a:latin typeface="Calibri"/>
                <a:ea typeface="Calibri"/>
                <a:cs typeface="Simplified Arabic"/>
              </a:rPr>
              <a:t>وهناك محاولات مهدت للرمزية اهمها محاولات </a:t>
            </a:r>
            <a:r>
              <a:rPr lang="ar-IQ" sz="2800" dirty="0">
                <a:latin typeface="Calibri"/>
                <a:ea typeface="Calibri"/>
                <a:cs typeface="Simplified Arabic"/>
              </a:rPr>
              <a:t>جبران، فيما أنتجه من أدب رمزي، وضعه في موقع </a:t>
            </a:r>
            <a:r>
              <a:rPr lang="ar-IQ" sz="2800" dirty="0" smtClean="0">
                <a:latin typeface="Calibri"/>
                <a:ea typeface="Calibri"/>
                <a:cs typeface="Simplified Arabic"/>
              </a:rPr>
              <a:t>الريادة </a:t>
            </a:r>
            <a:r>
              <a:rPr lang="ar-IQ" sz="2800" dirty="0">
                <a:latin typeface="Calibri"/>
                <a:ea typeface="Calibri"/>
                <a:cs typeface="Simplified Arabic"/>
              </a:rPr>
              <a:t>بين كل شعراء وأدباء جيله، ومعروف أن جبران قد توفي عام 1930، وقد ترك في حياته، ونشر بعد وفاته الكثير مما يوضع في عداد الأدب الرمزي، وعلى هذا اعتمد الذين أرخو لنشأة الرمزية في أدبنا العربي الحديث، فوضعوا جبران في موقع الزيادة الذي يستحق.</a:t>
            </a:r>
            <a:endParaRPr lang="en-US" sz="2000" dirty="0">
              <a:latin typeface="Calibri"/>
              <a:ea typeface="Calibri"/>
              <a:cs typeface="Arial"/>
            </a:endParaRPr>
          </a:p>
          <a:p>
            <a:pPr marL="0" indent="0" algn="just">
              <a:lnSpc>
                <a:spcPct val="115000"/>
              </a:lnSpc>
              <a:buNone/>
              <a:tabLst>
                <a:tab pos="539115" algn="l"/>
              </a:tabLst>
            </a:pPr>
            <a:r>
              <a:rPr lang="ar-IQ" sz="2800" dirty="0" smtClean="0">
                <a:latin typeface="Calibri"/>
                <a:ea typeface="Calibri"/>
                <a:cs typeface="Simplified Arabic"/>
              </a:rPr>
              <a:t>ورد </a:t>
            </a:r>
            <a:r>
              <a:rPr lang="ar-IQ" sz="2800" dirty="0">
                <a:latin typeface="Calibri"/>
                <a:ea typeface="Calibri"/>
                <a:cs typeface="Simplified Arabic"/>
              </a:rPr>
              <a:t>لمارون عبود قوله( أن جبران هو مؤسس مدرستين في لغة الضاد الرومانتيكية والرمزية) أما الياس أبو شبكة، فيقرر أنه من خلال أدب جبران ونعيمة وأبي ماضي، قد نشأت رمزية مستقيمة لم تفقد فيها اللغة حياءها في حين يرى عدنان الذهبي أن جبران كان في الحقيقة أول مبشر بفكرة التمذهب من جهة، كما أنه كان بروحانية كتاباته وايحاءات رسومه الرمزية.</a:t>
            </a:r>
            <a:endParaRPr lang="en-US" sz="2000" dirty="0">
              <a:effectLst/>
              <a:latin typeface="Calibri"/>
              <a:ea typeface="Calibri"/>
              <a:cs typeface="Arial"/>
            </a:endParaRPr>
          </a:p>
        </p:txBody>
      </p:sp>
    </p:spTree>
    <p:extLst>
      <p:ext uri="{BB962C8B-B14F-4D97-AF65-F5344CB8AC3E}">
        <p14:creationId xmlns:p14="http://schemas.microsoft.com/office/powerpoint/2010/main" val="195543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332656"/>
            <a:ext cx="7239000" cy="6123080"/>
          </a:xfrm>
        </p:spPr>
        <p:style>
          <a:lnRef idx="1">
            <a:schemeClr val="accent2"/>
          </a:lnRef>
          <a:fillRef idx="2">
            <a:schemeClr val="accent2"/>
          </a:fillRef>
          <a:effectRef idx="1">
            <a:schemeClr val="accent2"/>
          </a:effectRef>
          <a:fontRef idx="minor">
            <a:schemeClr val="dk1"/>
          </a:fontRef>
        </p:style>
        <p:txBody>
          <a:bodyPr/>
          <a:lstStyle/>
          <a:p>
            <a:endParaRPr lang="ar-IQ" dirty="0"/>
          </a:p>
        </p:txBody>
      </p:sp>
      <p:pic>
        <p:nvPicPr>
          <p:cNvPr id="7172" name="Picture 4" descr="F:\محاضرات\images (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6575" y="1340768"/>
            <a:ext cx="5544616" cy="4680520"/>
          </a:xfrm>
          <a:prstGeom prst="rect">
            <a:avLst/>
          </a:prstGeom>
        </p:spPr>
        <p:style>
          <a:lnRef idx="1">
            <a:schemeClr val="accent2"/>
          </a:lnRef>
          <a:fillRef idx="2">
            <a:schemeClr val="accent2"/>
          </a:fillRef>
          <a:effectRef idx="1">
            <a:schemeClr val="accent2"/>
          </a:effectRef>
          <a:fontRef idx="minor">
            <a:schemeClr val="dk1"/>
          </a:fontRef>
        </p:style>
      </p:pic>
    </p:spTree>
    <p:extLst>
      <p:ext uri="{BB962C8B-B14F-4D97-AF65-F5344CB8AC3E}">
        <p14:creationId xmlns:p14="http://schemas.microsoft.com/office/powerpoint/2010/main" val="650593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404664"/>
            <a:ext cx="7239000" cy="6051072"/>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just">
              <a:lnSpc>
                <a:spcPct val="115000"/>
              </a:lnSpc>
              <a:buNone/>
              <a:tabLst>
                <a:tab pos="539115" algn="l"/>
              </a:tabLst>
            </a:pPr>
            <a:r>
              <a:rPr lang="ar-IQ" sz="2800" dirty="0" smtClean="0">
                <a:latin typeface="Calibri"/>
                <a:ea typeface="Calibri"/>
                <a:cs typeface="Simplified Arabic"/>
              </a:rPr>
              <a:t>في </a:t>
            </a:r>
            <a:r>
              <a:rPr lang="ar-IQ" sz="2800" dirty="0">
                <a:latin typeface="Calibri"/>
                <a:ea typeface="Calibri"/>
                <a:cs typeface="Simplified Arabic"/>
              </a:rPr>
              <a:t>مطولته المشهورة(المواكب) يصور جبران حياة الغاب، وفي الكثير من أبياتها ما يدل على وعي الشاعر بنظرية تراسل الحواس، كمثل قوله:</a:t>
            </a:r>
            <a:endParaRPr lang="en-US" sz="2000" dirty="0">
              <a:latin typeface="Calibri"/>
              <a:ea typeface="Calibri"/>
              <a:cs typeface="Arial"/>
            </a:endParaRPr>
          </a:p>
          <a:p>
            <a:pPr marL="0" indent="0" algn="ctr">
              <a:lnSpc>
                <a:spcPct val="115000"/>
              </a:lnSpc>
              <a:buNone/>
              <a:tabLst>
                <a:tab pos="539115" algn="l"/>
              </a:tabLst>
            </a:pPr>
            <a:r>
              <a:rPr lang="ar-IQ" sz="2800" dirty="0">
                <a:latin typeface="Calibri"/>
                <a:ea typeface="Calibri"/>
                <a:cs typeface="Simplified Arabic"/>
              </a:rPr>
              <a:t>هل تحممت بعطر        وتنشفت بنور</a:t>
            </a:r>
            <a:endParaRPr lang="en-US" sz="2000" dirty="0">
              <a:latin typeface="Calibri"/>
              <a:ea typeface="Calibri"/>
              <a:cs typeface="Arial"/>
            </a:endParaRPr>
          </a:p>
          <a:p>
            <a:pPr marL="0" indent="0" algn="ctr">
              <a:lnSpc>
                <a:spcPct val="115000"/>
              </a:lnSpc>
              <a:buNone/>
              <a:tabLst>
                <a:tab pos="539115" algn="l"/>
              </a:tabLst>
            </a:pPr>
            <a:r>
              <a:rPr lang="ar-IQ" sz="2800" dirty="0">
                <a:latin typeface="Calibri"/>
                <a:ea typeface="Calibri"/>
                <a:cs typeface="Simplified Arabic"/>
              </a:rPr>
              <a:t>وشربت الفجر خمرا     في كؤوس من أثير</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فجبران هنا يعتمد في تكوين بعض صوره على تراسل معطيات الحواس بحيث يتحول كل من العطر والنور من نطاق الشم والأبصار إلى نطاق حاس الذوق. ومن ثم لا يتحرج الشاعر أن يدعونا إلى الاستحمام بالعطر </a:t>
            </a:r>
            <a:r>
              <a:rPr lang="ar-IQ" sz="2800" dirty="0" err="1">
                <a:latin typeface="Calibri"/>
                <a:ea typeface="Calibri"/>
                <a:cs typeface="Simplified Arabic"/>
              </a:rPr>
              <a:t>والتنشف</a:t>
            </a:r>
            <a:r>
              <a:rPr lang="ar-IQ" sz="2800" dirty="0">
                <a:latin typeface="Calibri"/>
                <a:ea typeface="Calibri"/>
                <a:cs typeface="Simplified Arabic"/>
              </a:rPr>
              <a:t> بالنور وشرب الفجر خمرا.</a:t>
            </a:r>
            <a:endParaRPr lang="en-US" sz="2000" dirty="0">
              <a:latin typeface="Calibri"/>
              <a:ea typeface="Calibri"/>
              <a:cs typeface="Arial"/>
            </a:endParaRPr>
          </a:p>
          <a:p>
            <a:endParaRPr lang="ar-IQ" dirty="0"/>
          </a:p>
        </p:txBody>
      </p:sp>
    </p:spTree>
    <p:extLst>
      <p:ext uri="{BB962C8B-B14F-4D97-AF65-F5344CB8AC3E}">
        <p14:creationId xmlns:p14="http://schemas.microsoft.com/office/powerpoint/2010/main" val="1606692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ar-IQ" dirty="0" smtClean="0"/>
              <a:t>الاسباب التي دفعت الشعراء الى اتخاذ الرمزية </a:t>
            </a:r>
            <a:endParaRPr lang="ar-IQ" dirty="0"/>
          </a:p>
        </p:txBody>
      </p:sp>
      <p:sp>
        <p:nvSpPr>
          <p:cNvPr id="3" name="عنصر نائب للمحتوى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a:bodyPr>
          <a:lstStyle/>
          <a:p>
            <a:pPr marL="0" indent="0" algn="just">
              <a:lnSpc>
                <a:spcPct val="115000"/>
              </a:lnSpc>
              <a:buNone/>
              <a:tabLst>
                <a:tab pos="539115" algn="l"/>
              </a:tabLst>
            </a:pPr>
            <a:r>
              <a:rPr lang="ar-IQ" sz="2400" dirty="0" smtClean="0">
                <a:latin typeface="Simplified Arabic" pitchFamily="18" charset="-78"/>
                <a:ea typeface="Calibri"/>
                <a:cs typeface="Simplified Arabic" pitchFamily="18" charset="-78"/>
              </a:rPr>
              <a:t>من </a:t>
            </a:r>
            <a:r>
              <a:rPr lang="ar-IQ" sz="2400" dirty="0">
                <a:latin typeface="Simplified Arabic" pitchFamily="18" charset="-78"/>
                <a:ea typeface="Calibri"/>
                <a:cs typeface="Simplified Arabic" pitchFamily="18" charset="-78"/>
              </a:rPr>
              <a:t>المفيد أن نقف على الأسباب التي دفعت شعراءنا إلى اتخاذ الرمزية مذهبا لها في التعبير عن تجاربهم.</a:t>
            </a:r>
            <a:endParaRPr lang="en-US" sz="2400" dirty="0">
              <a:latin typeface="Simplified Arabic" pitchFamily="18" charset="-78"/>
              <a:ea typeface="Calibri"/>
              <a:cs typeface="Simplified Arabic" pitchFamily="18" charset="-78"/>
            </a:endParaRPr>
          </a:p>
          <a:p>
            <a:pPr marL="0" indent="0" algn="just">
              <a:lnSpc>
                <a:spcPct val="115000"/>
              </a:lnSpc>
              <a:buNone/>
              <a:tabLst>
                <a:tab pos="539115" algn="l"/>
              </a:tabLst>
            </a:pPr>
            <a:r>
              <a:rPr lang="ar-IQ" sz="2400" dirty="0" smtClean="0">
                <a:latin typeface="Simplified Arabic" pitchFamily="18" charset="-78"/>
                <a:cs typeface="Simplified Arabic" pitchFamily="18" charset="-78"/>
              </a:rPr>
              <a:t>-</a:t>
            </a:r>
            <a:r>
              <a:rPr lang="ar-IQ" sz="2400" dirty="0">
                <a:latin typeface="Simplified Arabic" pitchFamily="18" charset="-78"/>
                <a:ea typeface="Calibri"/>
                <a:cs typeface="Simplified Arabic" pitchFamily="18" charset="-78"/>
              </a:rPr>
              <a:t>العوامل النفسية التي نتجت عن رد الفعل في نفوس الكتاب والشعراء جراء الكبت السياسي والاجتماعي الذي عانت منه الأقطار العربية، في ظل الحاكم التركي والاستعمار الغربي الحديث.</a:t>
            </a:r>
            <a:endParaRPr lang="en-US" sz="2400" dirty="0">
              <a:latin typeface="Simplified Arabic" pitchFamily="18" charset="-78"/>
              <a:ea typeface="Calibri"/>
              <a:cs typeface="Simplified Arabic" pitchFamily="18" charset="-78"/>
            </a:endParaRPr>
          </a:p>
          <a:p>
            <a:pPr marL="0" indent="0">
              <a:buNone/>
            </a:pPr>
            <a:r>
              <a:rPr lang="ar-IQ" sz="2400" dirty="0" smtClean="0">
                <a:latin typeface="Simplified Arabic" pitchFamily="18" charset="-78"/>
                <a:ea typeface="Calibri"/>
                <a:cs typeface="Simplified Arabic" pitchFamily="18" charset="-78"/>
              </a:rPr>
              <a:t>-إعجاب </a:t>
            </a:r>
            <a:r>
              <a:rPr lang="ar-IQ" sz="2400" dirty="0">
                <a:latin typeface="Simplified Arabic" pitchFamily="18" charset="-78"/>
                <a:ea typeface="Calibri"/>
                <a:cs typeface="Simplified Arabic" pitchFamily="18" charset="-78"/>
              </a:rPr>
              <a:t>الأدباء العرب المحدثين بالآداب الغربية واتجاهاتها المذهبية وشعورهم إزاءها بتأخر أدبهم، وقد اتضح هذا الموقف من خلال اطلاعهم على الآداب الغربية ونماذجها العالية، وذلك بعد أن اشتدت الصلات الأدبية والفكرية بين العرب وبين الغربيين، وقد شجعهم هذا الإعجاب على التعبير عن تجاربهم بواسطة الرمز</a:t>
            </a:r>
            <a:endParaRPr lang="ar-IQ" sz="2400" dirty="0">
              <a:latin typeface="Simplified Arabic" pitchFamily="18" charset="-78"/>
              <a:cs typeface="Simplified Arabic" pitchFamily="18" charset="-78"/>
            </a:endParaRPr>
          </a:p>
        </p:txBody>
      </p:sp>
    </p:spTree>
    <p:extLst>
      <p:ext uri="{BB962C8B-B14F-4D97-AF65-F5344CB8AC3E}">
        <p14:creationId xmlns:p14="http://schemas.microsoft.com/office/powerpoint/2010/main" val="666421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67544" y="404664"/>
            <a:ext cx="7239000" cy="6051072"/>
          </a:xfrm>
        </p:spPr>
        <p:style>
          <a:lnRef idx="1">
            <a:schemeClr val="accent2"/>
          </a:lnRef>
          <a:fillRef idx="2">
            <a:schemeClr val="accent2"/>
          </a:fillRef>
          <a:effectRef idx="1">
            <a:schemeClr val="accent2"/>
          </a:effectRef>
          <a:fontRef idx="minor">
            <a:schemeClr val="dk1"/>
          </a:fontRef>
        </p:style>
        <p:txBody>
          <a:bodyPr/>
          <a:lstStyle/>
          <a:p>
            <a:pPr algn="just"/>
            <a:r>
              <a:rPr lang="ar-IQ" sz="2800" dirty="0">
                <a:ea typeface="Calibri"/>
                <a:cs typeface="Simplified Arabic"/>
              </a:rPr>
              <a:t>أن هؤلاء الشعراء، قد دهشوا بشعر الرمزيين، لما وجدو فيه من سلاسة الموسيقى وعذوبتها، وتدفق الصور وحيويتها، وخصوصية اللغة وجماليتها، ولما يتحقق فيها من تشابك غريب بعيد عن التحليل العقلي والتقدير المنطقي، وأقصد به، ما يتحقق في نظرية العلاقات ونظرية تراسل الحواس، التي فجرت في اللغة ينابيع جديدة، ومنحت الصورة الأدبية حيوية ودفقاً، لم تعهدها كل المذاهب السابقة لهذا المذهب</a:t>
            </a:r>
            <a:endParaRPr lang="ar-IQ" dirty="0"/>
          </a:p>
        </p:txBody>
      </p:sp>
      <p:pic>
        <p:nvPicPr>
          <p:cNvPr id="6146" name="Picture 2" descr="F:\محاضرات\images (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645024"/>
            <a:ext cx="7209606" cy="2772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000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r>
              <a:rPr lang="ar-IQ" dirty="0" smtClean="0"/>
              <a:t>ظواهر حققت جمالية خاصة في الشعر العربي</a:t>
            </a:r>
            <a:endParaRPr lang="ar-IQ" dirty="0"/>
          </a:p>
        </p:txBody>
      </p:sp>
      <p:sp>
        <p:nvSpPr>
          <p:cNvPr id="3" name="عنصر نائب للمحتوى 2"/>
          <p:cNvSpPr>
            <a:spLocks noGrp="1"/>
          </p:cNvSpPr>
          <p:nvPr>
            <p:ph idx="1"/>
          </p:nvPr>
        </p:nvSpPr>
        <p:spPr>
          <a:xfrm>
            <a:off x="457200" y="1700808"/>
            <a:ext cx="7239000" cy="4754928"/>
          </a:xfrm>
        </p:spPr>
        <p:style>
          <a:lnRef idx="1">
            <a:schemeClr val="accent2"/>
          </a:lnRef>
          <a:fillRef idx="2">
            <a:schemeClr val="accent2"/>
          </a:fillRef>
          <a:effectRef idx="1">
            <a:schemeClr val="accent2"/>
          </a:effectRef>
          <a:fontRef idx="minor">
            <a:schemeClr val="dk1"/>
          </a:fontRef>
        </p:style>
        <p:txBody>
          <a:bodyPr>
            <a:normAutofit fontScale="62500" lnSpcReduction="20000"/>
          </a:bodyPr>
          <a:lstStyle/>
          <a:p>
            <a:pPr marL="0" indent="0" algn="just">
              <a:lnSpc>
                <a:spcPct val="115000"/>
              </a:lnSpc>
              <a:buNone/>
              <a:tabLst>
                <a:tab pos="539115" algn="l"/>
              </a:tabLst>
            </a:pPr>
            <a:r>
              <a:rPr lang="ar-IQ" sz="2800" b="1" dirty="0">
                <a:latin typeface="Calibri"/>
                <a:ea typeface="Calibri"/>
                <a:cs typeface="Simplified Arabic"/>
              </a:rPr>
              <a:t>من الظواهر التي حققت جمالية خاصة في الشعر الرمزي العربي، والعلاقات وتراسل الحواس، التي يعد </a:t>
            </a:r>
            <a:r>
              <a:rPr lang="ar-IQ" sz="2800" b="1" dirty="0" err="1">
                <a:latin typeface="Calibri"/>
                <a:ea typeface="Calibri"/>
                <a:cs typeface="Simplified Arabic"/>
              </a:rPr>
              <a:t>بودلير</a:t>
            </a:r>
            <a:r>
              <a:rPr lang="ar-IQ" sz="2800" b="1" dirty="0">
                <a:latin typeface="Calibri"/>
                <a:ea typeface="Calibri"/>
                <a:cs typeface="Simplified Arabic"/>
              </a:rPr>
              <a:t> أبا لها، وقد حققها الكثير من شعرائنا في قصائدهم الرمزية.</a:t>
            </a:r>
            <a:endParaRPr lang="en-US" sz="2000" b="1" dirty="0">
              <a:latin typeface="Calibri"/>
              <a:ea typeface="Calibri"/>
              <a:cs typeface="Arial"/>
            </a:endParaRPr>
          </a:p>
          <a:p>
            <a:pPr marL="0" indent="0" algn="just">
              <a:lnSpc>
                <a:spcPct val="115000"/>
              </a:lnSpc>
              <a:buNone/>
              <a:tabLst>
                <a:tab pos="539115" algn="l"/>
              </a:tabLst>
            </a:pPr>
            <a:r>
              <a:rPr lang="ar-IQ" sz="2800" b="1" dirty="0">
                <a:latin typeface="Calibri"/>
                <a:ea typeface="Calibri"/>
                <a:cs typeface="Simplified Arabic"/>
              </a:rPr>
              <a:t>من ذلك الشاعر أديب مظهر في تقريبه لمدركات الحواس المتناقضة أو توحيدها عن طريق التجريد وائتلاف المحسوس والمجرد في كل واحد وذلك في قوله :</a:t>
            </a:r>
            <a:endParaRPr lang="en-US" sz="2000" b="1" dirty="0">
              <a:latin typeface="Calibri"/>
              <a:ea typeface="Calibri"/>
              <a:cs typeface="Arial"/>
            </a:endParaRPr>
          </a:p>
          <a:p>
            <a:pPr marL="0" indent="0" algn="ctr">
              <a:lnSpc>
                <a:spcPct val="115000"/>
              </a:lnSpc>
              <a:buNone/>
              <a:tabLst>
                <a:tab pos="539115" algn="l"/>
              </a:tabLst>
            </a:pPr>
            <a:r>
              <a:rPr lang="ar-IQ" sz="2800" b="1" dirty="0">
                <a:latin typeface="Calibri"/>
                <a:ea typeface="Calibri"/>
                <a:cs typeface="Simplified Arabic"/>
              </a:rPr>
              <a:t>فالليل سكران وأنفاسه                     تلفح أجفاني وأحلامي</a:t>
            </a:r>
            <a:endParaRPr lang="en-US" sz="2000" b="1" dirty="0">
              <a:latin typeface="Calibri"/>
              <a:ea typeface="Calibri"/>
              <a:cs typeface="Arial"/>
            </a:endParaRPr>
          </a:p>
          <a:p>
            <a:pPr marL="0" indent="0" algn="ctr">
              <a:lnSpc>
                <a:spcPct val="115000"/>
              </a:lnSpc>
              <a:buNone/>
              <a:tabLst>
                <a:tab pos="539115" algn="l"/>
              </a:tabLst>
            </a:pPr>
            <a:r>
              <a:rPr lang="ar-IQ" sz="2800" b="1" dirty="0">
                <a:latin typeface="Calibri"/>
                <a:ea typeface="Calibri"/>
                <a:cs typeface="Simplified Arabic"/>
              </a:rPr>
              <a:t>تنساب حولي زفرة </a:t>
            </a:r>
            <a:r>
              <a:rPr lang="ar-IQ" sz="2800" b="1" dirty="0" err="1">
                <a:latin typeface="Calibri"/>
                <a:ea typeface="Calibri"/>
                <a:cs typeface="Simplified Arabic"/>
              </a:rPr>
              <a:t>زفرة</a:t>
            </a:r>
            <a:r>
              <a:rPr lang="ar-IQ" sz="2800" b="1" dirty="0">
                <a:latin typeface="Calibri"/>
                <a:ea typeface="Calibri"/>
                <a:cs typeface="Simplified Arabic"/>
              </a:rPr>
              <a:t>                      حاملة أكفان أيامي</a:t>
            </a:r>
            <a:endParaRPr lang="en-US" sz="2000" b="1" dirty="0">
              <a:latin typeface="Calibri"/>
              <a:ea typeface="Calibri"/>
              <a:cs typeface="Arial"/>
            </a:endParaRPr>
          </a:p>
          <a:p>
            <a:pPr marL="0" indent="0" algn="ctr">
              <a:lnSpc>
                <a:spcPct val="115000"/>
              </a:lnSpc>
              <a:buNone/>
              <a:tabLst>
                <a:tab pos="539115" algn="l"/>
              </a:tabLst>
            </a:pPr>
            <a:r>
              <a:rPr lang="ar-IQ" sz="2800" b="1" dirty="0">
                <a:latin typeface="Calibri"/>
                <a:ea typeface="Calibri"/>
                <a:cs typeface="Simplified Arabic"/>
              </a:rPr>
              <a:t>بالله هلا نغم قاتم                       على بقايا الوتر الدامي</a:t>
            </a:r>
            <a:endParaRPr lang="en-US" sz="2000" b="1" dirty="0">
              <a:latin typeface="Calibri"/>
              <a:ea typeface="Calibri"/>
              <a:cs typeface="Arial"/>
            </a:endParaRPr>
          </a:p>
          <a:p>
            <a:pPr marL="0" indent="0" algn="ctr">
              <a:lnSpc>
                <a:spcPct val="115000"/>
              </a:lnSpc>
              <a:buNone/>
              <a:tabLst>
                <a:tab pos="539115" algn="l"/>
              </a:tabLst>
            </a:pPr>
            <a:r>
              <a:rPr lang="ar-IQ" sz="2800" b="1" dirty="0">
                <a:latin typeface="Calibri"/>
                <a:ea typeface="Calibri"/>
                <a:cs typeface="Simplified Arabic"/>
              </a:rPr>
              <a:t>فأن في أعماق روحي صدى       مثل دبيب الموت بين الجفون</a:t>
            </a:r>
            <a:endParaRPr lang="en-US" sz="2000" b="1" dirty="0">
              <a:latin typeface="Calibri"/>
              <a:ea typeface="Calibri"/>
              <a:cs typeface="Arial"/>
            </a:endParaRPr>
          </a:p>
          <a:p>
            <a:pPr marL="0" indent="0" algn="ctr">
              <a:lnSpc>
                <a:spcPct val="115000"/>
              </a:lnSpc>
              <a:buNone/>
              <a:tabLst>
                <a:tab pos="539115" algn="l"/>
              </a:tabLst>
            </a:pPr>
            <a:r>
              <a:rPr lang="ar-IQ" sz="2800" b="1" dirty="0">
                <a:latin typeface="Calibri"/>
                <a:ea typeface="Calibri"/>
                <a:cs typeface="Simplified Arabic"/>
              </a:rPr>
              <a:t>تفر أحلامي على نسمة                   نحيلة معسولة المبسم</a:t>
            </a:r>
            <a:endParaRPr lang="en-US" sz="2000" b="1" dirty="0">
              <a:latin typeface="Calibri"/>
              <a:ea typeface="Calibri"/>
              <a:cs typeface="Arial"/>
            </a:endParaRPr>
          </a:p>
          <a:p>
            <a:pPr marL="0" indent="0" algn="ctr">
              <a:lnSpc>
                <a:spcPct val="115000"/>
              </a:lnSpc>
              <a:buNone/>
              <a:tabLst>
                <a:tab pos="539115" algn="l"/>
              </a:tabLst>
            </a:pPr>
            <a:r>
              <a:rPr lang="ar-IQ" sz="2800" b="1" dirty="0">
                <a:latin typeface="Calibri"/>
                <a:ea typeface="Calibri"/>
                <a:cs typeface="Simplified Arabic"/>
              </a:rPr>
              <a:t>فتنتحي فوق بساط المغيب      وترتمي فيا لتحنان الصبا الأول</a:t>
            </a:r>
            <a:endParaRPr lang="en-US" sz="2000" b="1" dirty="0">
              <a:latin typeface="Calibri"/>
              <a:ea typeface="Calibri"/>
              <a:cs typeface="Arial"/>
            </a:endParaRPr>
          </a:p>
          <a:p>
            <a:pPr marL="0" indent="0" algn="just">
              <a:lnSpc>
                <a:spcPct val="115000"/>
              </a:lnSpc>
              <a:buNone/>
              <a:tabLst>
                <a:tab pos="539115" algn="l"/>
              </a:tabLst>
            </a:pPr>
            <a:r>
              <a:rPr lang="ar-IQ" sz="2800" b="1" dirty="0">
                <a:latin typeface="Calibri"/>
                <a:ea typeface="Calibri"/>
                <a:cs typeface="Simplified Arabic"/>
              </a:rPr>
              <a:t>فقد أسكر الشاعر ليله وجعل له أنفاساً لا تلفح الأجفان، بل الأحلام أيضاً وقد اشتبك المادي بالمعنوي، واختلط المعنوي بالمعنوي، كما ارتبط اللون بالصوت في (نغم قاتم) ولا شك أن في </a:t>
            </a:r>
            <a:r>
              <a:rPr lang="ar-IQ" sz="2800" b="1" dirty="0" err="1">
                <a:latin typeface="Calibri"/>
                <a:ea typeface="Calibri"/>
                <a:cs typeface="Simplified Arabic"/>
              </a:rPr>
              <a:t>الأ</a:t>
            </a:r>
            <a:r>
              <a:rPr lang="ar-IQ" sz="2800" b="1" dirty="0">
                <a:latin typeface="Calibri"/>
                <a:ea typeface="Calibri"/>
                <a:cs typeface="Simplified Arabic"/>
              </a:rPr>
              <a:t>[</a:t>
            </a:r>
            <a:r>
              <a:rPr lang="ar-IQ" sz="2800" b="1" dirty="0" err="1">
                <a:latin typeface="Calibri"/>
                <a:ea typeface="Calibri"/>
                <a:cs typeface="Simplified Arabic"/>
              </a:rPr>
              <a:t>يات</a:t>
            </a:r>
            <a:r>
              <a:rPr lang="ar-IQ" sz="2800" b="1" dirty="0">
                <a:latin typeface="Calibri"/>
                <a:ea typeface="Calibri"/>
                <a:cs typeface="Simplified Arabic"/>
              </a:rPr>
              <a:t> صوراً موحية غريبة من مثل (نشيد السكون) و(النسيم الأسود) و(عزيف اليأس) (والنغم القاتم) و(الصدى في أعماق الروح) و(دبيب الموت) و(بين الجفون وخيال </a:t>
            </a:r>
            <a:r>
              <a:rPr lang="ar-IQ" sz="2800" b="1" dirty="0" err="1">
                <a:latin typeface="Calibri"/>
                <a:ea typeface="Calibri"/>
                <a:cs typeface="Simplified Arabic"/>
              </a:rPr>
              <a:t>وخيال</a:t>
            </a:r>
            <a:r>
              <a:rPr lang="ar-IQ" sz="2800" b="1" dirty="0">
                <a:latin typeface="Calibri"/>
                <a:ea typeface="Calibri"/>
                <a:cs typeface="Simplified Arabic"/>
              </a:rPr>
              <a:t> الطيوب) و(النسمة المعسولة المبسم) و(الأحلام المناسبة زفرات).</a:t>
            </a:r>
            <a:endParaRPr lang="en-US" sz="2000" b="1" dirty="0">
              <a:effectLst/>
              <a:latin typeface="Calibri"/>
              <a:ea typeface="Calibri"/>
              <a:cs typeface="Arial"/>
            </a:endParaRPr>
          </a:p>
        </p:txBody>
      </p:sp>
    </p:spTree>
    <p:extLst>
      <p:ext uri="{BB962C8B-B14F-4D97-AF65-F5344CB8AC3E}">
        <p14:creationId xmlns:p14="http://schemas.microsoft.com/office/powerpoint/2010/main" val="44446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404664"/>
            <a:ext cx="7239000" cy="6051072"/>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lgn="just">
              <a:lnSpc>
                <a:spcPct val="115000"/>
              </a:lnSpc>
              <a:buNone/>
              <a:tabLst>
                <a:tab pos="539115" algn="l"/>
              </a:tabLst>
            </a:pPr>
            <a:r>
              <a:rPr lang="ar-IQ" sz="2800" dirty="0">
                <a:latin typeface="Calibri"/>
                <a:ea typeface="Calibri"/>
                <a:cs typeface="Simplified Arabic"/>
              </a:rPr>
              <a:t>وتزدحم في شعر نزار قباني الصورة الرمزية وتتداخل فيها الحواس لتثير إيحاء عميق الأثر في القارئ وقد حقق فيها الشاعر الصلات بين المحسوس وغير المحسوس والمادي بالمعنوي بقوله في ثغرها ابتهال/ يهمس لي تعال/ إلى انعتاق أزرق.</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لا تستحي فالورد في / طريقنا تلال/ وشوشة كريمة/ سخية الظلال ورغبة مبحوحة / </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أرى لها خيال / على فم يجوع في/ عروقه السؤال. والقصيدة طويلة تزدحم فيها الصور الرمزية الخفية التي بناها الشاعر بلغة شفافة تخلو من </a:t>
            </a:r>
            <a:r>
              <a:rPr lang="ar-IQ" sz="2800" dirty="0" err="1">
                <a:latin typeface="Calibri"/>
                <a:ea typeface="Calibri"/>
                <a:cs typeface="Simplified Arabic"/>
              </a:rPr>
              <a:t>الأبهام</a:t>
            </a:r>
            <a:r>
              <a:rPr lang="ar-IQ" sz="2800" dirty="0">
                <a:latin typeface="Calibri"/>
                <a:ea typeface="Calibri"/>
                <a:cs typeface="Simplified Arabic"/>
              </a:rPr>
              <a:t> والغموض ولكنها لا تخلو من الإيحاء المؤثر الذي أثارته الصور التي يتبادل فيها </a:t>
            </a:r>
            <a:r>
              <a:rPr lang="ar-IQ" sz="2800" dirty="0" err="1">
                <a:latin typeface="Calibri"/>
                <a:ea typeface="Calibri"/>
                <a:cs typeface="Simplified Arabic"/>
              </a:rPr>
              <a:t>الحسوس</a:t>
            </a:r>
            <a:r>
              <a:rPr lang="ar-IQ" sz="2800" dirty="0">
                <a:latin typeface="Calibri"/>
                <a:ea typeface="Calibri"/>
                <a:cs typeface="Simplified Arabic"/>
              </a:rPr>
              <a:t> من غير المحسوس، وتتشابك فيها الألوان مع الأصوات، ويتصل فيها المعنوي بالمادي من مثل:(</a:t>
            </a:r>
            <a:r>
              <a:rPr lang="ar-IQ" sz="2800" dirty="0" err="1">
                <a:latin typeface="Calibri"/>
                <a:ea typeface="Calibri"/>
                <a:cs typeface="Simplified Arabic"/>
              </a:rPr>
              <a:t>الأنعتاق</a:t>
            </a:r>
            <a:r>
              <a:rPr lang="ar-IQ" sz="2800" dirty="0">
                <a:latin typeface="Calibri"/>
                <a:ea typeface="Calibri"/>
                <a:cs typeface="Simplified Arabic"/>
              </a:rPr>
              <a:t> الأزرق) و(الوشوشة الكريمة السخية الظلال) و(الرغبة المبحوحة)و(يجوع السؤال) . </a:t>
            </a:r>
            <a:endParaRPr lang="en-US" sz="2000" dirty="0">
              <a:latin typeface="Calibri"/>
              <a:ea typeface="Calibri"/>
              <a:cs typeface="Arial"/>
            </a:endParaRPr>
          </a:p>
          <a:p>
            <a:r>
              <a:rPr lang="ar-IQ" sz="1600" dirty="0">
                <a:latin typeface="Times New Roman"/>
                <a:ea typeface="Times New Roman"/>
              </a:rPr>
              <a:t>نفسه : 445</a:t>
            </a:r>
            <a:endParaRPr lang="en-US" sz="1600" dirty="0">
              <a:effectLst/>
              <a:latin typeface="Times New Roman"/>
              <a:ea typeface="Times New Roman"/>
            </a:endParaRPr>
          </a:p>
        </p:txBody>
      </p:sp>
    </p:spTree>
    <p:extLst>
      <p:ext uri="{BB962C8B-B14F-4D97-AF65-F5344CB8AC3E}">
        <p14:creationId xmlns:p14="http://schemas.microsoft.com/office/powerpoint/2010/main" val="1466801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332656"/>
            <a:ext cx="7239000" cy="6123080"/>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ar-IQ" sz="2800" b="1" dirty="0">
                <a:ea typeface="Calibri"/>
                <a:cs typeface="Simplified Arabic"/>
              </a:rPr>
              <a:t>واللون</a:t>
            </a:r>
            <a:r>
              <a:rPr lang="ar-IQ" sz="2800" dirty="0">
                <a:ea typeface="Calibri"/>
                <a:cs typeface="Simplified Arabic"/>
              </a:rPr>
              <a:t> عنصر مهم في الصورة الرمزية التجريدية، وأحد أطراف نظرية التراسل المعروفة يعبر به عن المحسوس حينا، والمسموع والمشموم حيناً </a:t>
            </a:r>
            <a:r>
              <a:rPr lang="ar-IQ" sz="2800" dirty="0" smtClean="0">
                <a:ea typeface="Calibri"/>
                <a:cs typeface="Simplified Arabic"/>
              </a:rPr>
              <a:t>آخر</a:t>
            </a:r>
          </a:p>
          <a:p>
            <a:pPr marL="0" indent="0" algn="just">
              <a:lnSpc>
                <a:spcPct val="115000"/>
              </a:lnSpc>
              <a:buNone/>
              <a:tabLst>
                <a:tab pos="539115" algn="l"/>
              </a:tabLst>
            </a:pPr>
            <a:r>
              <a:rPr lang="ar-IQ" sz="2800" dirty="0">
                <a:latin typeface="Calibri"/>
                <a:ea typeface="Calibri"/>
                <a:cs typeface="Simplified Arabic"/>
              </a:rPr>
              <a:t>وفي شعر السياب، يكون للأصداء ألوان، وتعدد بتعدد المعاني النفسية من ذلك قوله في قصيدة أنشودة المطر:</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أصداؤها الخضراء</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تنهل في داري</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أصداؤها البيضاء</a:t>
            </a:r>
            <a:endParaRPr lang="en-US" sz="2000" dirty="0">
              <a:latin typeface="Calibri"/>
              <a:ea typeface="Calibri"/>
              <a:cs typeface="Arial"/>
            </a:endParaRPr>
          </a:p>
          <a:p>
            <a:pPr marL="0" indent="0" algn="just">
              <a:lnSpc>
                <a:spcPct val="115000"/>
              </a:lnSpc>
              <a:buNone/>
              <a:tabLst>
                <a:tab pos="539115" algn="l"/>
              </a:tabLst>
            </a:pPr>
            <a:r>
              <a:rPr lang="ar-IQ" sz="2800" dirty="0" smtClean="0">
                <a:latin typeface="Calibri"/>
                <a:ea typeface="Calibri"/>
                <a:cs typeface="Simplified Arabic"/>
              </a:rPr>
              <a:t>يصد عن </a:t>
            </a:r>
            <a:r>
              <a:rPr lang="ar-IQ" sz="2800" dirty="0">
                <a:latin typeface="Calibri"/>
                <a:ea typeface="Calibri"/>
                <a:cs typeface="Simplified Arabic"/>
              </a:rPr>
              <a:t>من حولي جليد الهواء</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أصداؤها الحمراء</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تنهل في داري</a:t>
            </a:r>
            <a:endParaRPr lang="en-US" sz="2000" dirty="0">
              <a:latin typeface="Calibri"/>
              <a:ea typeface="Calibri"/>
              <a:cs typeface="Arial"/>
            </a:endParaRPr>
          </a:p>
          <a:p>
            <a:pPr marL="0" indent="0">
              <a:buNone/>
            </a:pPr>
            <a:endParaRPr lang="en-US" sz="1600" dirty="0">
              <a:latin typeface="Times New Roman"/>
              <a:ea typeface="Times New Roman"/>
            </a:endParaRPr>
          </a:p>
          <a:p>
            <a:pPr marL="0" indent="0">
              <a:buNone/>
            </a:pPr>
            <a:endParaRPr lang="ar-IQ" dirty="0"/>
          </a:p>
        </p:txBody>
      </p:sp>
      <p:pic>
        <p:nvPicPr>
          <p:cNvPr id="5122" name="Picture 2" descr="F:\محاضرات\images (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924944"/>
            <a:ext cx="2880320" cy="3542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51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404664"/>
            <a:ext cx="7239000" cy="6051072"/>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marL="0" indent="0" algn="just">
              <a:lnSpc>
                <a:spcPct val="115000"/>
              </a:lnSpc>
              <a:buNone/>
              <a:tabLst>
                <a:tab pos="539115" algn="l"/>
              </a:tabLst>
            </a:pPr>
            <a:r>
              <a:rPr lang="ar-IQ" sz="2800" dirty="0">
                <a:latin typeface="Calibri"/>
                <a:ea typeface="Calibri"/>
                <a:cs typeface="Simplified Arabic"/>
              </a:rPr>
              <a:t>اما الصورة يختلف الشعراء الرمزيون العرب في تشكيل صورهم، فمنهم من عول على النفس البشرية، فراح يبحث في أعماقها وأبعادها، متخذاً من الإيحاء وسيلة للكشف عنها، وسعياً إلى تحقيق هذا الهدف استخدموا ظاهرتي التجسيد والتشخيص، لتصوير حالات تجريدية، لا تقوى اللغة المباشرة على الوفاء بها كقول بشر فارس في قصيدة (السم):</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جرح بغى حتى ثمل           وسال ينكر الملل</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لاطفته، وكلما                أتيت آسوه ثقـــــــــــل</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لما عصى علي فار        فضت أساليب الحيل</a:t>
            </a:r>
            <a:endParaRPr lang="en-US" sz="2000" dirty="0">
              <a:latin typeface="Calibri"/>
              <a:ea typeface="Calibri"/>
              <a:cs typeface="Arial"/>
            </a:endParaRPr>
          </a:p>
          <a:p>
            <a:pPr marL="0" indent="0" algn="just">
              <a:lnSpc>
                <a:spcPct val="115000"/>
              </a:lnSpc>
              <a:buNone/>
              <a:tabLst>
                <a:tab pos="539115" algn="l"/>
              </a:tabLst>
            </a:pPr>
            <a:r>
              <a:rPr lang="ar-IQ" sz="2800" dirty="0" err="1">
                <a:latin typeface="Calibri"/>
                <a:ea typeface="Calibri"/>
                <a:cs typeface="Simplified Arabic"/>
              </a:rPr>
              <a:t>شدوته</a:t>
            </a:r>
            <a:r>
              <a:rPr lang="ar-IQ" sz="2800" dirty="0">
                <a:latin typeface="Calibri"/>
                <a:ea typeface="Calibri"/>
                <a:cs typeface="Simplified Arabic"/>
              </a:rPr>
              <a:t> فرط يأسي             بضمادة الأمل </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ثم طويت أمره            حتى حسبته أندمل </a:t>
            </a:r>
            <a:endParaRPr lang="en-US" sz="2000" dirty="0">
              <a:latin typeface="Calibri"/>
              <a:ea typeface="Calibri"/>
              <a:cs typeface="Arial"/>
            </a:endParaRPr>
          </a:p>
          <a:p>
            <a:pPr marL="0" indent="0" algn="just">
              <a:lnSpc>
                <a:spcPct val="115000"/>
              </a:lnSpc>
              <a:buNone/>
              <a:tabLst>
                <a:tab pos="539115" algn="l"/>
              </a:tabLst>
            </a:pPr>
            <a:r>
              <a:rPr lang="ar-IQ" sz="2800" dirty="0">
                <a:latin typeface="Calibri"/>
                <a:ea typeface="Calibri"/>
                <a:cs typeface="Simplified Arabic"/>
              </a:rPr>
              <a:t>فليس الجرح هنا جرحاً </a:t>
            </a:r>
            <a:r>
              <a:rPr lang="ar-IQ" sz="2800" dirty="0" err="1">
                <a:latin typeface="Calibri"/>
                <a:ea typeface="Calibri"/>
                <a:cs typeface="Simplified Arabic"/>
              </a:rPr>
              <a:t>واقيعاً</a:t>
            </a:r>
            <a:r>
              <a:rPr lang="ar-IQ" sz="2800" dirty="0">
                <a:latin typeface="Calibri"/>
                <a:ea typeface="Calibri"/>
                <a:cs typeface="Simplified Arabic"/>
              </a:rPr>
              <a:t>، وإنما هو تجسيم رمزي لحلة وجدانية وهو جرح في طوايا الروح، وليس في أغلفة الجسد</a:t>
            </a:r>
            <a:r>
              <a:rPr lang="ar-IQ" sz="2800" dirty="0" smtClean="0">
                <a:latin typeface="Calibri"/>
                <a:ea typeface="Calibri"/>
                <a:cs typeface="Simplified Arabic"/>
              </a:rPr>
              <a:t>.</a:t>
            </a:r>
            <a:endParaRPr lang="en-US" sz="2000" dirty="0">
              <a:latin typeface="Calibri"/>
              <a:ea typeface="Calibri"/>
              <a:cs typeface="Arial"/>
            </a:endParaRPr>
          </a:p>
        </p:txBody>
      </p:sp>
    </p:spTree>
    <p:extLst>
      <p:ext uri="{BB962C8B-B14F-4D97-AF65-F5344CB8AC3E}">
        <p14:creationId xmlns:p14="http://schemas.microsoft.com/office/powerpoint/2010/main" val="1118313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332656"/>
            <a:ext cx="7239000" cy="6123080"/>
          </a:xfrm>
        </p:spPr>
        <p:style>
          <a:lnRef idx="1">
            <a:schemeClr val="accent2"/>
          </a:lnRef>
          <a:fillRef idx="2">
            <a:schemeClr val="accent2"/>
          </a:fillRef>
          <a:effectRef idx="1">
            <a:schemeClr val="accent2"/>
          </a:effectRef>
          <a:fontRef idx="minor">
            <a:schemeClr val="dk1"/>
          </a:fontRef>
        </p:style>
        <p:txBody>
          <a:bodyPr/>
          <a:lstStyle/>
          <a:p>
            <a:pPr algn="just">
              <a:lnSpc>
                <a:spcPct val="115000"/>
              </a:lnSpc>
              <a:tabLst>
                <a:tab pos="539115" algn="l"/>
              </a:tabLst>
            </a:pPr>
            <a:r>
              <a:rPr lang="ar-IQ" sz="2800" dirty="0">
                <a:latin typeface="Calibri"/>
                <a:ea typeface="Calibri"/>
                <a:cs typeface="Simplified Arabic"/>
              </a:rPr>
              <a:t>وفي سبيل الايحاء، تخلصوا من الجمل التعليلية والتفسيرية، وحذفوا الفواصل من التشبيه وليس هذا فحسب، فقد خرقوا قواعد اللغة العربية بما يلغي خصوصيتها التعبيرية الجميلة والمؤدية، ولم يراعوا في ذلك قاعدة نحوية ولا ضابط لغوياً، ولا أسلوبياً بلاغية وربما سعوا في ذلك إلى خلق جو من الغموض اللفظي على حد قول بعض الباحثين</a:t>
            </a:r>
            <a:r>
              <a:rPr lang="ar-IQ" sz="2800" dirty="0" smtClean="0">
                <a:latin typeface="Calibri"/>
                <a:ea typeface="Calibri"/>
                <a:cs typeface="Simplified Arabic"/>
              </a:rPr>
              <a:t>.</a:t>
            </a:r>
            <a:endParaRPr lang="en-US" sz="2000" dirty="0">
              <a:latin typeface="Calibri"/>
              <a:ea typeface="Calibri"/>
              <a:cs typeface="Arial"/>
            </a:endParaRPr>
          </a:p>
        </p:txBody>
      </p:sp>
      <p:pic>
        <p:nvPicPr>
          <p:cNvPr id="4098" name="Picture 2" descr="F:\محاضرات\images (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3717032"/>
            <a:ext cx="7200800" cy="26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608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332656"/>
            <a:ext cx="7239000" cy="6123080"/>
          </a:xfrm>
        </p:spPr>
        <p:style>
          <a:lnRef idx="1">
            <a:schemeClr val="accent2"/>
          </a:lnRef>
          <a:fillRef idx="2">
            <a:schemeClr val="accent2"/>
          </a:fillRef>
          <a:effectRef idx="1">
            <a:schemeClr val="accent2"/>
          </a:effectRef>
          <a:fontRef idx="minor">
            <a:schemeClr val="dk1"/>
          </a:fontRef>
        </p:style>
        <p:txBody>
          <a:bodyPr/>
          <a:lstStyle/>
          <a:p>
            <a:r>
              <a:rPr lang="ar-IQ" sz="2800" dirty="0">
                <a:ea typeface="Calibri"/>
                <a:cs typeface="Simplified Arabic"/>
              </a:rPr>
              <a:t>اسقطوا  شعراؤنا بعض الروابط الأسلوبية، بوصفها وسيلة كشف وإيضاح كما استهدفوا الجمل في عناصر تركيبها فغيروا وأبدلوا وقدموا وأخروا وحذفوا على وفق ما </a:t>
            </a:r>
            <a:r>
              <a:rPr lang="ar-IQ" sz="2800" dirty="0" err="1">
                <a:ea typeface="Calibri"/>
                <a:cs typeface="Simplified Arabic"/>
              </a:rPr>
              <a:t>يتطلبه</a:t>
            </a:r>
            <a:r>
              <a:rPr lang="ar-IQ" sz="2800" dirty="0">
                <a:ea typeface="Calibri"/>
                <a:cs typeface="Simplified Arabic"/>
              </a:rPr>
              <a:t> منهم الإيحاء، كما لجأوا إلى أحياء العبارات المهجورة والألفاظ التي أهملها القدماء وضربوا الكثير من القواعد اللغوية، واستخدموا الشاذ وأجازوا الممنوع. وفي سبيل تحقيق الصورة الايحائية التي وقفت اللغة </a:t>
            </a:r>
            <a:r>
              <a:rPr lang="ar-IQ" sz="2800" dirty="0" err="1">
                <a:ea typeface="Calibri"/>
                <a:cs typeface="Simplified Arabic"/>
              </a:rPr>
              <a:t>القاموسية</a:t>
            </a:r>
            <a:r>
              <a:rPr lang="ar-IQ" sz="2800" dirty="0">
                <a:ea typeface="Calibri"/>
                <a:cs typeface="Simplified Arabic"/>
              </a:rPr>
              <a:t> في طريق توفيرها راحوا يستمدون من اللغة القديمة ما يرونه مجدياً </a:t>
            </a:r>
            <a:r>
              <a:rPr lang="ar-IQ" sz="2800" dirty="0" smtClean="0">
                <a:ea typeface="Calibri"/>
                <a:cs typeface="Simplified Arabic"/>
              </a:rPr>
              <a:t>لمحاولاتهم</a:t>
            </a:r>
            <a:endParaRPr lang="ar-IQ" dirty="0"/>
          </a:p>
        </p:txBody>
      </p:sp>
      <p:pic>
        <p:nvPicPr>
          <p:cNvPr id="3075" name="Picture 3" descr="F:\محاضرات\images (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149080"/>
            <a:ext cx="7200800" cy="2340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58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457200" y="404664"/>
            <a:ext cx="7239000" cy="6051072"/>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just">
              <a:lnSpc>
                <a:spcPct val="115000"/>
              </a:lnSpc>
              <a:tabLst>
                <a:tab pos="539115" algn="l"/>
              </a:tabLst>
            </a:pPr>
            <a:r>
              <a:rPr lang="ar-IQ" sz="2800" dirty="0">
                <a:latin typeface="Calibri"/>
                <a:ea typeface="Calibri"/>
                <a:cs typeface="Simplified Arabic"/>
              </a:rPr>
              <a:t> إذا كان الرمزيون الغربيون قد كسروا قواعد اللغة، واستخدموا الممنوع والمهجور، وحذفوا الفواصل وقدموا وأخروا، لكي يضفوا بهذا على صورهم إبهاماً وغموضاً. فأنهم بفعلهم هذا قد أجازوا لأنفسهم ذلك دون أن يجروا وراء غيرهم، وقد كانوا بذلك رواداً لنظريتهم التي ابتكروها ووضعوا لأول مرة أسسها ومبادئها.</a:t>
            </a:r>
            <a:endParaRPr lang="en-US" sz="2000" dirty="0">
              <a:latin typeface="Calibri"/>
              <a:ea typeface="Calibri"/>
              <a:cs typeface="Arial"/>
            </a:endParaRPr>
          </a:p>
          <a:p>
            <a:pPr algn="just">
              <a:lnSpc>
                <a:spcPct val="115000"/>
              </a:lnSpc>
              <a:tabLst>
                <a:tab pos="539115" algn="l"/>
              </a:tabLst>
            </a:pPr>
            <a:r>
              <a:rPr lang="ar-IQ" sz="2800" dirty="0">
                <a:latin typeface="Calibri"/>
                <a:ea typeface="Calibri"/>
                <a:cs typeface="Simplified Arabic"/>
              </a:rPr>
              <a:t>ويختلف عن هذا موقف شعرائنا الذين راحوا يجرون وراء الرمزيين الغربيين تقليداً واحتذاء دون النظر إلى ما يجوز أو لا يجوز ومن غير التفات إلى ما تسمح به قواعد اللغة وأساليبها، كما لم يراعوا أن لغتنا العربية تمتلك في خصائصها اللغوية مالا تمتلكه خصائص اللغات الأخرى وما لا يسمح بخرقها على هذا النحو الذي فعلوه، ولذلك كان سلوك سعيد عقل وأمثاله ممن سلكوا هذا الدرب عيباً لا يحقق الغموض والإبهام والإيحاء بقدر ما يسيء إلى اللغة الشعرية التي يمكن أن تحقق لهم سمات جمالية دون خرق قواعدها وضرب مبادئها. </a:t>
            </a:r>
            <a:endParaRPr lang="en-US" sz="2000" dirty="0">
              <a:effectLst/>
              <a:latin typeface="Calibri"/>
              <a:ea typeface="Calibri"/>
              <a:cs typeface="Arial"/>
            </a:endParaRPr>
          </a:p>
        </p:txBody>
      </p:sp>
    </p:spTree>
    <p:extLst>
      <p:ext uri="{BB962C8B-B14F-4D97-AF65-F5344CB8AC3E}">
        <p14:creationId xmlns:p14="http://schemas.microsoft.com/office/powerpoint/2010/main" val="4161321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pPr algn="ctr"/>
            <a:r>
              <a:rPr lang="ar-IQ" dirty="0" smtClean="0"/>
              <a:t>وختاما</a:t>
            </a:r>
            <a:endParaRPr lang="ar-IQ" dirty="0"/>
          </a:p>
        </p:txBody>
      </p:sp>
      <p:sp>
        <p:nvSpPr>
          <p:cNvPr id="3" name="عنصر نائب للمحتوى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lstStyle/>
          <a:p>
            <a:pPr marL="0" indent="0" algn="ctr">
              <a:buNone/>
            </a:pPr>
            <a:r>
              <a:rPr lang="ar-IQ" dirty="0" smtClean="0"/>
              <a:t>لكم مني قول ايليا ابي ماضي </a:t>
            </a:r>
          </a:p>
          <a:p>
            <a:pPr marL="0" indent="0" algn="ctr">
              <a:buNone/>
            </a:pPr>
            <a:endParaRPr lang="ar-IQ" dirty="0" smtClean="0"/>
          </a:p>
          <a:p>
            <a:pPr marL="0" indent="0">
              <a:buNone/>
            </a:pPr>
            <a:r>
              <a:rPr lang="ar-IQ" dirty="0" smtClean="0"/>
              <a:t>كن بلسماً ان كان دهرك ارقماً </a:t>
            </a:r>
          </a:p>
          <a:p>
            <a:pPr marL="0" indent="0">
              <a:buNone/>
            </a:pPr>
            <a:r>
              <a:rPr lang="ar-IQ" dirty="0" smtClean="0"/>
              <a:t>                            وحلاةً ان صار غيرك علقماً</a:t>
            </a:r>
            <a:endParaRPr lang="ar-IQ" dirty="0"/>
          </a:p>
        </p:txBody>
      </p:sp>
      <p:pic>
        <p:nvPicPr>
          <p:cNvPr id="2050" name="Picture 2" descr="F:\محاضرات\images (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293096"/>
            <a:ext cx="7272808" cy="2103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5118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وافر">
  <a:themeElements>
    <a:clrScheme name="وافر">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وافر">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فر">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61</TotalTime>
  <Words>1337</Words>
  <Application>Microsoft Office PowerPoint</Application>
  <PresentationFormat>عرض على الشاشة (3:4)‏</PresentationFormat>
  <Paragraphs>55</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وافر</vt:lpstr>
      <vt:lpstr>                    الجامعة المستنصرية / كلية الاداب قسم اللغة العربية  المرحلة الرابعة  مادة المذاهب   </vt:lpstr>
      <vt:lpstr>ظهور الاتجاه الرمزي في الادب العربي الحديث</vt:lpstr>
      <vt:lpstr>عرض تقديمي في PowerPoint</vt:lpstr>
      <vt:lpstr>عرض تقديمي في PowerPoint</vt:lpstr>
      <vt:lpstr>عرض تقديمي في PowerPoint</vt:lpstr>
      <vt:lpstr>الاسباب التي دفعت الشعراء الى اتخاذ الرمزية </vt:lpstr>
      <vt:lpstr>عرض تقديمي في PowerPoint</vt:lpstr>
      <vt:lpstr>ظواهر حققت جمالية خاصة في الشعر العربي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وختاما</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الجامعة المستنصرية / كلية الاداب قسم اللغة العربية  المرحلة الرابعة  مادة المذاهب</dc:title>
  <dc:creator>DR.Ahmed Saker 2o1O</dc:creator>
  <cp:lastModifiedBy>DR.Ahmed Saker 2o1O</cp:lastModifiedBy>
  <cp:revision>7</cp:revision>
  <dcterms:created xsi:type="dcterms:W3CDTF">2020-06-18T07:04:33Z</dcterms:created>
  <dcterms:modified xsi:type="dcterms:W3CDTF">2022-10-28T16:58:11Z</dcterms:modified>
</cp:coreProperties>
</file>