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 id="276" r:id="rId21"/>
    <p:sldId id="277" r:id="rId22"/>
    <p:sldId id="278" r:id="rId23"/>
    <p:sldId id="272" r:id="rId24"/>
    <p:sldId id="279" r:id="rId25"/>
    <p:sldId id="280" r:id="rId26"/>
    <p:sldId id="281"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B64343A2-33C3-4D2D-AA42-DE8F56194B42}" type="datetimeFigureOut">
              <a:rPr lang="en-US" smtClean="0"/>
              <a:t>8/20/2024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24C3A54-2A42-47B6-A189-18FD12726C6A}" type="slidenum">
              <a:rPr lang="en-US" smtClean="0"/>
              <a:t>‹#›</a:t>
            </a:fld>
            <a:endParaRPr lang="en-US"/>
          </a:p>
        </p:txBody>
      </p:sp>
    </p:spTree>
    <p:extLst>
      <p:ext uri="{BB962C8B-B14F-4D97-AF65-F5344CB8AC3E}">
        <p14:creationId xmlns:p14="http://schemas.microsoft.com/office/powerpoint/2010/main" val="2262595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B64343A2-33C3-4D2D-AA42-DE8F56194B42}" type="datetimeFigureOut">
              <a:rPr lang="en-US" smtClean="0"/>
              <a:t>8/20/2024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24C3A54-2A42-47B6-A189-18FD12726C6A}" type="slidenum">
              <a:rPr lang="en-US" smtClean="0"/>
              <a:t>‹#›</a:t>
            </a:fld>
            <a:endParaRPr lang="en-US"/>
          </a:p>
        </p:txBody>
      </p:sp>
    </p:spTree>
    <p:extLst>
      <p:ext uri="{BB962C8B-B14F-4D97-AF65-F5344CB8AC3E}">
        <p14:creationId xmlns:p14="http://schemas.microsoft.com/office/powerpoint/2010/main" val="1319092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B64343A2-33C3-4D2D-AA42-DE8F56194B42}" type="datetimeFigureOut">
              <a:rPr lang="en-US" smtClean="0"/>
              <a:t>8/20/2024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24C3A54-2A42-47B6-A189-18FD12726C6A}" type="slidenum">
              <a:rPr lang="en-US" smtClean="0"/>
              <a:t>‹#›</a:t>
            </a:fld>
            <a:endParaRPr lang="en-US"/>
          </a:p>
        </p:txBody>
      </p:sp>
    </p:spTree>
    <p:extLst>
      <p:ext uri="{BB962C8B-B14F-4D97-AF65-F5344CB8AC3E}">
        <p14:creationId xmlns:p14="http://schemas.microsoft.com/office/powerpoint/2010/main" val="4100881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B64343A2-33C3-4D2D-AA42-DE8F56194B42}" type="datetimeFigureOut">
              <a:rPr lang="en-US" smtClean="0"/>
              <a:t>8/20/2024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24C3A54-2A42-47B6-A189-18FD12726C6A}" type="slidenum">
              <a:rPr lang="en-US" smtClean="0"/>
              <a:t>‹#›</a:t>
            </a:fld>
            <a:endParaRPr lang="en-US"/>
          </a:p>
        </p:txBody>
      </p:sp>
    </p:spTree>
    <p:extLst>
      <p:ext uri="{BB962C8B-B14F-4D97-AF65-F5344CB8AC3E}">
        <p14:creationId xmlns:p14="http://schemas.microsoft.com/office/powerpoint/2010/main" val="128598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B64343A2-33C3-4D2D-AA42-DE8F56194B42}" type="datetimeFigureOut">
              <a:rPr lang="en-US" smtClean="0"/>
              <a:t>8/20/2024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24C3A54-2A42-47B6-A189-18FD12726C6A}" type="slidenum">
              <a:rPr lang="en-US" smtClean="0"/>
              <a:t>‹#›</a:t>
            </a:fld>
            <a:endParaRPr lang="en-US"/>
          </a:p>
        </p:txBody>
      </p:sp>
    </p:spTree>
    <p:extLst>
      <p:ext uri="{BB962C8B-B14F-4D97-AF65-F5344CB8AC3E}">
        <p14:creationId xmlns:p14="http://schemas.microsoft.com/office/powerpoint/2010/main" val="2072539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B64343A2-33C3-4D2D-AA42-DE8F56194B42}" type="datetimeFigureOut">
              <a:rPr lang="en-US" smtClean="0"/>
              <a:t>8/20/2024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A24C3A54-2A42-47B6-A189-18FD12726C6A}" type="slidenum">
              <a:rPr lang="en-US" smtClean="0"/>
              <a:t>‹#›</a:t>
            </a:fld>
            <a:endParaRPr lang="en-US"/>
          </a:p>
        </p:txBody>
      </p:sp>
    </p:spTree>
    <p:extLst>
      <p:ext uri="{BB962C8B-B14F-4D97-AF65-F5344CB8AC3E}">
        <p14:creationId xmlns:p14="http://schemas.microsoft.com/office/powerpoint/2010/main" val="3466966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B64343A2-33C3-4D2D-AA42-DE8F56194B42}" type="datetimeFigureOut">
              <a:rPr lang="en-US" smtClean="0"/>
              <a:t>8/20/2024</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A24C3A54-2A42-47B6-A189-18FD12726C6A}" type="slidenum">
              <a:rPr lang="en-US" smtClean="0"/>
              <a:t>‹#›</a:t>
            </a:fld>
            <a:endParaRPr lang="en-US"/>
          </a:p>
        </p:txBody>
      </p:sp>
    </p:spTree>
    <p:extLst>
      <p:ext uri="{BB962C8B-B14F-4D97-AF65-F5344CB8AC3E}">
        <p14:creationId xmlns:p14="http://schemas.microsoft.com/office/powerpoint/2010/main" val="1812445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B64343A2-33C3-4D2D-AA42-DE8F56194B42}" type="datetimeFigureOut">
              <a:rPr lang="en-US" smtClean="0"/>
              <a:t>8/20/2024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A24C3A54-2A42-47B6-A189-18FD12726C6A}" type="slidenum">
              <a:rPr lang="en-US" smtClean="0"/>
              <a:t>‹#›</a:t>
            </a:fld>
            <a:endParaRPr lang="en-US"/>
          </a:p>
        </p:txBody>
      </p:sp>
    </p:spTree>
    <p:extLst>
      <p:ext uri="{BB962C8B-B14F-4D97-AF65-F5344CB8AC3E}">
        <p14:creationId xmlns:p14="http://schemas.microsoft.com/office/powerpoint/2010/main" val="95502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B64343A2-33C3-4D2D-AA42-DE8F56194B42}" type="datetimeFigureOut">
              <a:rPr lang="en-US" smtClean="0"/>
              <a:t>8/20/2024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A24C3A54-2A42-47B6-A189-18FD12726C6A}" type="slidenum">
              <a:rPr lang="en-US" smtClean="0"/>
              <a:t>‹#›</a:t>
            </a:fld>
            <a:endParaRPr lang="en-US"/>
          </a:p>
        </p:txBody>
      </p:sp>
    </p:spTree>
    <p:extLst>
      <p:ext uri="{BB962C8B-B14F-4D97-AF65-F5344CB8AC3E}">
        <p14:creationId xmlns:p14="http://schemas.microsoft.com/office/powerpoint/2010/main" val="1856350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64343A2-33C3-4D2D-AA42-DE8F56194B42}" type="datetimeFigureOut">
              <a:rPr lang="en-US" smtClean="0"/>
              <a:t>8/20/2024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A24C3A54-2A42-47B6-A189-18FD12726C6A}" type="slidenum">
              <a:rPr lang="en-US" smtClean="0"/>
              <a:t>‹#›</a:t>
            </a:fld>
            <a:endParaRPr lang="en-US"/>
          </a:p>
        </p:txBody>
      </p:sp>
    </p:spTree>
    <p:extLst>
      <p:ext uri="{BB962C8B-B14F-4D97-AF65-F5344CB8AC3E}">
        <p14:creationId xmlns:p14="http://schemas.microsoft.com/office/powerpoint/2010/main" val="1589788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64343A2-33C3-4D2D-AA42-DE8F56194B42}" type="datetimeFigureOut">
              <a:rPr lang="en-US" smtClean="0"/>
              <a:t>8/20/2024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A24C3A54-2A42-47B6-A189-18FD12726C6A}" type="slidenum">
              <a:rPr lang="en-US" smtClean="0"/>
              <a:t>‹#›</a:t>
            </a:fld>
            <a:endParaRPr lang="en-US"/>
          </a:p>
        </p:txBody>
      </p:sp>
    </p:spTree>
    <p:extLst>
      <p:ext uri="{BB962C8B-B14F-4D97-AF65-F5344CB8AC3E}">
        <p14:creationId xmlns:p14="http://schemas.microsoft.com/office/powerpoint/2010/main" val="3128419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4343A2-33C3-4D2D-AA42-DE8F56194B42}" type="datetimeFigureOut">
              <a:rPr lang="en-US" smtClean="0"/>
              <a:t>8/20/2024</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C3A54-2A42-47B6-A189-18FD12726C6A}" type="slidenum">
              <a:rPr lang="en-US" smtClean="0"/>
              <a:t>‹#›</a:t>
            </a:fld>
            <a:endParaRPr lang="en-US"/>
          </a:p>
        </p:txBody>
      </p:sp>
    </p:spTree>
    <p:extLst>
      <p:ext uri="{BB962C8B-B14F-4D97-AF65-F5344CB8AC3E}">
        <p14:creationId xmlns:p14="http://schemas.microsoft.com/office/powerpoint/2010/main" val="9721075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pPr rtl="1"/>
            <a:r>
              <a:rPr lang="ar-IQ" dirty="0" smtClean="0"/>
              <a:t> التدوين التاريخي لدى الحضارة الإسلامية والحضارة الأوربية</a:t>
            </a:r>
            <a:endParaRPr lang="en-US" dirty="0"/>
          </a:p>
        </p:txBody>
      </p:sp>
      <p:sp>
        <p:nvSpPr>
          <p:cNvPr id="3" name="عنوان فرعي 2"/>
          <p:cNvSpPr>
            <a:spLocks noGrp="1"/>
          </p:cNvSpPr>
          <p:nvPr>
            <p:ph type="subTitle" idx="1"/>
          </p:nvPr>
        </p:nvSpPr>
        <p:spPr/>
        <p:txBody>
          <a:bodyPr/>
          <a:lstStyle/>
          <a:p>
            <a:pPr rtl="1"/>
            <a:r>
              <a:rPr lang="ar-IQ" dirty="0" smtClean="0"/>
              <a:t>محاضرات </a:t>
            </a:r>
            <a:r>
              <a:rPr lang="ar-IQ" dirty="0" smtClean="0"/>
              <a:t>للمرحلة الثالثة </a:t>
            </a:r>
            <a:endParaRPr lang="ar-IQ" dirty="0" smtClean="0"/>
          </a:p>
          <a:p>
            <a:pPr rtl="1"/>
            <a:r>
              <a:rPr lang="ar-IQ" dirty="0" smtClean="0"/>
              <a:t>قسم التاريخ</a:t>
            </a:r>
          </a:p>
          <a:p>
            <a:pPr rtl="1"/>
            <a:r>
              <a:rPr lang="ar-IQ" dirty="0" smtClean="0"/>
              <a:t>مادة : فلسفة التاريخ</a:t>
            </a:r>
            <a:endParaRPr lang="en-US" dirty="0"/>
          </a:p>
        </p:txBody>
      </p:sp>
    </p:spTree>
    <p:extLst>
      <p:ext uri="{BB962C8B-B14F-4D97-AF65-F5344CB8AC3E}">
        <p14:creationId xmlns:p14="http://schemas.microsoft.com/office/powerpoint/2010/main" val="18415683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6750" y="776288"/>
            <a:ext cx="5270500" cy="530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73229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6750" y="436563"/>
            <a:ext cx="5270500" cy="5983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80633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524000" y="865478"/>
            <a:ext cx="5334000" cy="4489947"/>
          </a:xfrm>
          <a:prstGeom prst="rect">
            <a:avLst/>
          </a:prstGeom>
        </p:spPr>
        <p:txBody>
          <a:bodyPr wrap="square">
            <a:spAutoFit/>
          </a:bodyPr>
          <a:lstStyle/>
          <a:p>
            <a:pPr algn="just" rtl="1">
              <a:lnSpc>
                <a:spcPct val="115000"/>
              </a:lnSpc>
              <a:spcAft>
                <a:spcPts val="1000"/>
              </a:spcAft>
            </a:pPr>
            <a:r>
              <a:rPr lang="ar-IQ" dirty="0" smtClean="0">
                <a:ea typeface="Calibri"/>
                <a:cs typeface="Simplified Arabic"/>
              </a:rPr>
              <a:t>1</a:t>
            </a:r>
            <a:r>
              <a:rPr lang="ar-SA" dirty="0" smtClean="0">
                <a:ea typeface="Calibri"/>
                <a:cs typeface="Simplified Arabic"/>
              </a:rPr>
              <a:t>-الحوليات</a:t>
            </a:r>
            <a:r>
              <a:rPr lang="ar-SA" dirty="0">
                <a:ea typeface="Calibri"/>
                <a:cs typeface="Simplified Arabic"/>
              </a:rPr>
              <a:t>: وهي طريقة بدائية في تدوين الاحداث عرفت من قبل لدى البابليين والمصرين، ويقوم الكاتب بتدوين ما عاصره من حوادث إلا أن الكثير من الحوادث المدونة كانت عديمة الفائدة من الناحية التاريخية وتدور غالبا حول كرامات ومعجزات القديسين ورجال الدين، ووقوع الظواهر الطبيعية اللافتة للنظر كالزلازل والفيضانات </a:t>
            </a:r>
            <a:r>
              <a:rPr lang="ar-SA" dirty="0" smtClean="0">
                <a:ea typeface="Calibri"/>
                <a:cs typeface="Simplified Arabic"/>
              </a:rPr>
              <a:t>وولادة</a:t>
            </a:r>
            <a:r>
              <a:rPr lang="ar-IQ" dirty="0" smtClean="0">
                <a:ea typeface="Calibri"/>
                <a:cs typeface="Simplified Arabic"/>
              </a:rPr>
              <a:t> </a:t>
            </a:r>
            <a:r>
              <a:rPr lang="ar-SA" dirty="0" smtClean="0">
                <a:ea typeface="Calibri"/>
                <a:cs typeface="Simplified Arabic"/>
              </a:rPr>
              <a:t>حيوانات </a:t>
            </a:r>
            <a:r>
              <a:rPr lang="ar-SA" dirty="0">
                <a:ea typeface="Calibri"/>
                <a:cs typeface="Simplified Arabic"/>
              </a:rPr>
              <a:t>مشوهة...الخ.</a:t>
            </a:r>
            <a:endParaRPr lang="en-US" sz="1200" dirty="0">
              <a:ea typeface="Calibri"/>
              <a:cs typeface="Arial"/>
            </a:endParaRPr>
          </a:p>
          <a:p>
            <a:pPr algn="just" rtl="1">
              <a:lnSpc>
                <a:spcPct val="115000"/>
              </a:lnSpc>
              <a:spcAft>
                <a:spcPts val="1000"/>
              </a:spcAft>
            </a:pPr>
            <a:r>
              <a:rPr lang="ar-SA" dirty="0">
                <a:ea typeface="Calibri"/>
                <a:cs typeface="Simplified Arabic"/>
              </a:rPr>
              <a:t>2-التواريخ: وهي تقديم صورة موجزة عن التاريخ العام بدءاً بالخليقة حتى زمن تدوينها واسلوبها ايضاً كان بدائياً فقد اقتصر على ذكر الحوادث المهمة دون وجود ترتيب زمني لوقوعها. ولكن في اواخر العصور الوسطى شهد التدوين التاريخي تطوراً ملحوظاً واصبح اكثر علمية ودقة ويبدو ان هذا يعود الى تأثير الحضارة العربية الاسلامية التي انتقلت الى الاندلس وصقلية والمدارس الإيطالية.</a:t>
            </a:r>
            <a:endParaRPr lang="en-US" sz="1200" dirty="0">
              <a:ea typeface="Calibri"/>
              <a:cs typeface="Arial"/>
            </a:endParaRPr>
          </a:p>
          <a:p>
            <a:pPr algn="just" rtl="1">
              <a:lnSpc>
                <a:spcPct val="115000"/>
              </a:lnSpc>
              <a:spcAft>
                <a:spcPts val="1000"/>
              </a:spcAft>
            </a:pPr>
            <a:r>
              <a:rPr lang="ar-SA" dirty="0">
                <a:ea typeface="Calibri"/>
                <a:cs typeface="Simplified Arabic"/>
              </a:rPr>
              <a:t> </a:t>
            </a:r>
            <a:endParaRPr lang="en-US" sz="1200" dirty="0">
              <a:ea typeface="Calibri"/>
              <a:cs typeface="Arial"/>
            </a:endParaRPr>
          </a:p>
        </p:txBody>
      </p:sp>
    </p:spTree>
    <p:extLst>
      <p:ext uri="{BB962C8B-B14F-4D97-AF65-F5344CB8AC3E}">
        <p14:creationId xmlns:p14="http://schemas.microsoft.com/office/powerpoint/2010/main" val="15848576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7800" y="206375"/>
            <a:ext cx="6172200" cy="6443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27791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6750" y="942975"/>
            <a:ext cx="5270500" cy="497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983918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6750" y="2017713"/>
            <a:ext cx="5270500" cy="282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17871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6750" y="849313"/>
            <a:ext cx="5270500" cy="5157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2286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6750" y="1449388"/>
            <a:ext cx="5270500" cy="3957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164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6750" y="1816100"/>
            <a:ext cx="5270500" cy="322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80709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6750" y="204788"/>
            <a:ext cx="5270500" cy="644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0513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295400" y="990600"/>
            <a:ext cx="6553200" cy="3959033"/>
          </a:xfrm>
          <a:prstGeom prst="rect">
            <a:avLst/>
          </a:prstGeom>
        </p:spPr>
        <p:txBody>
          <a:bodyPr wrap="square">
            <a:spAutoFit/>
          </a:bodyPr>
          <a:lstStyle/>
          <a:p>
            <a:pPr algn="ctr" rtl="1">
              <a:lnSpc>
                <a:spcPct val="115000"/>
              </a:lnSpc>
              <a:spcAft>
                <a:spcPts val="1000"/>
              </a:spcAft>
            </a:pPr>
            <a:r>
              <a:rPr lang="ar-SA" sz="2400" b="1" dirty="0">
                <a:ea typeface="Calibri"/>
                <a:cs typeface="Simplified Arabic"/>
              </a:rPr>
              <a:t>التدوين التاريخي في الحضارة العربية الإسلامية:</a:t>
            </a:r>
            <a:endParaRPr lang="en-US" sz="1200" dirty="0">
              <a:ea typeface="Calibri"/>
              <a:cs typeface="Arial"/>
            </a:endParaRPr>
          </a:p>
          <a:p>
            <a:pPr indent="228600" algn="r" rtl="1">
              <a:lnSpc>
                <a:spcPct val="115000"/>
              </a:lnSpc>
              <a:spcAft>
                <a:spcPts val="1000"/>
              </a:spcAft>
            </a:pPr>
            <a:r>
              <a:rPr lang="ar-SA" dirty="0">
                <a:ea typeface="Calibri"/>
                <a:cs typeface="Simplified Arabic"/>
              </a:rPr>
              <a:t>لم يعرف العرب قبل الاسلام التدوين التاريخي ولم يكن لديهم مادة تاريخية سوى (القصص) التي كانت شائعة عندهم ويعد مظهراً من مظاهر حياتهم الفكرية، والقصص رواية شفوية يرويها القاص </a:t>
            </a:r>
            <a:r>
              <a:rPr lang="ar-SA" dirty="0" err="1">
                <a:ea typeface="Calibri"/>
                <a:cs typeface="Simplified Arabic"/>
              </a:rPr>
              <a:t>للاخبار</a:t>
            </a:r>
            <a:r>
              <a:rPr lang="ar-SA" dirty="0">
                <a:ea typeface="Calibri"/>
                <a:cs typeface="Simplified Arabic"/>
              </a:rPr>
              <a:t> والاساطير والكتابات الخرافية.</a:t>
            </a:r>
            <a:endParaRPr lang="en-US" sz="1200" dirty="0">
              <a:ea typeface="Calibri"/>
              <a:cs typeface="Arial"/>
            </a:endParaRPr>
          </a:p>
          <a:p>
            <a:pPr indent="228600" algn="just" rtl="1">
              <a:lnSpc>
                <a:spcPct val="115000"/>
              </a:lnSpc>
              <a:spcAft>
                <a:spcPts val="1000"/>
              </a:spcAft>
            </a:pPr>
            <a:r>
              <a:rPr lang="ar-SA" dirty="0">
                <a:ea typeface="Calibri"/>
                <a:cs typeface="Simplified Arabic"/>
              </a:rPr>
              <a:t>كان للقصص في عصر ما قبل الإسلام "عصر الجاهلية" أغراض شتى، فهو للعبرة والموعظة وللتفاخر </a:t>
            </a:r>
            <a:r>
              <a:rPr lang="ar-SA" dirty="0" err="1">
                <a:ea typeface="Calibri"/>
                <a:cs typeface="Simplified Arabic"/>
              </a:rPr>
              <a:t>بالانساب</a:t>
            </a:r>
            <a:r>
              <a:rPr lang="ar-SA" dirty="0">
                <a:ea typeface="Calibri"/>
                <a:cs typeface="Simplified Arabic"/>
              </a:rPr>
              <a:t>، وذكر السفر واهواله والتسلية، وقليل منه كان له غرض تاريخي إلا أن هذا القليل تعرض للتشويه بمرور الزمن وغلب عليه الخيال الذي حوله الى اساطير، وللقصص ابواب عده اشهرها قصص (الايام) التي تنقل قصص الملوك والابطال وسادات القبائل ومأثر الاباء والاجداد وانسابهم، والبيوت التي كانت لها الامرة على قريش كجرهم، واخبار اليمن وما جرى لسد مأرب وما تبعه من تفرق الناس في البلاد واخبار الاقوام البائدة عاد وثمود وجديس</a:t>
            </a:r>
            <a:r>
              <a:rPr lang="ar-SA" dirty="0" smtClean="0">
                <a:ea typeface="Calibri"/>
                <a:cs typeface="Simplified Arabic"/>
              </a:rPr>
              <a:t>.</a:t>
            </a:r>
            <a:endParaRPr lang="en-US" sz="1200" dirty="0">
              <a:ea typeface="Calibri"/>
              <a:cs typeface="Arial"/>
            </a:endParaRPr>
          </a:p>
        </p:txBody>
      </p:sp>
    </p:spTree>
    <p:extLst>
      <p:ext uri="{BB962C8B-B14F-4D97-AF65-F5344CB8AC3E}">
        <p14:creationId xmlns:p14="http://schemas.microsoft.com/office/powerpoint/2010/main" val="7795298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6750" y="1617663"/>
            <a:ext cx="5270500" cy="3621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61981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6750" y="1512888"/>
            <a:ext cx="5270500" cy="3830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017489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6750" y="334963"/>
            <a:ext cx="5270500" cy="618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52260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6750" y="1482725"/>
            <a:ext cx="5270500" cy="3892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85829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6750" y="400050"/>
            <a:ext cx="5270500" cy="6056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847456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6750" y="1154113"/>
            <a:ext cx="5270500" cy="454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400589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6750" y="334963"/>
            <a:ext cx="5270500" cy="618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54995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6750" y="1681163"/>
            <a:ext cx="5270500" cy="3494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59369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524000" y="1331246"/>
            <a:ext cx="5943600" cy="3281411"/>
          </a:xfrm>
          <a:prstGeom prst="rect">
            <a:avLst/>
          </a:prstGeom>
        </p:spPr>
        <p:txBody>
          <a:bodyPr wrap="square">
            <a:spAutoFit/>
          </a:bodyPr>
          <a:lstStyle/>
          <a:p>
            <a:pPr indent="228600" algn="just" rtl="1">
              <a:lnSpc>
                <a:spcPct val="115000"/>
              </a:lnSpc>
              <a:spcAft>
                <a:spcPts val="1000"/>
              </a:spcAft>
            </a:pPr>
            <a:r>
              <a:rPr lang="ar-SA" dirty="0">
                <a:ea typeface="Calibri"/>
                <a:cs typeface="Simplified Arabic"/>
              </a:rPr>
              <a:t>تدل ايام العرب على ضعف الوعي التاريخي لعدم وجود التدوين وهو منطلق الوعي التاريخي واساسه، فعلى الرغم من وجود العناصر التاريخية في الايام بذكرها لبعض حوادث الماضي المهمة إلا أنها في الوقت نفسه لم تكن تشكل مادة تاريخية صرفة لما خالطها من طابع ادبي شعري بل وطغى عليها، فضلا عن افتقارها للوازم التاريخ من توقيت الحوادث والاستمرار ووحدة الموضوع وظلت هذه القصص متداولة شفوياً حتى تم جمعها في القرن الثاني الهجري وصارت جزءاً من الاخبار التاريخية.</a:t>
            </a:r>
            <a:endParaRPr lang="en-US" dirty="0">
              <a:ea typeface="Calibri"/>
              <a:cs typeface="Arial"/>
            </a:endParaRPr>
          </a:p>
          <a:p>
            <a:pPr algn="r"/>
            <a:r>
              <a:rPr lang="ar-SA" dirty="0">
                <a:ea typeface="Calibri"/>
                <a:cs typeface="Simplified Arabic"/>
              </a:rPr>
              <a:t>اما التاريخ عند عرب جنوب الجزيرة في اليمن والمناذرة والغساسنة فقد كان أقل اضطراباً منه عند غيرهم لامتلاكهم للنقوش والكتابات التي تظهر نوعاً من الوعي بالتاريخ من النواحي السياسية والعسكرية والادارية.</a:t>
            </a:r>
            <a:endParaRPr lang="en-US" dirty="0"/>
          </a:p>
        </p:txBody>
      </p:sp>
    </p:spTree>
    <p:extLst>
      <p:ext uri="{BB962C8B-B14F-4D97-AF65-F5344CB8AC3E}">
        <p14:creationId xmlns:p14="http://schemas.microsoft.com/office/powerpoint/2010/main" val="3922919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524000" y="1088872"/>
            <a:ext cx="6248400" cy="3724609"/>
          </a:xfrm>
          <a:prstGeom prst="rect">
            <a:avLst/>
          </a:prstGeom>
        </p:spPr>
        <p:txBody>
          <a:bodyPr wrap="square">
            <a:spAutoFit/>
          </a:bodyPr>
          <a:lstStyle/>
          <a:p>
            <a:pPr indent="228600" algn="just" rtl="1">
              <a:lnSpc>
                <a:spcPct val="115000"/>
              </a:lnSpc>
              <a:spcAft>
                <a:spcPts val="1000"/>
              </a:spcAft>
            </a:pPr>
            <a:r>
              <a:rPr lang="ar-SA" dirty="0">
                <a:ea typeface="Calibri"/>
                <a:cs typeface="Simplified Arabic"/>
              </a:rPr>
              <a:t>ان للقرآن الكريم دور كبير في لفت انظار العرب الى حقيقة وحدة التاريخ البشري واستمرار مسيرته منذ بداية الخلق الى يوم البعث والحساب، ثم كان تدوين السيرة النبوية الباعث المباشر والاهم من بين دوافع اخرى للكتابة التاريخية عند المسلمين ونقطة الانطلاق لها، كما أن للفتوحات وما رافقها من حاجة لتدوين الحوادث ومعرفة ماضي البلاد المفتوحة ونظمها وسكانها، وكذلك توزيع العطاء بحسب النسب والسابقة وما </a:t>
            </a:r>
            <a:r>
              <a:rPr lang="ar-SA" dirty="0" err="1">
                <a:ea typeface="Calibri"/>
                <a:cs typeface="Simplified Arabic"/>
              </a:rPr>
              <a:t>يتطلبه</a:t>
            </a:r>
            <a:r>
              <a:rPr lang="ar-SA" dirty="0">
                <a:ea typeface="Calibri"/>
                <a:cs typeface="Simplified Arabic"/>
              </a:rPr>
              <a:t> من معرفة بالمعلومات التاريخية وتوثيق لها، فضلا عن تدوين الدواوين وفرض الجزية والخراج والى جانب هذا كله التقويم الهجري الذي اصبح العمود الفقري للدراسات التاريخية.</a:t>
            </a:r>
            <a:endParaRPr lang="en-US" sz="1200" dirty="0">
              <a:ea typeface="Calibri"/>
              <a:cs typeface="Arial"/>
            </a:endParaRPr>
          </a:p>
          <a:p>
            <a:pPr indent="228600" algn="just" rtl="1">
              <a:lnSpc>
                <a:spcPct val="115000"/>
              </a:lnSpc>
              <a:spcAft>
                <a:spcPts val="1000"/>
              </a:spcAft>
            </a:pPr>
            <a:r>
              <a:rPr lang="ar-SA" dirty="0">
                <a:ea typeface="Calibri"/>
                <a:cs typeface="Simplified Arabic"/>
              </a:rPr>
              <a:t>بدأ تدوين السيرة النبوية الذي يمثل البداية للكتابة التاريخية عند المسلمين في النصف الثاني من القرن الاول الهجري، وعرفت هذه الكتابات </a:t>
            </a:r>
            <a:r>
              <a:rPr lang="ar-SA" dirty="0" err="1">
                <a:ea typeface="Calibri"/>
                <a:cs typeface="Simplified Arabic"/>
              </a:rPr>
              <a:t>بأسم</a:t>
            </a:r>
            <a:r>
              <a:rPr lang="ar-SA" dirty="0">
                <a:ea typeface="Calibri"/>
                <a:cs typeface="Simplified Arabic"/>
              </a:rPr>
              <a:t> المغازي ثم أطلق عليها محمد بن شهاب الزهري (ت 124ه) اسم السيرة.</a:t>
            </a:r>
            <a:endParaRPr lang="en-US" sz="1200" dirty="0">
              <a:ea typeface="Calibri"/>
              <a:cs typeface="Arial"/>
            </a:endParaRPr>
          </a:p>
        </p:txBody>
      </p:sp>
    </p:spTree>
    <p:extLst>
      <p:ext uri="{BB962C8B-B14F-4D97-AF65-F5344CB8AC3E}">
        <p14:creationId xmlns:p14="http://schemas.microsoft.com/office/powerpoint/2010/main" val="947895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6750" y="1449388"/>
            <a:ext cx="5270500" cy="3957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9923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6750" y="134938"/>
            <a:ext cx="5270500" cy="658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50099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6750" y="442913"/>
            <a:ext cx="5270500" cy="597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02072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6750" y="1112838"/>
            <a:ext cx="5270500" cy="463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72585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6750" y="711200"/>
            <a:ext cx="5270500" cy="543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2364856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519</Words>
  <Application>Microsoft Office PowerPoint</Application>
  <PresentationFormat>عرض على الشاشة (3:4)‏</PresentationFormat>
  <Paragraphs>14</Paragraphs>
  <Slides>27</Slides>
  <Notes>0</Notes>
  <HiddenSlides>0</HiddenSlides>
  <MMClips>0</MMClips>
  <ScaleCrop>false</ScaleCrop>
  <HeadingPairs>
    <vt:vector size="4" baseType="variant">
      <vt:variant>
        <vt:lpstr>نسق</vt:lpstr>
      </vt:variant>
      <vt:variant>
        <vt:i4>1</vt:i4>
      </vt:variant>
      <vt:variant>
        <vt:lpstr>عناوين الشرائح</vt:lpstr>
      </vt:variant>
      <vt:variant>
        <vt:i4>27</vt:i4>
      </vt:variant>
    </vt:vector>
  </HeadingPairs>
  <TitlesOfParts>
    <vt:vector size="28" baseType="lpstr">
      <vt:lpstr>نسق Office</vt:lpstr>
      <vt:lpstr> التدوين التاريخي لدى الحضارة الإسلامية والحضارة الأوربية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التدوين التاريخي</dc:title>
  <dc:creator>Maher</dc:creator>
  <cp:lastModifiedBy>Maher</cp:lastModifiedBy>
  <cp:revision>4</cp:revision>
  <dcterms:created xsi:type="dcterms:W3CDTF">2024-08-19T05:39:44Z</dcterms:created>
  <dcterms:modified xsi:type="dcterms:W3CDTF">2024-08-20T05:45:49Z</dcterms:modified>
</cp:coreProperties>
</file>