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0" d="100"/>
          <a:sy n="60" d="100"/>
        </p:scale>
        <p:origin x="180"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78A8-71CF-3775-7922-A1BC305833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A61AE2-B4B4-44C0-D3EE-0F4912FD10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E148AA-8465-3706-F883-AC672AD24E12}"/>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5" name="Footer Placeholder 4">
            <a:extLst>
              <a:ext uri="{FF2B5EF4-FFF2-40B4-BE49-F238E27FC236}">
                <a16:creationId xmlns:a16="http://schemas.microsoft.com/office/drawing/2014/main" id="{DFAE38A3-F6B8-6AC6-2875-909936821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B991D0-3734-E5BA-9FBF-C2FA11607E06}"/>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123824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55955-45E9-B9D6-1846-AEFEAA02CB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4C8449-0E61-64EF-93EC-7A1FFBBEC8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B74FF3-7B30-C6C2-E4F3-296A9DC27982}"/>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5" name="Footer Placeholder 4">
            <a:extLst>
              <a:ext uri="{FF2B5EF4-FFF2-40B4-BE49-F238E27FC236}">
                <a16:creationId xmlns:a16="http://schemas.microsoft.com/office/drawing/2014/main" id="{68C1EF9C-C461-0AED-D382-CDA5990CE9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BA7EA7-ED27-456E-0154-B6E04FD7A82D}"/>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122654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0AA5DC-741F-FB21-3B47-6D7AFDBA1D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165405-5606-973C-0FBF-EBB250BBDA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2C2048-BBB8-835E-B720-A027F1170B4D}"/>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5" name="Footer Placeholder 4">
            <a:extLst>
              <a:ext uri="{FF2B5EF4-FFF2-40B4-BE49-F238E27FC236}">
                <a16:creationId xmlns:a16="http://schemas.microsoft.com/office/drawing/2014/main" id="{326C3F5F-065F-50C3-176E-778CC4B1A8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E4041-5DBF-FA2E-F47A-CA55D128CFC8}"/>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382845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BF39B-1CB7-84C8-7961-486C941F35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949B3B-FB9A-3F30-C95A-F58DB66760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D04BFE-3258-17D7-84CF-5D89361A8B22}"/>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5" name="Footer Placeholder 4">
            <a:extLst>
              <a:ext uri="{FF2B5EF4-FFF2-40B4-BE49-F238E27FC236}">
                <a16:creationId xmlns:a16="http://schemas.microsoft.com/office/drawing/2014/main" id="{83315023-D525-16F5-A785-8B8AF0DEA9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7E0F6-8522-448C-AD64-B89E7011B37E}"/>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367984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2F316-5CE7-F877-1D70-2226303F5B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8146C6-7A34-C614-45CA-A0D201DA6D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4292FF-D90A-F97E-4C03-FF6BDC76B921}"/>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5" name="Footer Placeholder 4">
            <a:extLst>
              <a:ext uri="{FF2B5EF4-FFF2-40B4-BE49-F238E27FC236}">
                <a16:creationId xmlns:a16="http://schemas.microsoft.com/office/drawing/2014/main" id="{84EF9207-C199-B248-8772-457FCE023C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642301-9A60-41AE-3985-7B8F1F9CBA5B}"/>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14216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A59C8-5B7F-ECDC-1787-6E7507FAA1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BF8B06-7F7F-3EA4-4F6B-B29CA3B1CC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D595A5C-6FD1-F80D-AC3A-EA6CB9FA05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19EB75F-46E5-5C55-54C5-9AA89F15CB4B}"/>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6" name="Footer Placeholder 5">
            <a:extLst>
              <a:ext uri="{FF2B5EF4-FFF2-40B4-BE49-F238E27FC236}">
                <a16:creationId xmlns:a16="http://schemas.microsoft.com/office/drawing/2014/main" id="{85F6EBAE-A79F-12BD-EEA1-EAEAF8EA12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C5637A-2435-41E2-9844-A66BE5174CA7}"/>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3541888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167FD-2FC7-C0A7-BCD4-3C432CCAC4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2958A5-18B2-A5D9-04B4-037423C3D9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4E3F38-9D4E-28BC-B721-21551B1008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380138-F4F8-11FD-2A82-0900646971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7237F3-AB6A-5740-A539-7F3DD771DB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B63017-9CBD-9085-D279-F835CAD03FA4}"/>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8" name="Footer Placeholder 7">
            <a:extLst>
              <a:ext uri="{FF2B5EF4-FFF2-40B4-BE49-F238E27FC236}">
                <a16:creationId xmlns:a16="http://schemas.microsoft.com/office/drawing/2014/main" id="{933E75E6-C463-F935-3702-741416B43E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3A79D1-72F3-9E8D-0957-CFBA70C56702}"/>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1108163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6055-F725-0D95-C88A-870E6C3C6A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4B3800-487F-BC64-C027-9E205A4B5E5D}"/>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4" name="Footer Placeholder 3">
            <a:extLst>
              <a:ext uri="{FF2B5EF4-FFF2-40B4-BE49-F238E27FC236}">
                <a16:creationId xmlns:a16="http://schemas.microsoft.com/office/drawing/2014/main" id="{85D9A293-907B-E7EC-F0B0-71EFFF0587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83D189-6DD6-F2EC-BBF6-9D26D5BE44C7}"/>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880295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590CA2-824A-616B-35F6-BB3250B56026}"/>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3" name="Footer Placeholder 2">
            <a:extLst>
              <a:ext uri="{FF2B5EF4-FFF2-40B4-BE49-F238E27FC236}">
                <a16:creationId xmlns:a16="http://schemas.microsoft.com/office/drawing/2014/main" id="{C3F15FB1-3D8C-5889-650C-C9D879571A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41D912E-6C7D-D64C-E624-1FA1FAE168D4}"/>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2797319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8C58D-DED6-287C-24DD-DF57898595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2C350E-249F-C92F-DA9C-CAF7E512D7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D53459-95D4-0B14-44D4-81923D250A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B3DE2F-5747-377C-A512-AF61B3C6B809}"/>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6" name="Footer Placeholder 5">
            <a:extLst>
              <a:ext uri="{FF2B5EF4-FFF2-40B4-BE49-F238E27FC236}">
                <a16:creationId xmlns:a16="http://schemas.microsoft.com/office/drawing/2014/main" id="{BBEAEB8B-B124-A5C0-5626-18AA742515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E37BF8-CEF5-93C5-FD4B-65EF771D93BB}"/>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10741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E98D5-EFF9-7CCF-B180-F6575BE809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5E43E3-F783-6FEE-0D6D-2AC670B2A2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079D60-8080-119E-DE5D-2614784BE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085C4E-F18F-9729-A48C-1CF684F0CAD6}"/>
              </a:ext>
            </a:extLst>
          </p:cNvPr>
          <p:cNvSpPr>
            <a:spLocks noGrp="1"/>
          </p:cNvSpPr>
          <p:nvPr>
            <p:ph type="dt" sz="half" idx="10"/>
          </p:nvPr>
        </p:nvSpPr>
        <p:spPr/>
        <p:txBody>
          <a:bodyPr/>
          <a:lstStyle/>
          <a:p>
            <a:fld id="{A803619D-07D0-445D-8A2F-F8653931615E}" type="datetimeFigureOut">
              <a:rPr lang="en-US" smtClean="0"/>
              <a:t>8/24/2024</a:t>
            </a:fld>
            <a:endParaRPr lang="en-US"/>
          </a:p>
        </p:txBody>
      </p:sp>
      <p:sp>
        <p:nvSpPr>
          <p:cNvPr id="6" name="Footer Placeholder 5">
            <a:extLst>
              <a:ext uri="{FF2B5EF4-FFF2-40B4-BE49-F238E27FC236}">
                <a16:creationId xmlns:a16="http://schemas.microsoft.com/office/drawing/2014/main" id="{A7D6B9FC-5902-E136-071C-01988B51CD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1AE95F-0A04-08D0-50DC-376B4BFB4091}"/>
              </a:ext>
            </a:extLst>
          </p:cNvPr>
          <p:cNvSpPr>
            <a:spLocks noGrp="1"/>
          </p:cNvSpPr>
          <p:nvPr>
            <p:ph type="sldNum" sz="quarter" idx="12"/>
          </p:nvPr>
        </p:nvSpPr>
        <p:spPr/>
        <p:txBody>
          <a:bodyPr/>
          <a:lstStyle/>
          <a:p>
            <a:fld id="{A6788317-4EB5-4516-AADC-1BC4C721DEB3}" type="slidenum">
              <a:rPr lang="en-US" smtClean="0"/>
              <a:t>‹#›</a:t>
            </a:fld>
            <a:endParaRPr lang="en-US"/>
          </a:p>
        </p:txBody>
      </p:sp>
    </p:spTree>
    <p:extLst>
      <p:ext uri="{BB962C8B-B14F-4D97-AF65-F5344CB8AC3E}">
        <p14:creationId xmlns:p14="http://schemas.microsoft.com/office/powerpoint/2010/main" val="302450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C24FDD-6760-6EEB-BBDB-CB8C7188A3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B13994-4D45-FDEC-F033-718284BEE1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8446BC-E593-F751-14FD-AC1DE1E8F9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3619D-07D0-445D-8A2F-F8653931615E}" type="datetimeFigureOut">
              <a:rPr lang="en-US" smtClean="0"/>
              <a:t>8/24/2024</a:t>
            </a:fld>
            <a:endParaRPr lang="en-US"/>
          </a:p>
        </p:txBody>
      </p:sp>
      <p:sp>
        <p:nvSpPr>
          <p:cNvPr id="5" name="Footer Placeholder 4">
            <a:extLst>
              <a:ext uri="{FF2B5EF4-FFF2-40B4-BE49-F238E27FC236}">
                <a16:creationId xmlns:a16="http://schemas.microsoft.com/office/drawing/2014/main" id="{66EC50E8-75C2-6EC1-5A1D-C44CA28428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BAB767-B8DB-329C-4577-3D0A92CD08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788317-4EB5-4516-AADC-1BC4C721DEB3}" type="slidenum">
              <a:rPr lang="en-US" smtClean="0"/>
              <a:t>‹#›</a:t>
            </a:fld>
            <a:endParaRPr lang="en-US"/>
          </a:p>
        </p:txBody>
      </p:sp>
    </p:spTree>
    <p:extLst>
      <p:ext uri="{BB962C8B-B14F-4D97-AF65-F5344CB8AC3E}">
        <p14:creationId xmlns:p14="http://schemas.microsoft.com/office/powerpoint/2010/main" val="3811393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horzBrick">
          <a:fgClr>
            <a:schemeClr val="bg2">
              <a:lumMod val="90000"/>
            </a:schemeClr>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BD692-CA72-24BF-BC4E-2B83E30B7951}"/>
              </a:ext>
            </a:extLst>
          </p:cNvPr>
          <p:cNvSpPr>
            <a:spLocks noGrp="1"/>
          </p:cNvSpPr>
          <p:nvPr>
            <p:ph type="ctrTitle"/>
          </p:nvPr>
        </p:nvSpPr>
        <p:spPr>
          <a:xfrm>
            <a:off x="1524000" y="184935"/>
            <a:ext cx="9144000" cy="1415265"/>
          </a:xfrm>
        </p:spPr>
        <p:txBody>
          <a:bodyPr>
            <a:normAutofit fontScale="90000"/>
          </a:bodyPr>
          <a:lstStyle/>
          <a:p>
            <a:pPr rtl="1">
              <a:lnSpc>
                <a:spcPct val="115000"/>
              </a:lnSpc>
              <a:spcAft>
                <a:spcPts val="1000"/>
              </a:spcAft>
            </a:pPr>
            <a:r>
              <a:rPr lang="ar-IQ" sz="2000" b="1" dirty="0">
                <a:latin typeface="+mn-lt"/>
              </a:rPr>
              <a:t>اهمية كتب النوازل كمصدر للدراسات التاريخية</a:t>
            </a:r>
            <a:br>
              <a:rPr lang="ar-IQ" sz="2000" b="1" dirty="0">
                <a:latin typeface="+mn-lt"/>
              </a:rPr>
            </a:br>
            <a:r>
              <a:rPr lang="ar-SA" sz="2000" b="1" dirty="0">
                <a:effectLst/>
                <a:latin typeface="Calibri" panose="020F0502020204030204" pitchFamily="34" charset="0"/>
                <a:ea typeface="Calibri" panose="020F0502020204030204" pitchFamily="34" charset="0"/>
                <a:cs typeface="Calibri" panose="020F0502020204030204" pitchFamily="34" charset="0"/>
              </a:rPr>
              <a:t>المدرس المساعد : اكرم محي عاكول</a:t>
            </a:r>
            <a:br>
              <a:rPr lang="en-US" sz="2000" dirty="0">
                <a:effectLst/>
                <a:latin typeface="Calibri" panose="020F0502020204030204" pitchFamily="34" charset="0"/>
                <a:ea typeface="Calibri" panose="020F0502020204030204" pitchFamily="34" charset="0"/>
                <a:cs typeface="Arial" panose="020B0604020202020204" pitchFamily="34" charset="0"/>
              </a:rPr>
            </a:br>
            <a:r>
              <a:rPr lang="en-US" sz="2000" b="1"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akram1977@uomustansiriyah.edu.iq</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en-US" sz="2000" b="1" dirty="0">
              <a:latin typeface="+mn-lt"/>
            </a:endParaRPr>
          </a:p>
        </p:txBody>
      </p:sp>
      <p:sp>
        <p:nvSpPr>
          <p:cNvPr id="3" name="Subtitle 2">
            <a:extLst>
              <a:ext uri="{FF2B5EF4-FFF2-40B4-BE49-F238E27FC236}">
                <a16:creationId xmlns:a16="http://schemas.microsoft.com/office/drawing/2014/main" id="{9F9132B8-90C6-7325-EBF5-CA44CE454EE1}"/>
              </a:ext>
            </a:extLst>
          </p:cNvPr>
          <p:cNvSpPr>
            <a:spLocks noGrp="1"/>
          </p:cNvSpPr>
          <p:nvPr>
            <p:ph type="subTitle" idx="1"/>
          </p:nvPr>
        </p:nvSpPr>
        <p:spPr>
          <a:xfrm>
            <a:off x="123290" y="1376737"/>
            <a:ext cx="11897474" cy="5481264"/>
          </a:xfrm>
        </p:spPr>
        <p:txBody>
          <a:bodyPr>
            <a:normAutofit fontScale="62500" lnSpcReduction="20000"/>
          </a:bodyPr>
          <a:lstStyle/>
          <a:p>
            <a:r>
              <a:rPr lang="ar-IQ" b="1" dirty="0"/>
              <a:t>اولاً: تعريف فقه النوازل لغة واصطلاحاً:</a:t>
            </a:r>
          </a:p>
          <a:p>
            <a:r>
              <a:rPr lang="ar-IQ" b="1" dirty="0"/>
              <a:t>أ - تعريف الفقه لغة: الفِقه بالكسر: فهم الشيء.</a:t>
            </a:r>
          </a:p>
          <a:p>
            <a:r>
              <a:rPr lang="ar-IQ" b="1" dirty="0"/>
              <a:t> - تعريف الفقه اصطلاحاً: معرفة الأحكام الشرعية العملية بأدلتها التفصيلية.</a:t>
            </a:r>
          </a:p>
          <a:p>
            <a:r>
              <a:rPr lang="ar-IQ" b="1" dirty="0"/>
              <a:t>ب - تعريف النوازل: جمع نازلة وهي - لغة: قال ابن فارس: النون والزاء واللام كلمة صحيحة تدل على هبوط شيء ووقوعه... والنازلة: الشديدة من شدائد الدهر تنزل.</a:t>
            </a:r>
          </a:p>
          <a:p>
            <a:r>
              <a:rPr lang="ar-IQ" b="1" dirty="0"/>
              <a:t> - اصطلاحاً: يختلف مفهوم النازلة عند أهل العلم في القديم والحديث:</a:t>
            </a:r>
          </a:p>
          <a:p>
            <a:r>
              <a:rPr lang="ar-IQ" b="1" dirty="0"/>
              <a:t>1 - ففي القديم تطلق ويراد بها. الشديدة من شدائد الدهر تنزل بالناس: ومن ذلك مشروعية القنوت في النوازل. وليس هذا المراد في هذا الباب.</a:t>
            </a:r>
          </a:p>
          <a:p>
            <a:r>
              <a:rPr lang="ar-IQ" b="1" dirty="0"/>
              <a:t>2 - وفي الحديث عرفت النازلة بعدة تعريفات منها: (وهي المرادة بهذا الباب).</a:t>
            </a:r>
          </a:p>
          <a:p>
            <a:r>
              <a:rPr lang="ar-IQ" b="1" dirty="0"/>
              <a:t>أ - الوقائع والمسائل المستجدة والحادثة.</a:t>
            </a:r>
          </a:p>
          <a:p>
            <a:r>
              <a:rPr lang="ar-IQ" b="1" dirty="0"/>
              <a:t>ب - الحادثة التي تحتاج إلى حكم شرعي.</a:t>
            </a:r>
          </a:p>
          <a:p>
            <a:r>
              <a:rPr lang="ar-IQ" b="1" dirty="0"/>
              <a:t> - فيكون تعريف فقه النوازل بناء على ما سبق معرفة الحوادث التي تحتاج إلى حكم شرعي . </a:t>
            </a:r>
          </a:p>
          <a:p>
            <a:r>
              <a:rPr lang="ar-IQ" b="1" dirty="0"/>
              <a:t>شرح التعريف:</a:t>
            </a:r>
          </a:p>
          <a:p>
            <a:r>
              <a:rPr lang="ar-IQ" b="1" dirty="0"/>
              <a:t>معرفة: يشمل العلم والظن فخرج بذلك الجهل والوهم والشك</a:t>
            </a:r>
            <a:r>
              <a:rPr lang="en-US" b="1" dirty="0"/>
              <a:t> </a:t>
            </a:r>
            <a:r>
              <a:rPr lang="ar-IQ" b="1" dirty="0"/>
              <a:t>لأن إدراك الأحكام الفقهية قد يكون يقينياً وقد يكون ظنيّاً.</a:t>
            </a:r>
          </a:p>
          <a:p>
            <a:r>
              <a:rPr lang="ar-IQ" b="1" dirty="0"/>
              <a:t>قال ابن القيم  " الفائدة الحادية عشرة: إذا نزلت بالحاكم أو المفتي النازلة فإما أن يكون عالماً بالحق فيها أو غالباً على ظنه بحيث إنه استفرغ وسعه في طلبه ومعرفته أو لا، فإن لم يكن عالماً بالحق فيها ولا غلب على ظنه لم يحل له أن يفتي ولا يقضي بما لا يعلم . </a:t>
            </a:r>
          </a:p>
          <a:p>
            <a:r>
              <a:rPr lang="ar-IQ" b="1" dirty="0"/>
              <a:t> - الحوادث: ويراد بها الشيء الذي يقع على غير مثال سابق، ولها عدة صور: -</a:t>
            </a:r>
          </a:p>
          <a:p>
            <a:r>
              <a:rPr lang="ar-IQ" b="1" dirty="0"/>
              <a:t>1 - حوادث جديدة تقع لأول مرة، مثل: النقود الورقية، وزراعة الأعضاء.</a:t>
            </a:r>
          </a:p>
          <a:p>
            <a:r>
              <a:rPr lang="ar-IQ" b="1" dirty="0"/>
              <a:t>2 - حوادث جديدة تغيّر حكمها لتغير ما اعتمدت عليه من عرف، مثل: صور قبض المبيع المعاصرة.</a:t>
            </a:r>
          </a:p>
          <a:p>
            <a:r>
              <a:rPr lang="ar-IQ" b="1" dirty="0"/>
              <a:t>3 - حوادث اشترك في تكوينها أكثر من صورة من الصور القديمة، مثل: عقد الاستصناع، بيع المرابحة للآمر بالشراء تحتاج الى حكم شر عي </a:t>
            </a:r>
          </a:p>
          <a:p>
            <a:r>
              <a:rPr lang="ar-IQ" b="1" dirty="0"/>
              <a:t>يخرج بهذا القيد الحوادث التي لا تحتاج إلى حكم شرعي، مثل، الزلازل والكوارث والبراكين.</a:t>
            </a:r>
          </a:p>
          <a:p>
            <a:endParaRPr lang="en-US" dirty="0"/>
          </a:p>
        </p:txBody>
      </p:sp>
    </p:spTree>
    <p:extLst>
      <p:ext uri="{BB962C8B-B14F-4D97-AF65-F5344CB8AC3E}">
        <p14:creationId xmlns:p14="http://schemas.microsoft.com/office/powerpoint/2010/main" val="2381155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FD4662-2472-147F-ECB0-DFBDB30E9EB4}"/>
              </a:ext>
            </a:extLst>
          </p:cNvPr>
          <p:cNvSpPr>
            <a:spLocks noGrp="1"/>
          </p:cNvSpPr>
          <p:nvPr>
            <p:ph idx="1"/>
          </p:nvPr>
        </p:nvSpPr>
        <p:spPr>
          <a:xfrm>
            <a:off x="191387" y="138222"/>
            <a:ext cx="11791506" cy="6560289"/>
          </a:xfrm>
          <a:pattFill prst="horzBrick">
            <a:fgClr>
              <a:schemeClr val="bg2">
                <a:lumMod val="75000"/>
              </a:schemeClr>
            </a:fgClr>
            <a:bgClr>
              <a:schemeClr val="bg1"/>
            </a:bgClr>
          </a:pattFill>
        </p:spPr>
        <p:txBody>
          <a:bodyPr>
            <a:normAutofit fontScale="55000" lnSpcReduction="20000"/>
          </a:bodyPr>
          <a:lstStyle/>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ثانياً: الألفاظ والمصطلحات المشابهة لفقه النوازل:</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هنالك ألفاظ ومصطلحات تطابق أو تقارب مصطلح فقه النوازل، ومنها:</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1 - الواقعات: وهي جمع واقعة، مأخوذة من وقع الشيء بمعنى نزل. ومما ألف فيها عبد القادر أفندي واسم كتابه واقعات المفتين  وكذلك كتاب الواقعات للصدر الشهير بابن مسعود.</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2 - الفتاوى: ويراد بها الأمر الذي يحتاج إلى فتوى. وهذا المصطلح مشهور في المذاهب، فهم يطلقون على كتاب الفتاوى: النوازل  مثل </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النوازل الصغرى للوزاني النوازل الكبرى له أيضا والنوازل للعلوي.</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3 - القضايا المعاصرة: ويراد بها الأمور المتنازع عليها في الوقت الحاضر.</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4 - القضايا المستجدة: ويراد بها القضايا المعاصرة نفسها.</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ثالثاً: أسماء العلم الذي يعنى بالنازلة:</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يطلق على العلم الذي يُعنى بالنازلة عدة مصطلحات:</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1 - فقه النوازل.</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2 - فقه الواقع: يعنى فقه الحياة التي يعيشها الشخص.</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3 - فقه المقاصد: ومقاصد الشريعة هي مولدة للنوازل، فالنوازل أحكامها تستنبط من مقاصد الشريعة وتعلل بها.</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4 - فقه الأولويّات: يعنى أن النازلة سواء كانت للفرد أو المجتمع فهي أولى بالبحث والاستقصاء وإبراز الحكم من غيرها. فهي من الأولويات في هذا الجانب.</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5 - فقه الموازنات: أي إن من أبرز الوسائل لإيضاح فقه النازلة</a:t>
            </a:r>
            <a:r>
              <a:rPr lang="en-US"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º</a:t>
            </a: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الموازنة بينها وبين ما يشبهها أو يقاربها.</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800" kern="0" dirty="0">
                <a:solidFill>
                  <a:srgbClr val="333333"/>
                </a:solidFill>
                <a:effectLst/>
                <a:highlight>
                  <a:srgbClr val="FFFFFF"/>
                </a:highlight>
                <a:latin typeface="Calibri" panose="020F0502020204030204" pitchFamily="34" charset="0"/>
                <a:ea typeface="Times New Roman" panose="02020603050405020304" pitchFamily="18" charset="0"/>
                <a:cs typeface="Calibri" panose="020F0502020204030204" pitchFamily="34" charset="0"/>
              </a:rPr>
              <a:t> </a:t>
            </a:r>
            <a:endParaRPr lang="en-US" sz="3600" kern="100" dirty="0">
              <a:effectLst/>
              <a:highlight>
                <a:srgbClr val="FFFFFF"/>
              </a:highligh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4257484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580</Words>
  <Application>Microsoft Office PowerPoint</Application>
  <PresentationFormat>Widescreen</PresentationFormat>
  <Paragraphs>34</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اهمية كتب النوازل كمصدر للدراسات التاريخية المدرس المساعد : اكرم محي عاكول akram1977@uomustansiriyah.edu.iq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abo ali</dc:creator>
  <cp:lastModifiedBy>abo ali</cp:lastModifiedBy>
  <cp:revision>1</cp:revision>
  <dcterms:created xsi:type="dcterms:W3CDTF">2024-08-24T10:09:28Z</dcterms:created>
  <dcterms:modified xsi:type="dcterms:W3CDTF">2024-08-24T10:10:09Z</dcterms:modified>
</cp:coreProperties>
</file>