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2" d="100"/>
          <a:sy n="62"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02F04-3623-4E12-155E-C61B17CA08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E2A40F-7A6C-679E-3615-2ACD0B98D4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868C19-4EC7-B062-0EC3-95791B1541AB}"/>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B5D23535-B981-C10F-80B0-DEDE0698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B75B5-57CD-2FBB-D989-4C8F246BF7DD}"/>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2251336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7170D-5304-7C18-2731-6A71DAADF9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4064E79-304C-91A5-2619-C172A6382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FB148E-D5DF-7A99-D471-2E28318AB071}"/>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BE2E6FD4-64AB-7DAC-E724-60F492A31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D8834-EE0D-EE54-C9BD-8B56F701CD59}"/>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419023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49F4B7-8052-0040-CA9C-1372DCED31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8A942A-92C3-1E3E-329D-CA9A278C94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38708-43EA-EC8A-91E1-068522288867}"/>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8644F862-0C6B-BDA7-AB7D-84C0EB4A5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AA8F0-285B-7BEE-1D6E-E9F52073FF96}"/>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78837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3EA23-DE97-5CC6-07EB-7DB250AC3E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1CF868-D019-E031-FBC3-2308AAFB32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26D096-A348-3E88-8CE8-4D34CD76E9CD}"/>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2DDA4D41-C4BA-ADAC-373B-2C98C2CF53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FB1DDB-09D0-6B68-B08B-C64CD268BBFE}"/>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73978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0A9E-BF3B-5D92-CC6E-07F87BB510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34B291-BDC6-E51E-B7AD-092A7F9527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E7D66F-7D57-473C-B43D-4A960A433846}"/>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F1DA86F6-0FC7-C2C1-BD26-67C6D04EA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5C17D3-631F-ED84-4DB7-F4D0D1A4B7B5}"/>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421755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93FA7-37CD-386C-0173-9CB5BF00BB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EC3CF5-91D8-D61F-09B9-6E5685F8C3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F6DAD4-BCAA-A51F-BC0A-00DFD2F192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507677-12A3-EEB8-C208-C7B7B8373A37}"/>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6" name="Footer Placeholder 5">
            <a:extLst>
              <a:ext uri="{FF2B5EF4-FFF2-40B4-BE49-F238E27FC236}">
                <a16:creationId xmlns:a16="http://schemas.microsoft.com/office/drawing/2014/main" id="{58F47E25-FFBD-D4F9-7A2F-FB0155CF0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F319BE-5A8C-989A-DD87-5231EF18064C}"/>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274323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F9FE6-0B46-A080-D724-F0740A9C47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3BFDFD-0D3F-3E65-3BE6-25C84C5B6C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E41CDC-47A4-6343-7119-96B3C273C56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A6A5AC-3E09-C7E2-201C-2A504CE060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F11BD7-C791-F1FB-A0D6-08915E50D5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0A45C0-71B9-1DAD-6666-868C12A6DA35}"/>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8" name="Footer Placeholder 7">
            <a:extLst>
              <a:ext uri="{FF2B5EF4-FFF2-40B4-BE49-F238E27FC236}">
                <a16:creationId xmlns:a16="http://schemas.microsoft.com/office/drawing/2014/main" id="{EE4AD162-19CF-F1CF-8029-836B9CAB2A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54DDF4-E848-BC15-B47F-265572FB1332}"/>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41155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C163B-6DB7-EE7E-897F-6A80FAD732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2CC95F-82D8-9DCF-984B-AAFA7206847F}"/>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4" name="Footer Placeholder 3">
            <a:extLst>
              <a:ext uri="{FF2B5EF4-FFF2-40B4-BE49-F238E27FC236}">
                <a16:creationId xmlns:a16="http://schemas.microsoft.com/office/drawing/2014/main" id="{05D79660-FE6C-053F-1E2F-63F055871C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402152-5CEE-4B6E-96E8-DBA692D61B50}"/>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429238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525747-8932-FB1B-570F-0ACCF4E7E0AE}"/>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3" name="Footer Placeholder 2">
            <a:extLst>
              <a:ext uri="{FF2B5EF4-FFF2-40B4-BE49-F238E27FC236}">
                <a16:creationId xmlns:a16="http://schemas.microsoft.com/office/drawing/2014/main" id="{41DE2799-04CF-B686-61B1-24B5973307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EFB1CD-229E-1A54-FF7D-9900A51B33DA}"/>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60962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1F71A-2349-A986-40CD-37287FCF89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C15E2A-B5DD-1F2A-9DB9-5254B493B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AE94FD-004A-9A95-9BB3-2BE669D924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C1AAB-681B-D7E2-E1F2-0C963B968280}"/>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6" name="Footer Placeholder 5">
            <a:extLst>
              <a:ext uri="{FF2B5EF4-FFF2-40B4-BE49-F238E27FC236}">
                <a16:creationId xmlns:a16="http://schemas.microsoft.com/office/drawing/2014/main" id="{4E83C3CE-BEF6-56D4-7630-3A6AB0CBF6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F0EC3-BDD1-86FC-52D8-5EB14D494EF2}"/>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443265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AA70-DCA2-DC15-FADF-E400E5CD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012B23-B740-F9DA-1EA8-AA5E090970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470331-4C66-62F3-5ABC-8D625255B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32BEE4-7902-30A7-B2D4-88CE1E561A91}"/>
              </a:ext>
            </a:extLst>
          </p:cNvPr>
          <p:cNvSpPr>
            <a:spLocks noGrp="1"/>
          </p:cNvSpPr>
          <p:nvPr>
            <p:ph type="dt" sz="half" idx="10"/>
          </p:nvPr>
        </p:nvSpPr>
        <p:spPr/>
        <p:txBody>
          <a:bodyPr/>
          <a:lstStyle/>
          <a:p>
            <a:fld id="{8603E028-D1F0-48D0-98CC-A8D7CA460E5A}" type="datetimeFigureOut">
              <a:rPr lang="en-US" smtClean="0"/>
              <a:t>8/24/2024</a:t>
            </a:fld>
            <a:endParaRPr lang="en-US"/>
          </a:p>
        </p:txBody>
      </p:sp>
      <p:sp>
        <p:nvSpPr>
          <p:cNvPr id="6" name="Footer Placeholder 5">
            <a:extLst>
              <a:ext uri="{FF2B5EF4-FFF2-40B4-BE49-F238E27FC236}">
                <a16:creationId xmlns:a16="http://schemas.microsoft.com/office/drawing/2014/main" id="{FB357217-220B-C011-84DA-F835BC8D63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8EFCC5-1A28-CC51-5E4B-2D9B1E02A27A}"/>
              </a:ext>
            </a:extLst>
          </p:cNvPr>
          <p:cNvSpPr>
            <a:spLocks noGrp="1"/>
          </p:cNvSpPr>
          <p:nvPr>
            <p:ph type="sldNum" sz="quarter" idx="12"/>
          </p:nvPr>
        </p:nvSpPr>
        <p:spPr/>
        <p:txBody>
          <a:bodyPr/>
          <a:lstStyle/>
          <a:p>
            <a:fld id="{37AEFA50-C991-4E4B-A4BD-C0EAB2BBDFB9}" type="slidenum">
              <a:rPr lang="en-US" smtClean="0"/>
              <a:t>‹#›</a:t>
            </a:fld>
            <a:endParaRPr lang="en-US"/>
          </a:p>
        </p:txBody>
      </p:sp>
    </p:spTree>
    <p:extLst>
      <p:ext uri="{BB962C8B-B14F-4D97-AF65-F5344CB8AC3E}">
        <p14:creationId xmlns:p14="http://schemas.microsoft.com/office/powerpoint/2010/main" val="262237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4DF060-4FF5-EE5D-CF31-35CE25653C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52F422-751C-95E6-64EB-13D69640AA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52393C-2F04-6A36-C2F1-9FA1EC044E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3E028-D1F0-48D0-98CC-A8D7CA460E5A}" type="datetimeFigureOut">
              <a:rPr lang="en-US" smtClean="0"/>
              <a:t>8/24/2024</a:t>
            </a:fld>
            <a:endParaRPr lang="en-US"/>
          </a:p>
        </p:txBody>
      </p:sp>
      <p:sp>
        <p:nvSpPr>
          <p:cNvPr id="5" name="Footer Placeholder 4">
            <a:extLst>
              <a:ext uri="{FF2B5EF4-FFF2-40B4-BE49-F238E27FC236}">
                <a16:creationId xmlns:a16="http://schemas.microsoft.com/office/drawing/2014/main" id="{A864CB73-D9FF-2FDC-D8F5-AD4578D54D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165B60-45A4-03A6-F2D9-3544B99900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EFA50-C991-4E4B-A4BD-C0EAB2BBDFB9}" type="slidenum">
              <a:rPr lang="en-US" smtClean="0"/>
              <a:t>‹#›</a:t>
            </a:fld>
            <a:endParaRPr lang="en-US"/>
          </a:p>
        </p:txBody>
      </p:sp>
    </p:spTree>
    <p:extLst>
      <p:ext uri="{BB962C8B-B14F-4D97-AF65-F5344CB8AC3E}">
        <p14:creationId xmlns:p14="http://schemas.microsoft.com/office/powerpoint/2010/main" val="137235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horzBrick">
          <a:fgClr>
            <a:schemeClr val="accent1">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54D3-A3AD-C581-9356-8789C5225785}"/>
              </a:ext>
            </a:extLst>
          </p:cNvPr>
          <p:cNvSpPr>
            <a:spLocks noGrp="1"/>
          </p:cNvSpPr>
          <p:nvPr>
            <p:ph type="ctrTitle"/>
          </p:nvPr>
        </p:nvSpPr>
        <p:spPr>
          <a:xfrm>
            <a:off x="1524000" y="0"/>
            <a:ext cx="9144000" cy="1600200"/>
          </a:xfrm>
        </p:spPr>
        <p:txBody>
          <a:bodyPr>
            <a:noAutofit/>
          </a:bodyPr>
          <a:lstStyle/>
          <a:p>
            <a:pPr rtl="1">
              <a:lnSpc>
                <a:spcPct val="115000"/>
              </a:lnSpc>
              <a:spcAft>
                <a:spcPts val="1000"/>
              </a:spcAft>
            </a:pPr>
            <a:r>
              <a:rPr lang="ar-IQ" sz="2000" b="1" dirty="0">
                <a:solidFill>
                  <a:srgbClr val="FF0000"/>
                </a:solidFill>
                <a:latin typeface="+mn-lt"/>
              </a:rPr>
              <a:t>اهمية دراسة فقة النوازل</a:t>
            </a:r>
            <a:br>
              <a:rPr lang="ar-IQ" sz="2000" b="1" dirty="0">
                <a:solidFill>
                  <a:srgbClr val="FF0000"/>
                </a:solidFill>
                <a:latin typeface="+mn-lt"/>
              </a:rPr>
            </a:br>
            <a:r>
              <a:rPr lang="ar-SA" sz="2000" b="1" dirty="0">
                <a:solidFill>
                  <a:srgbClr val="FF0000"/>
                </a:solidFill>
                <a:effectLst/>
                <a:latin typeface="+mn-lt"/>
                <a:ea typeface="Calibri" panose="020F0502020204030204" pitchFamily="34" charset="0"/>
                <a:cs typeface="Calibri" panose="020F0502020204030204" pitchFamily="34" charset="0"/>
              </a:rPr>
              <a:t>المدرس المساعد : اكرم محي عاكول</a:t>
            </a:r>
            <a:br>
              <a:rPr lang="en-US" sz="2000" b="1" dirty="0">
                <a:solidFill>
                  <a:srgbClr val="FF0000"/>
                </a:solidFill>
                <a:effectLst/>
                <a:latin typeface="+mn-lt"/>
                <a:ea typeface="Calibri" panose="020F0502020204030204" pitchFamily="34" charset="0"/>
                <a:cs typeface="Arial" panose="020B0604020202020204" pitchFamily="34" charset="0"/>
              </a:rPr>
            </a:br>
            <a:r>
              <a:rPr lang="en-US" sz="2000" b="1" dirty="0">
                <a:solidFill>
                  <a:srgbClr val="FF0000"/>
                </a:solidFill>
                <a:effectLst/>
                <a:highlight>
                  <a:srgbClr val="FFFFFF"/>
                </a:highlight>
                <a:latin typeface="+mn-lt"/>
                <a:ea typeface="Calibri" panose="020F0502020204030204" pitchFamily="34" charset="0"/>
                <a:cs typeface="Calibri" panose="020F0502020204030204" pitchFamily="34" charset="0"/>
              </a:rPr>
              <a:t>akram1977@uomustansiriyah.edu.iq</a:t>
            </a:r>
            <a:br>
              <a:rPr lang="en-US" sz="2000" b="1" dirty="0">
                <a:solidFill>
                  <a:srgbClr val="FF0000"/>
                </a:solidFill>
                <a:effectLst/>
                <a:latin typeface="+mn-lt"/>
                <a:ea typeface="Calibri" panose="020F0502020204030204" pitchFamily="34" charset="0"/>
                <a:cs typeface="Arial" panose="020B0604020202020204" pitchFamily="34" charset="0"/>
              </a:rPr>
            </a:br>
            <a:endParaRPr lang="en-US" sz="2000" b="1" dirty="0">
              <a:solidFill>
                <a:srgbClr val="FF0000"/>
              </a:solidFill>
              <a:latin typeface="+mn-lt"/>
            </a:endParaRPr>
          </a:p>
        </p:txBody>
      </p:sp>
      <p:sp>
        <p:nvSpPr>
          <p:cNvPr id="3" name="Subtitle 2">
            <a:extLst>
              <a:ext uri="{FF2B5EF4-FFF2-40B4-BE49-F238E27FC236}">
                <a16:creationId xmlns:a16="http://schemas.microsoft.com/office/drawing/2014/main" id="{C6B1C77E-A961-35E5-42DC-B8EE27101706}"/>
              </a:ext>
            </a:extLst>
          </p:cNvPr>
          <p:cNvSpPr>
            <a:spLocks noGrp="1"/>
          </p:cNvSpPr>
          <p:nvPr>
            <p:ph type="subTitle" idx="1"/>
          </p:nvPr>
        </p:nvSpPr>
        <p:spPr>
          <a:xfrm>
            <a:off x="102743" y="1600200"/>
            <a:ext cx="11948844" cy="5257800"/>
          </a:xfrm>
        </p:spPr>
        <p:txBody>
          <a:bodyPr>
            <a:normAutofit/>
          </a:bodyPr>
          <a:lstStyle/>
          <a:p>
            <a:r>
              <a:rPr lang="ar-IQ" sz="2000" b="1" dirty="0"/>
              <a:t>1 - إنارة السبيل أمام الناس بإيضاح حكم هذه النازلة حتى يعبدوا الله على بصيرة وهدى ونور في منهج إسلامي واضح فلو ترك أهل الحلّ والعقد - وهم المجتهدون - التصدي لتلك النوازل دون إيضاح لأحكامها لصار الناس في تخبّط ثم استفتوا من لا يصل إلى رتبة الاجتهاد، وهذا قد يفتي بغير علم فيَضِلّ ويُضِلّ، وعلى هذا الأساس فلا بدّ من طَرق هذا الباب والاستعانة بالله.</a:t>
            </a:r>
          </a:p>
          <a:p>
            <a:r>
              <a:rPr lang="ar-IQ" sz="2000" b="1" dirty="0"/>
              <a:t>2 - التصدي لدارسة فقه النوازل من أهل الحل والعقد عند وقوع الواقعة لإظهار حكمها الشرعي يبين للعالم أجمع كمال الشريعة وصلاحها لكل زمان ومكان، فالله - عز وجل - يقول: (اليَومَ أَكمَلتُ لَكُم دِينَكُم وَأَتمَمتُ عَلَيكُم نِعمَتِي وَرَضِيتُ لَكُمُ الإسلامَ دِيناً).</a:t>
            </a:r>
          </a:p>
          <a:p>
            <a:r>
              <a:rPr lang="ar-IQ" sz="2000" b="1" dirty="0"/>
              <a:t>3 - كسب الأجر والمثوبة من الله - عز وجل - ، فإن الدارس للنازلة  المتجرد الذي يريد أن يصل إلى حكمها الشرعي إذا بذل جهده ووصل إلى حكم فيها فهو مأجور، إن أصاب فله أجران، وإن أخطأ فله أجر.</a:t>
            </a:r>
          </a:p>
          <a:p>
            <a:pPr algn="r"/>
            <a:r>
              <a:rPr lang="ar-IQ" sz="2000" b="1" dirty="0"/>
              <a:t>4 - الحرص على تأدية الأمانة التي حمّلها اللهُ العلماءَ فقد أخذ اللهُ الميثاقَ على العلماء ببيان الأحكام الشرعية وعدم كتمانها، وقد حصر التكليف بهم فكان لزاماً عليهم التصدي للفتوى في النوازل ما استطاعوا إلى ذلك سبيلاً، وذلك إبراء للذمة بالقيام بتكاليف إبلاغ العلم وعدم كتمانه.</a:t>
            </a:r>
          </a:p>
          <a:p>
            <a:r>
              <a:rPr lang="ar-IQ" sz="2000" b="1" dirty="0"/>
              <a:t> </a:t>
            </a:r>
          </a:p>
          <a:p>
            <a:endParaRPr lang="en-US" dirty="0"/>
          </a:p>
        </p:txBody>
      </p:sp>
    </p:spTree>
    <p:extLst>
      <p:ext uri="{BB962C8B-B14F-4D97-AF65-F5344CB8AC3E}">
        <p14:creationId xmlns:p14="http://schemas.microsoft.com/office/powerpoint/2010/main" val="948491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63DEA1-CAA0-6D51-BD71-AF9D9512AAF5}"/>
              </a:ext>
            </a:extLst>
          </p:cNvPr>
          <p:cNvSpPr>
            <a:spLocks noGrp="1"/>
          </p:cNvSpPr>
          <p:nvPr>
            <p:ph idx="1"/>
          </p:nvPr>
        </p:nvSpPr>
        <p:spPr>
          <a:xfrm>
            <a:off x="164387" y="154112"/>
            <a:ext cx="11876925" cy="6585735"/>
          </a:xfrm>
          <a:pattFill prst="horzBrick">
            <a:fgClr>
              <a:schemeClr val="tx2">
                <a:lumMod val="40000"/>
                <a:lumOff val="60000"/>
              </a:schemeClr>
            </a:fgClr>
            <a:bgClr>
              <a:schemeClr val="bg1"/>
            </a:bgClr>
          </a:pattFill>
        </p:spPr>
        <p:txBody>
          <a:bodyPr>
            <a:normAutofit fontScale="77500" lnSpcReduction="20000"/>
          </a:bodyPr>
          <a:lstStyle/>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أنواع النوازل تتنوع باعتبارات شتى فمن هذه الاعتبارات:</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1 - بالنظر إلى أبواب الفقه:</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أ - نوازل في العبادات: وتتميز بالقلة إذا ما قورنت بنوازل المعاملات. مثل: تطهير المياه الملوثة بالوسائل الحديثة، والصلاة في الطائرة.</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ب - نوازل في المعاملات: وتتميز بالكثرة والتوسع وكذلك التعقيد. مثل: المرابحة للآمر بالشراء، والمصارف الإسلامية، والأوراق المالية.</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ج - نوازل في حكم الأسرة في كتاب النكاح: وتتميز بالخطورة لأن الأصل في الأبضاع الحظرُ والمنع، ولما يترتب على إهمالها من اختلاط الأنساب مثل: قضايا الإجهاض، وموانع الحمل كاللولب، وما يتعلق بأطفال الأنابيب.</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د - نوازل في الجنايات والحدود والأطعمة: مثل إعادة العضو المقطوع حداّ أو قصاصاً سواء لصاحبه أو لغيره، والأطعمة المستوردة، والقتل بالصعق الكهربائي.</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2 - النظر إلى الرجل والمرأة:</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أ - نوازل خاصة بالرجل. مثل: نوازل الخلافة والإمامة ونحوها.</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ب - نوازل خاصة بالمرأة. مثل: موانع الحمل كاللولب ونحوه.</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3 - بالنظر إلى الإفراد والتركيب:</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أ - نوازل مفردة: مثل غسيل الكلى وأثره في الطهارة.</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600" b="1"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ب - نوازل مركبة مثل: المراصد الفلكية وأثرها في تحديد أوقات العبادات.</a:t>
            </a:r>
            <a:endParaRPr lang="en-US" sz="2600" b="1"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4772382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427</Words>
  <Application>Microsoft Office PowerPoint</Application>
  <PresentationFormat>Widescreen</PresentationFormat>
  <Paragraphs>18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اهمية دراسة فقة النوازل المدرس المساعد : اكرم محي عاكول akram1977@uomustansiriyah.edu.iq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abo ali</dc:creator>
  <cp:lastModifiedBy>abo ali</cp:lastModifiedBy>
  <cp:revision>1</cp:revision>
  <dcterms:created xsi:type="dcterms:W3CDTF">2024-08-24T10:21:06Z</dcterms:created>
  <dcterms:modified xsi:type="dcterms:W3CDTF">2024-08-24T10:21:41Z</dcterms:modified>
</cp:coreProperties>
</file>