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F2A9-EAD6-C692-6144-64D784AF41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881E47-8590-EE7F-48CE-B2F1374F8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4FFBC3-61F7-2D16-E637-64A4C48D9466}"/>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5709199B-1CBB-45AE-8901-1D1DECF50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6CB2DF-1DAF-921E-F1E9-60AE1F599C2A}"/>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3831422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12E1-93B7-DB47-2407-3622773C09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95C60B-1C6B-806E-E81D-BB88431EBD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847B2-C10F-BD03-498C-28784E1D09BD}"/>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2F8F583A-E02D-89E2-8B9C-DB8279C12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7CEA5-B257-8118-BCF8-BAF8F4656983}"/>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426434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BE562A-0962-43A9-0614-85D9CA4CD6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EA952D-D0E3-E26A-2311-6E093573B9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D374E2-EE58-DC63-BD72-CEB7CC63BAF7}"/>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DC6BEDF7-66C2-7B2D-3F0B-66ACA03704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1E70D-AD82-04B5-8CA0-6190CD8058C5}"/>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178650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9ADBE-B51B-91B9-F07D-9442167272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8C4B4F-F71C-E06D-82EC-4659315125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9AEDE-D027-D6E8-1355-356292FD1954}"/>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7672EBDD-AD1E-A0B8-4964-1A4E35586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FB6E0-1559-DA62-CFBB-D515F79A2989}"/>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337021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1EA66-32D9-A489-2FE6-5A1434B1C9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DC96B1-8544-D7B2-3B87-9B43FE7C8C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19297E-8A66-C14D-22FA-E294401C29C9}"/>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E246B0E9-4518-2DA4-7C58-E34DB6FEF0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4E565D-56D5-9189-EAD5-F233FE53A2BD}"/>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392660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B24F-5B3E-AA89-AE16-F3B6205AF7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8EB780-66AB-2BD5-8C28-F9107BC1E6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9A7517-3E72-5857-AE7C-37B32661D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47ABC3-E5EA-D751-0F4C-AE73A31D1859}"/>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6" name="Footer Placeholder 5">
            <a:extLst>
              <a:ext uri="{FF2B5EF4-FFF2-40B4-BE49-F238E27FC236}">
                <a16:creationId xmlns:a16="http://schemas.microsoft.com/office/drawing/2014/main" id="{26BE14FC-E105-1AF4-BDFD-558E83520E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7A621-0494-6BA0-C413-29219DDBC6A7}"/>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78148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8108-A2C5-32A0-B9C2-B494211CD2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0DD0BA-04AF-AB46-933A-338929279C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484103-9534-8D34-A65A-EAEB82E0ED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FF22D2-FD8D-BD77-32CA-FEB8672A17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CB4CF5-DA6D-488B-337F-0FE9607F4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98F0E7-54A7-A548-DFDC-695DCBFE2110}"/>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8" name="Footer Placeholder 7">
            <a:extLst>
              <a:ext uri="{FF2B5EF4-FFF2-40B4-BE49-F238E27FC236}">
                <a16:creationId xmlns:a16="http://schemas.microsoft.com/office/drawing/2014/main" id="{8AD21143-DFB9-4D14-9362-6288E872EC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9E9E4A-34B0-1B88-1DAD-5AC04E9D7EEB}"/>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22314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1FCE-7249-9258-8730-C4E11BCBEC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343EA6-B85A-C1B2-63A0-C8B07D1DBEF1}"/>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4" name="Footer Placeholder 3">
            <a:extLst>
              <a:ext uri="{FF2B5EF4-FFF2-40B4-BE49-F238E27FC236}">
                <a16:creationId xmlns:a16="http://schemas.microsoft.com/office/drawing/2014/main" id="{F90EA4DA-8C22-DA00-9DB4-E7E276E8C6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ABBCDD-CABB-5BDD-19E8-D60C25F30A00}"/>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295524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478707-8BEB-6AC9-F50E-6BABBFA0B8A7}"/>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3" name="Footer Placeholder 2">
            <a:extLst>
              <a:ext uri="{FF2B5EF4-FFF2-40B4-BE49-F238E27FC236}">
                <a16:creationId xmlns:a16="http://schemas.microsoft.com/office/drawing/2014/main" id="{870992B7-3560-F636-BC50-155C0789AD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0B9353-3DE2-D1DF-0355-B77A85754F23}"/>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2720488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EB9C-75BB-1445-4268-467905DBC1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894061-CBAC-D0F7-FD66-CF5415BEAD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E346B6-A1E8-6F39-4F50-59B510FAA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A321A2-0F89-68A1-B2C3-AFD5F26B7A61}"/>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6" name="Footer Placeholder 5">
            <a:extLst>
              <a:ext uri="{FF2B5EF4-FFF2-40B4-BE49-F238E27FC236}">
                <a16:creationId xmlns:a16="http://schemas.microsoft.com/office/drawing/2014/main" id="{8946FBF3-01B0-6915-6A09-5B62079A16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C616E2-0476-BF3B-C528-87036AA4E91A}"/>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10508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B17DF-4E80-0FB9-7F47-B4B74577B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E9A74C-4C94-26DB-41D2-6147D87666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441E9-DF25-95A7-BEAE-002FA4E6A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CF161F-59A3-07AC-4669-3E17238DF84C}"/>
              </a:ext>
            </a:extLst>
          </p:cNvPr>
          <p:cNvSpPr>
            <a:spLocks noGrp="1"/>
          </p:cNvSpPr>
          <p:nvPr>
            <p:ph type="dt" sz="half" idx="10"/>
          </p:nvPr>
        </p:nvSpPr>
        <p:spPr/>
        <p:txBody>
          <a:bodyPr/>
          <a:lstStyle/>
          <a:p>
            <a:fld id="{2E9EE10A-CD8E-429B-842A-F3512DEB4775}" type="datetimeFigureOut">
              <a:rPr lang="en-US" smtClean="0"/>
              <a:t>8/24/2024</a:t>
            </a:fld>
            <a:endParaRPr lang="en-US"/>
          </a:p>
        </p:txBody>
      </p:sp>
      <p:sp>
        <p:nvSpPr>
          <p:cNvPr id="6" name="Footer Placeholder 5">
            <a:extLst>
              <a:ext uri="{FF2B5EF4-FFF2-40B4-BE49-F238E27FC236}">
                <a16:creationId xmlns:a16="http://schemas.microsoft.com/office/drawing/2014/main" id="{D25A664F-A10F-4687-8AC3-4F014FCB72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0C77AD-CEA8-4267-8328-5E02726CADDF}"/>
              </a:ext>
            </a:extLst>
          </p:cNvPr>
          <p:cNvSpPr>
            <a:spLocks noGrp="1"/>
          </p:cNvSpPr>
          <p:nvPr>
            <p:ph type="sldNum" sz="quarter" idx="12"/>
          </p:nvPr>
        </p:nvSpPr>
        <p:spPr/>
        <p:txBody>
          <a:bodyPr/>
          <a:lstStyle/>
          <a:p>
            <a:fld id="{53DBF3D8-16AC-4FFD-AF4A-6964219D65ED}" type="slidenum">
              <a:rPr lang="en-US" smtClean="0"/>
              <a:t>‹#›</a:t>
            </a:fld>
            <a:endParaRPr lang="en-US"/>
          </a:p>
        </p:txBody>
      </p:sp>
    </p:spTree>
    <p:extLst>
      <p:ext uri="{BB962C8B-B14F-4D97-AF65-F5344CB8AC3E}">
        <p14:creationId xmlns:p14="http://schemas.microsoft.com/office/powerpoint/2010/main" val="328344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4E71DD-BAAD-0CFD-E30E-058B014ECB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A1446C-FBAC-8C95-B696-8E8813788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5B5A5-9D39-56D4-6148-FD92195A73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9EE10A-CD8E-429B-842A-F3512DEB4775}" type="datetimeFigureOut">
              <a:rPr lang="en-US" smtClean="0"/>
              <a:t>8/24/2024</a:t>
            </a:fld>
            <a:endParaRPr lang="en-US"/>
          </a:p>
        </p:txBody>
      </p:sp>
      <p:sp>
        <p:nvSpPr>
          <p:cNvPr id="5" name="Footer Placeholder 4">
            <a:extLst>
              <a:ext uri="{FF2B5EF4-FFF2-40B4-BE49-F238E27FC236}">
                <a16:creationId xmlns:a16="http://schemas.microsoft.com/office/drawing/2014/main" id="{E53CBB5C-7989-8ECC-E92B-3FE5B7C201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E7A9D3-A052-1192-EB90-04B1912EA5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BF3D8-16AC-4FFD-AF4A-6964219D65ED}" type="slidenum">
              <a:rPr lang="en-US" smtClean="0"/>
              <a:t>‹#›</a:t>
            </a:fld>
            <a:endParaRPr lang="en-US"/>
          </a:p>
        </p:txBody>
      </p:sp>
    </p:spTree>
    <p:extLst>
      <p:ext uri="{BB962C8B-B14F-4D97-AF65-F5344CB8AC3E}">
        <p14:creationId xmlns:p14="http://schemas.microsoft.com/office/powerpoint/2010/main" val="417557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horzBrick">
          <a:fgClr>
            <a:schemeClr val="accent4">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EFECF-83D9-D50E-67FF-E3EBA6926DA9}"/>
              </a:ext>
            </a:extLst>
          </p:cNvPr>
          <p:cNvSpPr>
            <a:spLocks noGrp="1"/>
          </p:cNvSpPr>
          <p:nvPr>
            <p:ph type="ctrTitle"/>
          </p:nvPr>
        </p:nvSpPr>
        <p:spPr>
          <a:xfrm>
            <a:off x="184935" y="328773"/>
            <a:ext cx="11743361" cy="1037690"/>
          </a:xfrm>
        </p:spPr>
        <p:txBody>
          <a:bodyPr>
            <a:normAutofit fontScale="90000"/>
          </a:bodyPr>
          <a:lstStyle/>
          <a:p>
            <a:pPr rtl="1">
              <a:lnSpc>
                <a:spcPct val="115000"/>
              </a:lnSpc>
              <a:spcAft>
                <a:spcPts val="1000"/>
              </a:spcAft>
            </a:pPr>
            <a:r>
              <a:rPr lang="ar-IQ" sz="1400" b="1" dirty="0">
                <a:solidFill>
                  <a:schemeClr val="accent1">
                    <a:lumMod val="75000"/>
                  </a:schemeClr>
                </a:solidFill>
                <a:latin typeface="+mn-lt"/>
              </a:rPr>
              <a:t>حكم الاجتهاد في النوازل </a:t>
            </a:r>
            <a:br>
              <a:rPr lang="ar-IQ" sz="1400" b="1" dirty="0">
                <a:solidFill>
                  <a:schemeClr val="accent1">
                    <a:lumMod val="75000"/>
                  </a:schemeClr>
                </a:solidFill>
                <a:latin typeface="+mn-lt"/>
              </a:rPr>
            </a:br>
            <a:r>
              <a:rPr lang="ar-SA" sz="1400" b="1" dirty="0">
                <a:solidFill>
                  <a:schemeClr val="accent1">
                    <a:lumMod val="75000"/>
                  </a:schemeClr>
                </a:solidFill>
                <a:effectLst/>
                <a:latin typeface="+mn-lt"/>
                <a:ea typeface="Calibri" panose="020F0502020204030204" pitchFamily="34" charset="0"/>
                <a:cs typeface="Calibri" panose="020F0502020204030204" pitchFamily="34" charset="0"/>
              </a:rPr>
              <a:t>المدرس المساعد : اكرم محي عاكول</a:t>
            </a:r>
            <a:br>
              <a:rPr lang="en-US" sz="1800" b="1" dirty="0">
                <a:solidFill>
                  <a:schemeClr val="accent1">
                    <a:lumMod val="75000"/>
                  </a:schemeClr>
                </a:solidFill>
                <a:effectLst/>
                <a:latin typeface="+mn-lt"/>
                <a:ea typeface="Calibri" panose="020F0502020204030204" pitchFamily="34" charset="0"/>
                <a:cs typeface="Arial" panose="020B0604020202020204" pitchFamily="34" charset="0"/>
              </a:rPr>
            </a:br>
            <a:r>
              <a:rPr lang="en-US" sz="1400" b="1" dirty="0">
                <a:solidFill>
                  <a:schemeClr val="accent1">
                    <a:lumMod val="75000"/>
                  </a:schemeClr>
                </a:solidFill>
                <a:effectLst/>
                <a:highlight>
                  <a:srgbClr val="FFFFFF"/>
                </a:highlight>
                <a:latin typeface="+mn-lt"/>
                <a:ea typeface="Calibri" panose="020F0502020204030204" pitchFamily="34" charset="0"/>
                <a:cs typeface="Calibri" panose="020F0502020204030204" pitchFamily="34" charset="0"/>
              </a:rPr>
              <a:t>akram1977@uomustansiriyah.edu.iq</a:t>
            </a:r>
            <a:br>
              <a:rPr lang="en-US" sz="1800" b="1" dirty="0">
                <a:solidFill>
                  <a:schemeClr val="accent1">
                    <a:lumMod val="75000"/>
                  </a:schemeClr>
                </a:solidFill>
                <a:effectLst/>
                <a:latin typeface="+mn-lt"/>
                <a:ea typeface="Calibri" panose="020F0502020204030204" pitchFamily="34" charset="0"/>
                <a:cs typeface="Arial" panose="020B0604020202020204" pitchFamily="34" charset="0"/>
              </a:rPr>
            </a:br>
            <a:endParaRPr lang="en-US" sz="1400" b="1" dirty="0">
              <a:solidFill>
                <a:schemeClr val="accent1">
                  <a:lumMod val="75000"/>
                </a:schemeClr>
              </a:solidFill>
              <a:latin typeface="+mn-lt"/>
            </a:endParaRPr>
          </a:p>
        </p:txBody>
      </p:sp>
      <p:sp>
        <p:nvSpPr>
          <p:cNvPr id="3" name="Subtitle 2">
            <a:extLst>
              <a:ext uri="{FF2B5EF4-FFF2-40B4-BE49-F238E27FC236}">
                <a16:creationId xmlns:a16="http://schemas.microsoft.com/office/drawing/2014/main" id="{B4AC3151-DDF5-3949-32E4-30FF85CEDE43}"/>
              </a:ext>
            </a:extLst>
          </p:cNvPr>
          <p:cNvSpPr>
            <a:spLocks noGrp="1"/>
          </p:cNvSpPr>
          <p:nvPr>
            <p:ph type="subTitle" idx="1"/>
          </p:nvPr>
        </p:nvSpPr>
        <p:spPr>
          <a:xfrm>
            <a:off x="184935" y="1202075"/>
            <a:ext cx="11822129" cy="5506949"/>
          </a:xfrm>
        </p:spPr>
        <p:txBody>
          <a:bodyPr>
            <a:normAutofit fontScale="70000" lnSpcReduction="20000"/>
          </a:bodyPr>
          <a:lstStyle/>
          <a:p>
            <a:r>
              <a:rPr lang="ar-IQ" b="1" dirty="0"/>
              <a:t>حكم الاجتهاد في النوازل</a:t>
            </a:r>
          </a:p>
          <a:p>
            <a:r>
              <a:rPr lang="ar-IQ" b="1" dirty="0"/>
              <a:t>مِن أحسن مَن تكلم في هذا الباب: د. يعقوب الباحسين في كتاب (تخريج الفروع على الأصول)، وملخص كلامه: أن الاجتهاد في النوازل له حالات:</a:t>
            </a:r>
          </a:p>
          <a:p>
            <a:r>
              <a:rPr lang="ar-IQ" b="1" dirty="0"/>
              <a:t>1 - كونه فرض عين: وذلك في حالين:</a:t>
            </a:r>
          </a:p>
          <a:p>
            <a:r>
              <a:rPr lang="ar-IQ" b="1" dirty="0"/>
              <a:t>أ - في حق المجتهد الذي تعين عليه الاجتهاد واستفتاه من لا يسعه سؤال غيره مثلاً.</a:t>
            </a:r>
          </a:p>
          <a:p>
            <a:r>
              <a:rPr lang="ar-IQ" b="1" dirty="0"/>
              <a:t>ب - الاجتهاد في حق نفسه في ما نزل به لأن المجتهد لا يجوز له تقليد غيره.</a:t>
            </a:r>
          </a:p>
          <a:p>
            <a:r>
              <a:rPr lang="ar-IQ" b="1" dirty="0"/>
              <a:t>2 - كونه فرض كفاية: وذلك في حالين.</a:t>
            </a:r>
          </a:p>
          <a:p>
            <a:r>
              <a:rPr lang="ar-IQ" b="1" dirty="0"/>
              <a:t>أ - ألا يخاف من فوات الحادثة وذلك بحيث تكون قابلة للتأخير.</a:t>
            </a:r>
          </a:p>
          <a:p>
            <a:r>
              <a:rPr lang="ar-IQ" b="1" dirty="0"/>
              <a:t>ب - إمكانية سؤال غيره من المجتهدين.</a:t>
            </a:r>
          </a:p>
          <a:p>
            <a:r>
              <a:rPr lang="ar-IQ" b="1" dirty="0"/>
              <a:t>3 - كون الاجتهاد مندوباً إليه أو مستحباً. وذلك في حالين:</a:t>
            </a:r>
          </a:p>
          <a:p>
            <a:r>
              <a:rPr lang="ar-IQ" b="1" dirty="0"/>
              <a:t>أ - الاجتهاد قبل الوقوع من العالم نفسه قبل نزول الحادثة محل الخلاف.</a:t>
            </a:r>
          </a:p>
          <a:p>
            <a:r>
              <a:rPr lang="ar-IQ" b="1" dirty="0"/>
              <a:t>ب - أن يفترض المقلد سؤالاً عن حادثة لم تقع بعد.</a:t>
            </a:r>
          </a:p>
          <a:p>
            <a:r>
              <a:rPr lang="ar-IQ" b="1" dirty="0"/>
              <a:t>فالاجتهاد في هاتين الحالتين عند بعض العلماء من باب المستحب، وهما من باب ما يسمى بالفقه الافتراضي، وهو أن يفترض الشخص حادثة لم تقع ثم يبين حكمها ويجتهد فيما افترضه وتخيّله ويصدر الحكم على هذا الأساس.</a:t>
            </a:r>
          </a:p>
          <a:p>
            <a:r>
              <a:rPr lang="ar-IQ" b="1" dirty="0"/>
              <a:t>4 - الاجتهاد المحرم. وله صور:</a:t>
            </a:r>
          </a:p>
          <a:p>
            <a:r>
              <a:rPr lang="ar-IQ" b="1" dirty="0"/>
              <a:t>أ - الاجتهاد في مقابل النص القاطع.</a:t>
            </a:r>
          </a:p>
          <a:p>
            <a:r>
              <a:rPr lang="ar-IQ" b="1" dirty="0"/>
              <a:t>ب - الاجتهاد في مقابل الإجماع الثابت بالتواتر.</a:t>
            </a:r>
          </a:p>
          <a:p>
            <a:r>
              <a:rPr lang="ar-IQ" b="1" dirty="0"/>
              <a:t>ج - الاجتهاد من غير أهله سواء من المقلدين أو ممن لم يبلغوا درجة الاجتهاد.</a:t>
            </a:r>
          </a:p>
          <a:p>
            <a:r>
              <a:rPr lang="ar-IQ" b="1" dirty="0"/>
              <a:t>د - الاجتهاد الذي هو نتيجة التشهي وطلب الشهرة والتعالي.</a:t>
            </a:r>
          </a:p>
          <a:p>
            <a:endParaRPr lang="en-US" dirty="0"/>
          </a:p>
        </p:txBody>
      </p:sp>
    </p:spTree>
    <p:extLst>
      <p:ext uri="{BB962C8B-B14F-4D97-AF65-F5344CB8AC3E}">
        <p14:creationId xmlns:p14="http://schemas.microsoft.com/office/powerpoint/2010/main" val="2273305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حكم الاجتهاد في النوازل  المدرس المساعد : اكرم محي عاكول akram1977@uomustansiriyah.edu.iq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abo ali</dc:creator>
  <cp:lastModifiedBy>abo ali</cp:lastModifiedBy>
  <cp:revision>1</cp:revision>
  <dcterms:created xsi:type="dcterms:W3CDTF">2024-08-24T11:04:09Z</dcterms:created>
  <dcterms:modified xsi:type="dcterms:W3CDTF">2024-08-24T11:04:19Z</dcterms:modified>
</cp:coreProperties>
</file>