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4" r:id="rId5"/>
    <p:sldId id="259" r:id="rId6"/>
    <p:sldId id="260" r:id="rId7"/>
    <p:sldId id="261" r:id="rId8"/>
    <p:sldId id="265" r:id="rId9"/>
    <p:sldId id="266" r:id="rId10"/>
    <p:sldId id="263" r:id="rId11"/>
    <p:sldId id="272"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50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2A4645F-0075-4481-814E-70D38A63B7B8}" type="datetimeFigureOut">
              <a:rPr lang="en-US" smtClean="0"/>
              <a:t>11/3/2024</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37C87ED6-98A1-4F5E-91BC-FBB2D4AED951}" type="slidenum">
              <a:rPr lang="en-US" smtClean="0"/>
              <a:t>‹#›</a:t>
            </a:fld>
            <a:endParaRPr lang="en-U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A4645F-0075-4481-814E-70D38A63B7B8}" type="datetimeFigureOut">
              <a:rPr lang="en-US" smtClean="0"/>
              <a:t>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C87ED6-98A1-4F5E-91BC-FBB2D4AED951}" type="slidenum">
              <a:rPr lang="en-US" smtClean="0"/>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A4645F-0075-4481-814E-70D38A63B7B8}" type="datetimeFigureOut">
              <a:rPr lang="en-US" smtClean="0"/>
              <a:t>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C87ED6-98A1-4F5E-91BC-FBB2D4AED951}" type="slidenum">
              <a:rPr lang="en-US" smtClean="0"/>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A4645F-0075-4481-814E-70D38A63B7B8}" type="datetimeFigureOut">
              <a:rPr lang="en-US" smtClean="0"/>
              <a:t>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C87ED6-98A1-4F5E-91BC-FBB2D4AED951}" type="slidenum">
              <a:rPr lang="en-US" smtClean="0"/>
              <a:t>‹#›</a:t>
            </a:fld>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A4645F-0075-4481-814E-70D38A63B7B8}" type="datetimeFigureOut">
              <a:rPr lang="en-US" smtClean="0"/>
              <a:t>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C87ED6-98A1-4F5E-91BC-FBB2D4AED951}"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2A4645F-0075-4481-814E-70D38A63B7B8}" type="datetimeFigureOut">
              <a:rPr lang="en-US" smtClean="0"/>
              <a:t>11/3/2024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C87ED6-98A1-4F5E-91BC-FBB2D4AED951}" type="slidenum">
              <a:rPr lang="en-US" smtClean="0"/>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2A4645F-0075-4481-814E-70D38A63B7B8}" type="datetimeFigureOut">
              <a:rPr lang="en-US" smtClean="0"/>
              <a:t>11/3/2024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C87ED6-98A1-4F5E-91BC-FBB2D4AED951}" type="slidenum">
              <a:rPr lang="en-US" smtClean="0"/>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2A4645F-0075-4481-814E-70D38A63B7B8}" type="datetimeFigureOut">
              <a:rPr lang="en-US" smtClean="0"/>
              <a:t>11/3/2024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C87ED6-98A1-4F5E-91BC-FBB2D4AED951}" type="slidenum">
              <a:rPr lang="en-US" smtClean="0"/>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A4645F-0075-4481-814E-70D38A63B7B8}" type="datetimeFigureOut">
              <a:rPr lang="en-US" smtClean="0"/>
              <a:t>11/3/2024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C87ED6-98A1-4F5E-91BC-FBB2D4AED95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A4645F-0075-4481-814E-70D38A63B7B8}" type="datetimeFigureOut">
              <a:rPr lang="en-US" smtClean="0"/>
              <a:t>11/3/2024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C87ED6-98A1-4F5E-91BC-FBB2D4AED95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A4645F-0075-4481-814E-70D38A63B7B8}" type="datetimeFigureOut">
              <a:rPr lang="en-US" smtClean="0"/>
              <a:t>11/3/2024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C87ED6-98A1-4F5E-91BC-FBB2D4AED95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2A4645F-0075-4481-814E-70D38A63B7B8}" type="datetimeFigureOut">
              <a:rPr lang="en-US" smtClean="0"/>
              <a:t>11/3/2024</a:t>
            </a:fld>
            <a:endParaRPr lang="en-U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37C87ED6-98A1-4F5E-91BC-FBB2D4AED95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الصحافة الالكترونية </a:t>
            </a:r>
            <a:endParaRPr lang="en-US" dirty="0"/>
          </a:p>
        </p:txBody>
      </p:sp>
      <p:sp>
        <p:nvSpPr>
          <p:cNvPr id="3" name="Subtitle 2"/>
          <p:cNvSpPr>
            <a:spLocks noGrp="1"/>
          </p:cNvSpPr>
          <p:nvPr>
            <p:ph type="subTitle" idx="1"/>
          </p:nvPr>
        </p:nvSpPr>
        <p:spPr>
          <a:xfrm>
            <a:off x="1371600" y="3767862"/>
            <a:ext cx="6400800" cy="2099538"/>
          </a:xfrm>
          <a:ln>
            <a:solidFill>
              <a:schemeClr val="bg1"/>
            </a:solidFill>
          </a:ln>
        </p:spPr>
        <p:style>
          <a:lnRef idx="2">
            <a:schemeClr val="accent4"/>
          </a:lnRef>
          <a:fillRef idx="1">
            <a:schemeClr val="lt1"/>
          </a:fillRef>
          <a:effectRef idx="0">
            <a:schemeClr val="accent4"/>
          </a:effectRef>
          <a:fontRef idx="minor">
            <a:schemeClr val="dk1"/>
          </a:fontRef>
        </p:style>
        <p:txBody>
          <a:bodyPr>
            <a:normAutofit fontScale="92500" lnSpcReduction="20000"/>
          </a:bodyPr>
          <a:lstStyle/>
          <a:p>
            <a:r>
              <a:rPr lang="ar-IQ" dirty="0" smtClean="0">
                <a:solidFill>
                  <a:schemeClr val="bg1">
                    <a:lumMod val="75000"/>
                    <a:lumOff val="25000"/>
                  </a:schemeClr>
                </a:solidFill>
              </a:rPr>
              <a:t>الجامعة المستنصرية / كلية </a:t>
            </a:r>
            <a:r>
              <a:rPr lang="ar-IQ" dirty="0" err="1" smtClean="0">
                <a:solidFill>
                  <a:schemeClr val="bg1">
                    <a:lumMod val="75000"/>
                    <a:lumOff val="25000"/>
                  </a:schemeClr>
                </a:solidFill>
              </a:rPr>
              <a:t>الاداب</a:t>
            </a:r>
            <a:endParaRPr lang="ar-IQ" dirty="0" smtClean="0">
              <a:solidFill>
                <a:schemeClr val="bg1">
                  <a:lumMod val="75000"/>
                  <a:lumOff val="25000"/>
                </a:schemeClr>
              </a:solidFill>
            </a:endParaRPr>
          </a:p>
          <a:p>
            <a:r>
              <a:rPr lang="ar-IQ" dirty="0" smtClean="0">
                <a:solidFill>
                  <a:schemeClr val="bg1">
                    <a:lumMod val="75000"/>
                    <a:lumOff val="25000"/>
                  </a:schemeClr>
                </a:solidFill>
              </a:rPr>
              <a:t>قسم الاعلام </a:t>
            </a:r>
          </a:p>
          <a:p>
            <a:r>
              <a:rPr lang="ar-IQ" dirty="0" smtClean="0">
                <a:solidFill>
                  <a:schemeClr val="bg1">
                    <a:lumMod val="75000"/>
                    <a:lumOff val="25000"/>
                  </a:schemeClr>
                </a:solidFill>
              </a:rPr>
              <a:t>المرحلة الثانية / الدراسة المسائية </a:t>
            </a:r>
            <a:endParaRPr lang="ar-IQ" dirty="0" smtClean="0">
              <a:solidFill>
                <a:schemeClr val="bg1">
                  <a:lumMod val="75000"/>
                  <a:lumOff val="25000"/>
                </a:schemeClr>
              </a:solidFill>
            </a:endParaRPr>
          </a:p>
          <a:p>
            <a:endParaRPr lang="en-US" dirty="0" smtClean="0">
              <a:solidFill>
                <a:schemeClr val="bg1">
                  <a:lumMod val="75000"/>
                  <a:lumOff val="25000"/>
                </a:schemeClr>
              </a:solidFill>
            </a:endParaRPr>
          </a:p>
          <a:p>
            <a:r>
              <a:rPr lang="ar-IQ" dirty="0" smtClean="0">
                <a:solidFill>
                  <a:schemeClr val="bg1">
                    <a:lumMod val="75000"/>
                    <a:lumOff val="25000"/>
                  </a:schemeClr>
                </a:solidFill>
              </a:rPr>
              <a:t>د</a:t>
            </a:r>
            <a:r>
              <a:rPr lang="ar-IQ" dirty="0" smtClean="0">
                <a:solidFill>
                  <a:schemeClr val="bg1">
                    <a:lumMod val="75000"/>
                    <a:lumOff val="25000"/>
                  </a:schemeClr>
                </a:solidFill>
              </a:rPr>
              <a:t>.  وداد نجم </a:t>
            </a:r>
            <a:r>
              <a:rPr lang="ar-IQ" dirty="0" smtClean="0">
                <a:solidFill>
                  <a:schemeClr val="bg1">
                    <a:lumMod val="75000"/>
                    <a:lumOff val="25000"/>
                  </a:schemeClr>
                </a:solidFill>
              </a:rPr>
              <a:t>عبود </a:t>
            </a:r>
            <a:r>
              <a:rPr lang="ar-IQ" dirty="0" err="1" smtClean="0">
                <a:solidFill>
                  <a:schemeClr val="bg1">
                    <a:lumMod val="75000"/>
                    <a:lumOff val="25000"/>
                  </a:schemeClr>
                </a:solidFill>
              </a:rPr>
              <a:t>الدوغجي</a:t>
            </a:r>
            <a:endParaRPr lang="ar-IQ" dirty="0" smtClean="0">
              <a:solidFill>
                <a:schemeClr val="bg1">
                  <a:lumMod val="75000"/>
                  <a:lumOff val="25000"/>
                </a:schemeClr>
              </a:solidFill>
            </a:endParaRPr>
          </a:p>
          <a:p>
            <a:r>
              <a:rPr lang="ar-IQ" dirty="0" smtClean="0">
                <a:solidFill>
                  <a:schemeClr val="bg1">
                    <a:lumMod val="75000"/>
                    <a:lumOff val="25000"/>
                  </a:schemeClr>
                </a:solidFill>
              </a:rPr>
              <a:t>المحاضرة الاولى</a:t>
            </a:r>
            <a:endParaRPr lang="ar-IQ" dirty="0" smtClean="0">
              <a:solidFill>
                <a:schemeClr val="bg1">
                  <a:lumMod val="75000"/>
                  <a:lumOff val="25000"/>
                </a:schemeClr>
              </a:solidFill>
            </a:endParaRPr>
          </a:p>
        </p:txBody>
      </p:sp>
    </p:spTree>
    <p:extLst>
      <p:ext uri="{BB962C8B-B14F-4D97-AF65-F5344CB8AC3E}">
        <p14:creationId xmlns:p14="http://schemas.microsoft.com/office/powerpoint/2010/main" val="37735673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indent="-457200" algn="r" rtl="1">
              <a:buFont typeface="+mj-lt"/>
              <a:buAutoNum type="arabicPeriod"/>
            </a:pPr>
            <a:r>
              <a:rPr lang="ar-IQ" dirty="0" smtClean="0"/>
              <a:t>ماذا يقصد بالنشر الالكتروني ؟</a:t>
            </a:r>
          </a:p>
          <a:p>
            <a:pPr marL="457200" indent="-457200" algn="r" rtl="1">
              <a:buFont typeface="+mj-lt"/>
              <a:buAutoNum type="arabicPeriod"/>
            </a:pPr>
            <a:r>
              <a:rPr lang="ar-IQ" dirty="0" smtClean="0"/>
              <a:t>ما علاقته بالصحافة الالكترونية ؟</a:t>
            </a:r>
          </a:p>
          <a:p>
            <a:pPr marL="457200" indent="-457200" algn="r" rtl="1">
              <a:buFont typeface="+mj-lt"/>
              <a:buAutoNum type="arabicPeriod"/>
            </a:pPr>
            <a:r>
              <a:rPr lang="ar-IQ" dirty="0" smtClean="0"/>
              <a:t>ما مميزات واشكال النشر الالكتروني ؟</a:t>
            </a:r>
          </a:p>
          <a:p>
            <a:pPr marL="457200" indent="-457200" algn="r" rtl="1">
              <a:buFont typeface="+mj-lt"/>
              <a:buAutoNum type="arabicPeriod"/>
            </a:pPr>
            <a:r>
              <a:rPr lang="ar-IQ" dirty="0" smtClean="0"/>
              <a:t>ما تأثيرات النشر الالكتروني على الصحافة العربية ؟</a:t>
            </a:r>
          </a:p>
          <a:p>
            <a:pPr marL="457200" indent="-457200" algn="r" rtl="1">
              <a:buFont typeface="+mj-lt"/>
              <a:buAutoNum type="arabicPeriod"/>
            </a:pPr>
            <a:r>
              <a:rPr lang="ar-IQ" dirty="0" smtClean="0"/>
              <a:t>ماذا يقصد بالنشر الالكتروني وما مميزاته ، واشكاله ، وتأثيراته على الصحافة العربية ؟ </a:t>
            </a:r>
            <a:endParaRPr lang="en-US" dirty="0"/>
          </a:p>
        </p:txBody>
      </p:sp>
      <p:sp>
        <p:nvSpPr>
          <p:cNvPr id="3" name="Title 2"/>
          <p:cNvSpPr>
            <a:spLocks noGrp="1"/>
          </p:cNvSpPr>
          <p:nvPr>
            <p:ph type="title"/>
          </p:nvPr>
        </p:nvSpPr>
        <p:spPr/>
        <p:txBody>
          <a:bodyPr/>
          <a:lstStyle/>
          <a:p>
            <a:r>
              <a:rPr lang="ar-IQ" dirty="0" smtClean="0"/>
              <a:t>اسئلة مقترحة </a:t>
            </a:r>
            <a:endParaRPr lang="en-US" dirty="0"/>
          </a:p>
        </p:txBody>
      </p:sp>
    </p:spTree>
    <p:extLst>
      <p:ext uri="{BB962C8B-B14F-4D97-AF65-F5344CB8AC3E}">
        <p14:creationId xmlns:p14="http://schemas.microsoft.com/office/powerpoint/2010/main" val="15987415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IQ" sz="3600" dirty="0" smtClean="0"/>
              <a:t>شكرا لحسن اصغائكم </a:t>
            </a:r>
            <a:endParaRPr lang="en-US" sz="3600" dirty="0"/>
          </a:p>
        </p:txBody>
      </p:sp>
      <p:sp>
        <p:nvSpPr>
          <p:cNvPr id="4" name="Text Placeholder 3"/>
          <p:cNvSpPr>
            <a:spLocks noGrp="1"/>
          </p:cNvSpPr>
          <p:nvPr>
            <p:ph type="body" sz="half" idx="2"/>
          </p:nvPr>
        </p:nvSpPr>
        <p:spPr/>
        <p:txBody>
          <a:bodyPr>
            <a:normAutofit/>
          </a:bodyPr>
          <a:lstStyle/>
          <a:p>
            <a:pPr algn="ctr"/>
            <a:r>
              <a:rPr lang="ar-IQ" sz="3600" dirty="0" smtClean="0"/>
              <a:t>د. وداد نجم الدوغجي</a:t>
            </a:r>
            <a:endParaRPr lang="en-US" sz="3600" dirty="0"/>
          </a:p>
        </p:txBody>
      </p:sp>
    </p:spTree>
    <p:extLst>
      <p:ext uri="{BB962C8B-B14F-4D97-AF65-F5344CB8AC3E}">
        <p14:creationId xmlns:p14="http://schemas.microsoft.com/office/powerpoint/2010/main" val="35785730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marR="0" algn="just" rtl="1">
              <a:spcBef>
                <a:spcPts val="0"/>
              </a:spcBef>
              <a:spcAft>
                <a:spcPts val="0"/>
              </a:spcAft>
            </a:pPr>
            <a:r>
              <a:rPr lang="ar-SA" b="1" dirty="0" smtClean="0">
                <a:latin typeface="Times New Roman"/>
                <a:ea typeface="Times New Roman"/>
                <a:cs typeface="Simplified Arabic"/>
              </a:rPr>
              <a:t>عبارة </a:t>
            </a:r>
            <a:r>
              <a:rPr lang="ar-SA" b="1" dirty="0">
                <a:latin typeface="Times New Roman"/>
                <a:ea typeface="Times New Roman"/>
                <a:cs typeface="Simplified Arabic"/>
              </a:rPr>
              <a:t>عن الاختزال والتطويع والبث والتقديم الرقمي للمعلومات.</a:t>
            </a:r>
            <a:endParaRPr lang="en-US" sz="2000" b="1" dirty="0">
              <a:latin typeface="Times New Roman"/>
              <a:ea typeface="Times New Roman"/>
            </a:endParaRPr>
          </a:p>
          <a:p>
            <a:pPr marL="0" marR="0" algn="just" rtl="1">
              <a:spcBef>
                <a:spcPts val="0"/>
              </a:spcBef>
              <a:spcAft>
                <a:spcPts val="0"/>
              </a:spcAft>
            </a:pPr>
            <a:endParaRPr lang="ar-IQ" b="1" dirty="0" smtClean="0">
              <a:latin typeface="Times New Roman"/>
              <a:ea typeface="Times New Roman"/>
              <a:cs typeface="Simplified Arabic"/>
            </a:endParaRPr>
          </a:p>
          <a:p>
            <a:pPr marL="0" marR="0" algn="just" rtl="1">
              <a:spcBef>
                <a:spcPts val="0"/>
              </a:spcBef>
              <a:spcAft>
                <a:spcPts val="0"/>
              </a:spcAft>
            </a:pPr>
            <a:r>
              <a:rPr lang="ar-SA" b="1" dirty="0" smtClean="0">
                <a:latin typeface="Times New Roman"/>
                <a:ea typeface="Times New Roman"/>
                <a:cs typeface="Simplified Arabic"/>
              </a:rPr>
              <a:t> </a:t>
            </a:r>
            <a:r>
              <a:rPr lang="ar-SA" b="1" dirty="0">
                <a:latin typeface="Times New Roman"/>
                <a:ea typeface="Times New Roman"/>
                <a:cs typeface="Simplified Arabic"/>
              </a:rPr>
              <a:t>او هو عملية خلق وثيقة جديدة ينتجها المرسل، ويمكن عرضها بصورة ورقية او الكترونية، وميزاتها انها تشمل على النص المكتوب والصور والرسوم التي يمكن توليدها من خلال استخدام الحاسب الالي</a:t>
            </a:r>
            <a:r>
              <a:rPr lang="ar-SA" dirty="0" smtClean="0">
                <a:latin typeface="Times New Roman"/>
                <a:ea typeface="Times New Roman"/>
                <a:cs typeface="Simplified Arabic"/>
              </a:rPr>
              <a:t>.</a:t>
            </a:r>
            <a:endParaRPr lang="ar-IQ" dirty="0" smtClean="0">
              <a:latin typeface="Times New Roman"/>
              <a:ea typeface="Times New Roman"/>
              <a:cs typeface="Simplified Arabic"/>
            </a:endParaRPr>
          </a:p>
          <a:p>
            <a:pPr marL="0" marR="0" indent="0" algn="just" rtl="1">
              <a:spcBef>
                <a:spcPts val="0"/>
              </a:spcBef>
              <a:spcAft>
                <a:spcPts val="0"/>
              </a:spcAft>
              <a:buNone/>
            </a:pPr>
            <a:endParaRPr lang="en-US" sz="2000" dirty="0">
              <a:latin typeface="Times New Roman"/>
              <a:ea typeface="Times New Roman"/>
            </a:endParaRPr>
          </a:p>
          <a:p>
            <a:pPr marL="0" marR="0" algn="just" rtl="1">
              <a:spcBef>
                <a:spcPts val="0"/>
              </a:spcBef>
              <a:spcAft>
                <a:spcPts val="0"/>
              </a:spcAft>
            </a:pPr>
            <a:r>
              <a:rPr lang="ar-SA" b="1" dirty="0">
                <a:ea typeface="Times New Roman"/>
                <a:cs typeface="Simplified Arabic"/>
              </a:rPr>
              <a:t>النشر المطبوع الدوري للصحف (جرائد ومجلات) والنشر المطبوع غير الدوري للكتب والمكتبات والمطبوعات والملصقات وغيرها، بالاستعانة بالحاسبات الالكترونية في جميع خطوات ومراحل الانتاج، من جمع، وتوضيب، وتجهيز صفحات والواح معدنية وغيرها للطبع، ثم الطباعة، وثم التجهيز للتوزيع في مكان واحد، او في اكثر من مكان في وقت واحد</a:t>
            </a:r>
            <a:r>
              <a:rPr lang="ar-SA" dirty="0">
                <a:latin typeface="Times New Roman"/>
                <a:ea typeface="Times New Roman"/>
                <a:cs typeface="Simplified Arabic"/>
              </a:rPr>
              <a:t>	</a:t>
            </a:r>
            <a:endParaRPr lang="ar-IQ" dirty="0" smtClean="0">
              <a:latin typeface="Times New Roman"/>
              <a:ea typeface="Times New Roman"/>
              <a:cs typeface="Simplified Arabic"/>
            </a:endParaRPr>
          </a:p>
          <a:p>
            <a:pPr marL="0" marR="0" algn="just" rtl="1">
              <a:spcBef>
                <a:spcPts val="0"/>
              </a:spcBef>
              <a:spcAft>
                <a:spcPts val="0"/>
              </a:spcAft>
            </a:pPr>
            <a:endParaRPr lang="ar-IQ" dirty="0" smtClean="0">
              <a:latin typeface="Times New Roman"/>
              <a:ea typeface="Times New Roman"/>
              <a:cs typeface="Simplified Arabic"/>
            </a:endParaRPr>
          </a:p>
          <a:p>
            <a:pPr marL="0" marR="0" algn="just" rtl="1">
              <a:spcBef>
                <a:spcPts val="0"/>
              </a:spcBef>
              <a:spcAft>
                <a:spcPts val="0"/>
              </a:spcAft>
            </a:pPr>
            <a:endParaRPr lang="en-US" sz="2000" dirty="0">
              <a:effectLst/>
              <a:latin typeface="Times New Roman"/>
              <a:ea typeface="Times New Roman"/>
            </a:endParaRPr>
          </a:p>
        </p:txBody>
      </p:sp>
      <p:sp>
        <p:nvSpPr>
          <p:cNvPr id="3" name="Title 2"/>
          <p:cNvSpPr>
            <a:spLocks noGrp="1"/>
          </p:cNvSpPr>
          <p:nvPr>
            <p:ph type="title"/>
          </p:nvPr>
        </p:nvSpPr>
        <p:spPr/>
        <p:txBody>
          <a:bodyPr/>
          <a:lstStyle/>
          <a:p>
            <a:r>
              <a:rPr lang="ar-IQ" dirty="0" smtClean="0"/>
              <a:t>النشر الالكتروني </a:t>
            </a:r>
            <a:endParaRPr lang="en-US" dirty="0"/>
          </a:p>
        </p:txBody>
      </p:sp>
    </p:spTree>
    <p:extLst>
      <p:ext uri="{BB962C8B-B14F-4D97-AF65-F5344CB8AC3E}">
        <p14:creationId xmlns:p14="http://schemas.microsoft.com/office/powerpoint/2010/main" val="29823408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marR="0" algn="just" rtl="1">
              <a:spcBef>
                <a:spcPts val="0"/>
              </a:spcBef>
              <a:spcAft>
                <a:spcPts val="0"/>
              </a:spcAft>
            </a:pPr>
            <a:r>
              <a:rPr lang="ar-SA" b="1" u="sng" dirty="0">
                <a:latin typeface="Times New Roman"/>
                <a:ea typeface="Times New Roman"/>
                <a:cs typeface="Simplified Arabic"/>
              </a:rPr>
              <a:t>ا</a:t>
            </a:r>
            <a:r>
              <a:rPr lang="ar-SA" b="1" dirty="0">
                <a:latin typeface="Times New Roman"/>
                <a:ea typeface="Times New Roman"/>
                <a:cs typeface="Simplified Arabic"/>
              </a:rPr>
              <a:t>لنشر الالكتروني يعني نشر المعلومات التقليدية الورقية عبر تقنيات جديدة تستخدم الحاسبات وبرامج النشر الالكتروني في طباعة المعلومات، وتوزيعها ونشرها، وهناك من يذهب بمفهوم النشر الالكتروني الى مدى اوسع يحوي كل اشكال اوعية المعلومات غير الورقية.</a:t>
            </a:r>
            <a:r>
              <a:rPr lang="ar-SA" dirty="0">
                <a:latin typeface="Times New Roman"/>
                <a:ea typeface="Times New Roman"/>
                <a:cs typeface="Simplified Arabic"/>
              </a:rPr>
              <a:t> </a:t>
            </a:r>
            <a:endParaRPr lang="ar-IQ" dirty="0" smtClean="0">
              <a:latin typeface="Times New Roman"/>
              <a:ea typeface="Times New Roman"/>
              <a:cs typeface="Simplified Arabic"/>
            </a:endParaRPr>
          </a:p>
          <a:p>
            <a:pPr marL="0" marR="0" algn="just" rtl="1">
              <a:spcBef>
                <a:spcPts val="0"/>
              </a:spcBef>
              <a:spcAft>
                <a:spcPts val="0"/>
              </a:spcAft>
            </a:pPr>
            <a:endParaRPr lang="ar-IQ" sz="2000" dirty="0">
              <a:effectLst/>
              <a:latin typeface="Times New Roman"/>
              <a:ea typeface="Times New Roman"/>
              <a:cs typeface="Simplified Arabic"/>
            </a:endParaRPr>
          </a:p>
          <a:p>
            <a:pPr marL="0" marR="0" algn="just" rtl="1">
              <a:spcBef>
                <a:spcPts val="0"/>
              </a:spcBef>
              <a:spcAft>
                <a:spcPts val="0"/>
              </a:spcAft>
            </a:pPr>
            <a:r>
              <a:rPr lang="ar-IQ" b="1" dirty="0" smtClean="0">
                <a:latin typeface="Simplified Arabic" pitchFamily="18" charset="-78"/>
                <a:cs typeface="Simplified Arabic" pitchFamily="18" charset="-78"/>
              </a:rPr>
              <a:t>مثال : ان </a:t>
            </a:r>
            <a:r>
              <a:rPr lang="ar-SA" b="1" dirty="0" smtClean="0">
                <a:latin typeface="Simplified Arabic" pitchFamily="18" charset="-78"/>
                <a:cs typeface="Simplified Arabic" pitchFamily="18" charset="-78"/>
              </a:rPr>
              <a:t>اصدار </a:t>
            </a:r>
            <a:r>
              <a:rPr lang="ar-SA" b="1" dirty="0">
                <a:latin typeface="Simplified Arabic" pitchFamily="18" charset="-78"/>
                <a:cs typeface="Simplified Arabic" pitchFamily="18" charset="-78"/>
              </a:rPr>
              <a:t>الدوريات والكتب وغيرها  عبر الانترنت او على قرص ليزري (</a:t>
            </a:r>
            <a:r>
              <a:rPr lang="en-US" b="1" dirty="0">
                <a:latin typeface="Simplified Arabic" pitchFamily="18" charset="-78"/>
                <a:cs typeface="Simplified Arabic" pitchFamily="18" charset="-78"/>
              </a:rPr>
              <a:t>CD</a:t>
            </a:r>
            <a:r>
              <a:rPr lang="ar-SA" b="1" dirty="0">
                <a:latin typeface="Simplified Arabic" pitchFamily="18" charset="-78"/>
                <a:cs typeface="Simplified Arabic" pitchFamily="18" charset="-78"/>
              </a:rPr>
              <a:t>) وتوزيعها على المستفيدين يمثل اشكالا من اشكال النشر الالكتروني</a:t>
            </a:r>
            <a:endParaRPr lang="en-US" b="1" dirty="0">
              <a:effectLst/>
              <a:latin typeface="Simplified Arabic" pitchFamily="18" charset="-78"/>
              <a:ea typeface="Times New Roman"/>
              <a:cs typeface="Simplified Arabic" pitchFamily="18" charset="-78"/>
            </a:endParaRPr>
          </a:p>
        </p:txBody>
      </p:sp>
      <p:sp>
        <p:nvSpPr>
          <p:cNvPr id="3" name="Title 2"/>
          <p:cNvSpPr>
            <a:spLocks noGrp="1"/>
          </p:cNvSpPr>
          <p:nvPr>
            <p:ph type="title"/>
          </p:nvPr>
        </p:nvSpPr>
        <p:spPr/>
        <p:txBody>
          <a:bodyPr/>
          <a:lstStyle/>
          <a:p>
            <a:r>
              <a:rPr lang="ar-IQ" dirty="0" smtClean="0"/>
              <a:t>النشر الالكتروني </a:t>
            </a:r>
            <a:endParaRPr lang="en-US" dirty="0"/>
          </a:p>
        </p:txBody>
      </p:sp>
    </p:spTree>
    <p:extLst>
      <p:ext uri="{BB962C8B-B14F-4D97-AF65-F5344CB8AC3E}">
        <p14:creationId xmlns:p14="http://schemas.microsoft.com/office/powerpoint/2010/main" val="32601534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marR="0" algn="just" rtl="1">
              <a:spcBef>
                <a:spcPts val="0"/>
              </a:spcBef>
              <a:spcAft>
                <a:spcPts val="0"/>
              </a:spcAft>
            </a:pPr>
            <a:r>
              <a:rPr lang="ar-SA" dirty="0">
                <a:latin typeface="Times New Roman"/>
                <a:ea typeface="Times New Roman"/>
                <a:cs typeface="Simplified Arabic"/>
              </a:rPr>
              <a:t>يعود ظهور النشر الالكتروني الى </a:t>
            </a:r>
            <a:r>
              <a:rPr lang="ar-SA" u="sng" dirty="0">
                <a:latin typeface="Times New Roman"/>
                <a:ea typeface="Times New Roman"/>
                <a:cs typeface="Simplified Arabic"/>
              </a:rPr>
              <a:t>تسعينات القرن العشرين</a:t>
            </a:r>
            <a:r>
              <a:rPr lang="ar-SA" dirty="0">
                <a:latin typeface="Times New Roman"/>
                <a:ea typeface="Times New Roman"/>
                <a:cs typeface="Simplified Arabic"/>
              </a:rPr>
              <a:t> للصحف والمجلات والمدونات ومواقع المعلومات للاستفادة من التكنولوجيا الجديدة ولتعويض الانخفاض المتزايد في عدد القراء وفي عائدات الاعلان.</a:t>
            </a:r>
            <a:endParaRPr lang="en-US" sz="2000" dirty="0">
              <a:effectLst/>
              <a:latin typeface="Times New Roman"/>
              <a:ea typeface="Times New Roman"/>
            </a:endParaRPr>
          </a:p>
        </p:txBody>
      </p:sp>
      <p:sp>
        <p:nvSpPr>
          <p:cNvPr id="3" name="Title 2"/>
          <p:cNvSpPr>
            <a:spLocks noGrp="1"/>
          </p:cNvSpPr>
          <p:nvPr>
            <p:ph type="title"/>
          </p:nvPr>
        </p:nvSpPr>
        <p:spPr/>
        <p:txBody>
          <a:bodyPr/>
          <a:lstStyle/>
          <a:p>
            <a:r>
              <a:rPr lang="ar-IQ" dirty="0" smtClean="0"/>
              <a:t>نشأة النشر الالكتروني </a:t>
            </a:r>
            <a:endParaRPr lang="en-US" dirty="0"/>
          </a:p>
        </p:txBody>
      </p:sp>
    </p:spTree>
    <p:extLst>
      <p:ext uri="{BB962C8B-B14F-4D97-AF65-F5344CB8AC3E}">
        <p14:creationId xmlns:p14="http://schemas.microsoft.com/office/powerpoint/2010/main" val="20329785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marR="0" lvl="0" indent="-457200" algn="just" rtl="1">
              <a:spcBef>
                <a:spcPts val="0"/>
              </a:spcBef>
              <a:spcAft>
                <a:spcPts val="0"/>
              </a:spcAft>
              <a:buFont typeface="+mj-lt"/>
              <a:buAutoNum type="arabicPeriod"/>
              <a:tabLst>
                <a:tab pos="314325" algn="l"/>
              </a:tabLst>
            </a:pPr>
            <a:r>
              <a:rPr lang="ar-SA" dirty="0" smtClean="0">
                <a:latin typeface="Times New Roman"/>
                <a:ea typeface="Times New Roman"/>
                <a:cs typeface="Simplified Arabic"/>
              </a:rPr>
              <a:t>قواعد </a:t>
            </a:r>
            <a:r>
              <a:rPr lang="ar-SA" dirty="0">
                <a:latin typeface="Times New Roman"/>
                <a:ea typeface="Times New Roman"/>
                <a:cs typeface="Simplified Arabic"/>
              </a:rPr>
              <a:t>المعلومات على الخط المباشر (</a:t>
            </a:r>
            <a:r>
              <a:rPr lang="en-US" dirty="0">
                <a:latin typeface="Simplified Arabic"/>
                <a:ea typeface="Times New Roman"/>
              </a:rPr>
              <a:t>On line</a:t>
            </a:r>
            <a:r>
              <a:rPr lang="ar-SA" dirty="0">
                <a:latin typeface="Times New Roman"/>
                <a:ea typeface="Times New Roman"/>
                <a:cs typeface="Simplified Arabic"/>
              </a:rPr>
              <a:t>) وهي عبارة عن شبكة معلومات (</a:t>
            </a:r>
            <a:r>
              <a:rPr lang="en-US" dirty="0">
                <a:latin typeface="Simplified Arabic"/>
                <a:ea typeface="Times New Roman"/>
              </a:rPr>
              <a:t>Data Base</a:t>
            </a:r>
            <a:r>
              <a:rPr lang="ar-SA" dirty="0" smtClean="0">
                <a:latin typeface="Times New Roman"/>
                <a:ea typeface="Times New Roman"/>
                <a:cs typeface="Simplified Arabic"/>
              </a:rPr>
              <a:t>)</a:t>
            </a:r>
            <a:r>
              <a:rPr lang="ar-IQ" dirty="0" smtClean="0">
                <a:latin typeface="Times New Roman"/>
                <a:ea typeface="Times New Roman"/>
                <a:cs typeface="Simplified Arabic"/>
              </a:rPr>
              <a:t> .</a:t>
            </a:r>
          </a:p>
          <a:p>
            <a:pPr marL="457200" marR="0" lvl="0" indent="-457200" algn="just" rtl="1">
              <a:spcBef>
                <a:spcPts val="0"/>
              </a:spcBef>
              <a:spcAft>
                <a:spcPts val="0"/>
              </a:spcAft>
              <a:buFont typeface="+mj-lt"/>
              <a:buAutoNum type="arabicPeriod"/>
              <a:tabLst>
                <a:tab pos="314325" algn="l"/>
              </a:tabLst>
            </a:pPr>
            <a:endParaRPr lang="en-US" sz="2000" dirty="0">
              <a:latin typeface="Times New Roman"/>
              <a:ea typeface="Times New Roman"/>
            </a:endParaRPr>
          </a:p>
          <a:p>
            <a:pPr marL="457200" marR="0" lvl="0" indent="-457200" algn="just" rtl="1">
              <a:spcBef>
                <a:spcPts val="0"/>
              </a:spcBef>
              <a:spcAft>
                <a:spcPts val="0"/>
              </a:spcAft>
              <a:buFont typeface="+mj-lt"/>
              <a:buAutoNum type="arabicPeriod"/>
              <a:tabLst>
                <a:tab pos="314325" algn="l"/>
              </a:tabLst>
            </a:pPr>
            <a:r>
              <a:rPr lang="ar-SA" dirty="0">
                <a:latin typeface="Times New Roman"/>
                <a:ea typeface="Times New Roman"/>
                <a:cs typeface="Simplified Arabic"/>
              </a:rPr>
              <a:t>تكنولوجيا الطباعة باستخدام الحواسيب </a:t>
            </a:r>
            <a:r>
              <a:rPr lang="ar-SA" dirty="0" smtClean="0">
                <a:latin typeface="Times New Roman"/>
                <a:ea typeface="Times New Roman"/>
                <a:cs typeface="Simplified Arabic"/>
              </a:rPr>
              <a:t>.</a:t>
            </a:r>
            <a:endParaRPr lang="ar-IQ" dirty="0" smtClean="0">
              <a:latin typeface="Times New Roman"/>
              <a:ea typeface="Times New Roman"/>
              <a:cs typeface="Simplified Arabic"/>
            </a:endParaRPr>
          </a:p>
          <a:p>
            <a:pPr marL="457200" marR="0" lvl="0" indent="-457200" algn="just" rtl="1">
              <a:spcBef>
                <a:spcPts val="0"/>
              </a:spcBef>
              <a:spcAft>
                <a:spcPts val="0"/>
              </a:spcAft>
              <a:buFont typeface="+mj-lt"/>
              <a:buAutoNum type="arabicPeriod"/>
              <a:tabLst>
                <a:tab pos="314325" algn="l"/>
              </a:tabLst>
            </a:pPr>
            <a:endParaRPr lang="en-US" sz="2000" dirty="0">
              <a:latin typeface="Times New Roman"/>
              <a:ea typeface="Times New Roman"/>
            </a:endParaRPr>
          </a:p>
          <a:p>
            <a:pPr marL="457200" marR="0" lvl="0" indent="-457200" algn="just" rtl="1">
              <a:spcBef>
                <a:spcPts val="0"/>
              </a:spcBef>
              <a:spcAft>
                <a:spcPts val="0"/>
              </a:spcAft>
              <a:buFont typeface="+mj-lt"/>
              <a:buAutoNum type="arabicPeriod"/>
              <a:tabLst>
                <a:tab pos="314325" algn="l"/>
              </a:tabLst>
            </a:pPr>
            <a:r>
              <a:rPr lang="ar-SA" dirty="0">
                <a:latin typeface="Times New Roman"/>
                <a:ea typeface="Times New Roman"/>
                <a:cs typeface="Simplified Arabic"/>
              </a:rPr>
              <a:t>النشر باستخدام </a:t>
            </a:r>
            <a:r>
              <a:rPr lang="en-US" dirty="0" err="1">
                <a:latin typeface="Simplified Arabic"/>
                <a:ea typeface="Times New Roman"/>
              </a:rPr>
              <a:t>cvd</a:t>
            </a:r>
            <a:r>
              <a:rPr lang="en-US" dirty="0">
                <a:latin typeface="Simplified Arabic"/>
                <a:ea typeface="Times New Roman"/>
              </a:rPr>
              <a:t>, </a:t>
            </a:r>
            <a:r>
              <a:rPr lang="en-US" dirty="0" smtClean="0">
                <a:latin typeface="Simplified Arabic"/>
                <a:ea typeface="Times New Roman"/>
              </a:rPr>
              <a:t>cd</a:t>
            </a:r>
            <a:r>
              <a:rPr lang="ar-IQ" dirty="0">
                <a:latin typeface="Times New Roman"/>
                <a:ea typeface="Times New Roman"/>
                <a:cs typeface="Simplified Arabic"/>
              </a:rPr>
              <a:t> </a:t>
            </a:r>
            <a:r>
              <a:rPr lang="ar-IQ" dirty="0" smtClean="0">
                <a:latin typeface="Times New Roman"/>
                <a:ea typeface="Times New Roman"/>
                <a:cs typeface="Simplified Arabic"/>
              </a:rPr>
              <a:t>, الفلاش ، الرام ، الهارد .</a:t>
            </a:r>
          </a:p>
          <a:p>
            <a:pPr marL="457200" marR="0" lvl="0" indent="-457200" algn="just" rtl="1">
              <a:spcBef>
                <a:spcPts val="0"/>
              </a:spcBef>
              <a:spcAft>
                <a:spcPts val="0"/>
              </a:spcAft>
              <a:buFont typeface="+mj-lt"/>
              <a:buAutoNum type="arabicPeriod"/>
              <a:tabLst>
                <a:tab pos="314325" algn="l"/>
              </a:tabLst>
            </a:pPr>
            <a:endParaRPr lang="en-US" sz="2000" dirty="0">
              <a:latin typeface="Times New Roman"/>
              <a:ea typeface="Times New Roman"/>
            </a:endParaRPr>
          </a:p>
          <a:p>
            <a:pPr marL="457200" marR="0" lvl="0" indent="-457200" algn="just" rtl="1">
              <a:spcBef>
                <a:spcPts val="0"/>
              </a:spcBef>
              <a:spcAft>
                <a:spcPts val="0"/>
              </a:spcAft>
              <a:buFont typeface="+mj-lt"/>
              <a:buAutoNum type="arabicPeriod"/>
              <a:tabLst>
                <a:tab pos="314325" algn="l"/>
              </a:tabLst>
            </a:pPr>
            <a:r>
              <a:rPr lang="ar-SA" dirty="0">
                <a:latin typeface="Times New Roman"/>
                <a:ea typeface="Times New Roman"/>
                <a:cs typeface="Simplified Arabic"/>
              </a:rPr>
              <a:t>وسائل الاتصال الجديد (الاعلام الجديد</a:t>
            </a:r>
            <a:r>
              <a:rPr lang="ar-SA" dirty="0" smtClean="0">
                <a:latin typeface="Times New Roman"/>
                <a:ea typeface="Times New Roman"/>
                <a:cs typeface="Simplified Arabic"/>
              </a:rPr>
              <a:t>)</a:t>
            </a:r>
            <a:r>
              <a:rPr lang="ar-IQ" dirty="0" smtClean="0">
                <a:latin typeface="Times New Roman"/>
                <a:ea typeface="Times New Roman"/>
                <a:cs typeface="Simplified Arabic"/>
              </a:rPr>
              <a:t> مواقع التواصل الاجتماعي والتطبيقات الاجتماعية .</a:t>
            </a:r>
            <a:endParaRPr lang="en-US" sz="2000" dirty="0">
              <a:effectLst/>
              <a:latin typeface="Times New Roman"/>
              <a:ea typeface="Times New Roman"/>
            </a:endParaRPr>
          </a:p>
        </p:txBody>
      </p:sp>
      <p:sp>
        <p:nvSpPr>
          <p:cNvPr id="3" name="Title 2"/>
          <p:cNvSpPr>
            <a:spLocks noGrp="1"/>
          </p:cNvSpPr>
          <p:nvPr>
            <p:ph type="title"/>
          </p:nvPr>
        </p:nvSpPr>
        <p:spPr/>
        <p:txBody>
          <a:bodyPr/>
          <a:lstStyle/>
          <a:p>
            <a:r>
              <a:rPr lang="ar-IQ" dirty="0" smtClean="0"/>
              <a:t>اشكال النشر الالكتروني</a:t>
            </a:r>
            <a:endParaRPr lang="en-US" dirty="0"/>
          </a:p>
        </p:txBody>
      </p:sp>
    </p:spTree>
    <p:extLst>
      <p:ext uri="{BB962C8B-B14F-4D97-AF65-F5344CB8AC3E}">
        <p14:creationId xmlns:p14="http://schemas.microsoft.com/office/powerpoint/2010/main" val="16358481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0" marR="0" lvl="0" indent="-457200" algn="just" rtl="1">
              <a:spcBef>
                <a:spcPts val="0"/>
              </a:spcBef>
              <a:spcAft>
                <a:spcPts val="0"/>
              </a:spcAft>
              <a:buFont typeface="+mj-lt"/>
              <a:buAutoNum type="arabicPeriod"/>
              <a:tabLst>
                <a:tab pos="228600" algn="l"/>
              </a:tabLst>
            </a:pPr>
            <a:r>
              <a:rPr lang="ar-SA" dirty="0">
                <a:latin typeface="Times New Roman"/>
                <a:ea typeface="Times New Roman"/>
                <a:cs typeface="Simplified Arabic"/>
              </a:rPr>
              <a:t>تقليل </a:t>
            </a:r>
            <a:r>
              <a:rPr lang="ar-SA" b="1" dirty="0">
                <a:latin typeface="Times New Roman"/>
                <a:ea typeface="Times New Roman"/>
                <a:cs typeface="Simplified Arabic"/>
              </a:rPr>
              <a:t>تكاليف</a:t>
            </a:r>
            <a:r>
              <a:rPr lang="ar-SA" dirty="0">
                <a:latin typeface="Times New Roman"/>
                <a:ea typeface="Times New Roman"/>
                <a:cs typeface="Simplified Arabic"/>
              </a:rPr>
              <a:t> النشر من حيث </a:t>
            </a:r>
            <a:r>
              <a:rPr lang="ar-SA" b="1" dirty="0">
                <a:latin typeface="Times New Roman"/>
                <a:ea typeface="Times New Roman"/>
                <a:cs typeface="Simplified Arabic"/>
              </a:rPr>
              <a:t>الطبع والتوزيع والشحن</a:t>
            </a:r>
            <a:r>
              <a:rPr lang="ar-SA" dirty="0" smtClean="0">
                <a:latin typeface="Times New Roman"/>
                <a:ea typeface="Times New Roman"/>
                <a:cs typeface="Simplified Arabic"/>
              </a:rPr>
              <a:t>.</a:t>
            </a:r>
            <a:endParaRPr lang="ar-IQ" dirty="0" smtClean="0">
              <a:latin typeface="Times New Roman"/>
              <a:ea typeface="Times New Roman"/>
              <a:cs typeface="Simplified Arabic"/>
            </a:endParaRPr>
          </a:p>
          <a:p>
            <a:pPr marL="457200" marR="0" lvl="0" indent="-457200" algn="just" rtl="1">
              <a:spcBef>
                <a:spcPts val="0"/>
              </a:spcBef>
              <a:spcAft>
                <a:spcPts val="0"/>
              </a:spcAft>
              <a:buFont typeface="+mj-lt"/>
              <a:buAutoNum type="arabicPeriod"/>
              <a:tabLst>
                <a:tab pos="228600" algn="l"/>
              </a:tabLst>
            </a:pPr>
            <a:endParaRPr lang="en-US" sz="2000" dirty="0">
              <a:latin typeface="Times New Roman"/>
              <a:ea typeface="Times New Roman"/>
            </a:endParaRPr>
          </a:p>
          <a:p>
            <a:pPr marL="457200" marR="0" lvl="0" indent="-457200" algn="just" rtl="1">
              <a:spcBef>
                <a:spcPts val="0"/>
              </a:spcBef>
              <a:spcAft>
                <a:spcPts val="0"/>
              </a:spcAft>
              <a:buFont typeface="+mj-lt"/>
              <a:buAutoNum type="arabicPeriod"/>
              <a:tabLst>
                <a:tab pos="228600" algn="l"/>
              </a:tabLst>
            </a:pPr>
            <a:r>
              <a:rPr lang="ar-SA" dirty="0">
                <a:latin typeface="Times New Roman"/>
                <a:ea typeface="Times New Roman"/>
                <a:cs typeface="Simplified Arabic"/>
              </a:rPr>
              <a:t>اختصار </a:t>
            </a:r>
            <a:r>
              <a:rPr lang="ar-SA" b="1" dirty="0">
                <a:latin typeface="Times New Roman"/>
                <a:ea typeface="Times New Roman"/>
                <a:cs typeface="Simplified Arabic"/>
              </a:rPr>
              <a:t>الوقت</a:t>
            </a:r>
            <a:r>
              <a:rPr lang="ar-SA" dirty="0">
                <a:latin typeface="Times New Roman"/>
                <a:ea typeface="Times New Roman"/>
                <a:cs typeface="Simplified Arabic"/>
              </a:rPr>
              <a:t>، اذ ان المستخدم لا يحتاج الا لبعض الدقائق عن طريق زيارة موزع الكتب الالكترونية، او عن طريق زيارة موقع باحث معين على الانترنت من اجل الوصول الى الكتاب او (الاخبار واية معلومات اخرى) يحتاجها المستفيد</a:t>
            </a:r>
            <a:r>
              <a:rPr lang="ar-SA" dirty="0" smtClean="0">
                <a:latin typeface="Times New Roman"/>
                <a:ea typeface="Times New Roman"/>
                <a:cs typeface="Simplified Arabic"/>
              </a:rPr>
              <a:t>.</a:t>
            </a:r>
            <a:endParaRPr lang="ar-IQ" dirty="0" smtClean="0">
              <a:latin typeface="Times New Roman"/>
              <a:ea typeface="Times New Roman"/>
              <a:cs typeface="Simplified Arabic"/>
            </a:endParaRPr>
          </a:p>
          <a:p>
            <a:pPr marL="457200" marR="0" lvl="0" indent="-457200" algn="just" rtl="1">
              <a:spcBef>
                <a:spcPts val="0"/>
              </a:spcBef>
              <a:spcAft>
                <a:spcPts val="0"/>
              </a:spcAft>
              <a:buFont typeface="+mj-lt"/>
              <a:buAutoNum type="arabicPeriod"/>
              <a:tabLst>
                <a:tab pos="228600" algn="l"/>
              </a:tabLst>
            </a:pPr>
            <a:endParaRPr lang="en-US" sz="2000" dirty="0">
              <a:latin typeface="Times New Roman"/>
              <a:ea typeface="Times New Roman"/>
            </a:endParaRPr>
          </a:p>
          <a:p>
            <a:pPr marL="457200" marR="0" lvl="0" indent="-457200" algn="just" rtl="1">
              <a:spcBef>
                <a:spcPts val="0"/>
              </a:spcBef>
              <a:spcAft>
                <a:spcPts val="0"/>
              </a:spcAft>
              <a:buFont typeface="+mj-lt"/>
              <a:buAutoNum type="arabicPeriod"/>
              <a:tabLst>
                <a:tab pos="228600" algn="l"/>
              </a:tabLst>
            </a:pPr>
            <a:r>
              <a:rPr lang="ar-SA" dirty="0" smtClean="0">
                <a:latin typeface="Times New Roman"/>
                <a:ea typeface="Times New Roman"/>
                <a:cs typeface="Simplified Arabic"/>
              </a:rPr>
              <a:t>اضافة </a:t>
            </a:r>
            <a:r>
              <a:rPr lang="ar-SA" dirty="0">
                <a:latin typeface="Times New Roman"/>
                <a:ea typeface="Times New Roman"/>
                <a:cs typeface="Simplified Arabic"/>
              </a:rPr>
              <a:t>عنصر </a:t>
            </a:r>
            <a:r>
              <a:rPr lang="ar-SA" b="1" dirty="0">
                <a:latin typeface="Times New Roman"/>
                <a:ea typeface="Times New Roman"/>
                <a:cs typeface="Simplified Arabic"/>
              </a:rPr>
              <a:t>التشويق</a:t>
            </a:r>
            <a:r>
              <a:rPr lang="ar-SA" dirty="0">
                <a:latin typeface="Times New Roman"/>
                <a:ea typeface="Times New Roman"/>
                <a:cs typeface="Simplified Arabic"/>
              </a:rPr>
              <a:t> </a:t>
            </a:r>
            <a:r>
              <a:rPr lang="ar-SA" b="1" dirty="0">
                <a:latin typeface="Times New Roman"/>
                <a:ea typeface="Times New Roman"/>
                <a:cs typeface="Simplified Arabic"/>
              </a:rPr>
              <a:t>والمتعة</a:t>
            </a:r>
            <a:r>
              <a:rPr lang="ar-SA" dirty="0">
                <a:latin typeface="Times New Roman"/>
                <a:ea typeface="Times New Roman"/>
                <a:cs typeface="Simplified Arabic"/>
              </a:rPr>
              <a:t> للمستخدم باضافة المؤثرات السمعية او البصرية في اطار المادة المنشورة الكترونيا</a:t>
            </a:r>
            <a:r>
              <a:rPr lang="ar-SA" dirty="0" smtClean="0">
                <a:latin typeface="Times New Roman"/>
                <a:ea typeface="Times New Roman"/>
                <a:cs typeface="Simplified Arabic"/>
              </a:rPr>
              <a:t>.</a:t>
            </a:r>
            <a:endParaRPr lang="en-US" sz="2000" dirty="0">
              <a:latin typeface="Times New Roman"/>
              <a:ea typeface="Times New Roman"/>
            </a:endParaRPr>
          </a:p>
        </p:txBody>
      </p:sp>
      <p:sp>
        <p:nvSpPr>
          <p:cNvPr id="3" name="Title 2"/>
          <p:cNvSpPr>
            <a:spLocks noGrp="1"/>
          </p:cNvSpPr>
          <p:nvPr>
            <p:ph type="title"/>
          </p:nvPr>
        </p:nvSpPr>
        <p:spPr/>
        <p:txBody>
          <a:bodyPr/>
          <a:lstStyle/>
          <a:p>
            <a:r>
              <a:rPr lang="ar-IQ" dirty="0" smtClean="0"/>
              <a:t>مميزات النشر الالكتروني</a:t>
            </a:r>
            <a:endParaRPr lang="en-US" dirty="0"/>
          </a:p>
        </p:txBody>
      </p:sp>
    </p:spTree>
    <p:extLst>
      <p:ext uri="{BB962C8B-B14F-4D97-AF65-F5344CB8AC3E}">
        <p14:creationId xmlns:p14="http://schemas.microsoft.com/office/powerpoint/2010/main" val="36217550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marR="0" lvl="0" indent="0" algn="just" rtl="1">
              <a:spcBef>
                <a:spcPts val="0"/>
              </a:spcBef>
              <a:spcAft>
                <a:spcPts val="0"/>
              </a:spcAft>
              <a:buNone/>
              <a:tabLst>
                <a:tab pos="228600" algn="l"/>
              </a:tabLst>
            </a:pPr>
            <a:r>
              <a:rPr lang="ar-IQ" dirty="0" smtClean="0">
                <a:latin typeface="Times New Roman"/>
                <a:ea typeface="Times New Roman"/>
                <a:cs typeface="Simplified Arabic"/>
              </a:rPr>
              <a:t>3. امكانية </a:t>
            </a:r>
            <a:r>
              <a:rPr lang="ar-IQ" b="1" dirty="0">
                <a:latin typeface="Times New Roman"/>
                <a:ea typeface="Times New Roman"/>
                <a:cs typeface="Simplified Arabic"/>
              </a:rPr>
              <a:t>التعديل وال</a:t>
            </a:r>
            <a:r>
              <a:rPr lang="ar-SA" b="1" dirty="0">
                <a:latin typeface="Times New Roman"/>
                <a:ea typeface="Times New Roman"/>
                <a:cs typeface="Simplified Arabic"/>
              </a:rPr>
              <a:t>اضافة او </a:t>
            </a:r>
            <a:r>
              <a:rPr lang="ar-IQ" b="1" dirty="0">
                <a:latin typeface="Times New Roman"/>
                <a:ea typeface="Times New Roman"/>
                <a:cs typeface="Simplified Arabic"/>
              </a:rPr>
              <a:t>ال</a:t>
            </a:r>
            <a:r>
              <a:rPr lang="ar-SA" b="1" dirty="0">
                <a:latin typeface="Times New Roman"/>
                <a:ea typeface="Times New Roman"/>
                <a:cs typeface="Simplified Arabic"/>
              </a:rPr>
              <a:t>حذف</a:t>
            </a:r>
            <a:r>
              <a:rPr lang="ar-SA" dirty="0">
                <a:latin typeface="Times New Roman"/>
                <a:ea typeface="Times New Roman"/>
                <a:cs typeface="Simplified Arabic"/>
              </a:rPr>
              <a:t> على المواد المنشورة الكترونيا والحصول </a:t>
            </a:r>
            <a:r>
              <a:rPr lang="ar-IQ" dirty="0" smtClean="0">
                <a:latin typeface="Times New Roman"/>
                <a:ea typeface="Times New Roman"/>
                <a:cs typeface="Simplified Arabic"/>
              </a:rPr>
              <a:t>  </a:t>
            </a:r>
            <a:r>
              <a:rPr lang="ar-SA" dirty="0" smtClean="0">
                <a:latin typeface="Times New Roman"/>
                <a:ea typeface="Times New Roman"/>
                <a:cs typeface="Simplified Arabic"/>
              </a:rPr>
              <a:t>على </a:t>
            </a:r>
            <a:r>
              <a:rPr lang="ar-SA" dirty="0">
                <a:latin typeface="Times New Roman"/>
                <a:ea typeface="Times New Roman"/>
                <a:cs typeface="Simplified Arabic"/>
              </a:rPr>
              <a:t>نسخة محدثة للنشر دون تكلفة </a:t>
            </a:r>
            <a:r>
              <a:rPr lang="ar-SA" dirty="0" smtClean="0">
                <a:latin typeface="Times New Roman"/>
                <a:ea typeface="Times New Roman"/>
                <a:cs typeface="Simplified Arabic"/>
              </a:rPr>
              <a:t>كبيرة.</a:t>
            </a:r>
            <a:endParaRPr lang="ar-IQ" dirty="0" smtClean="0">
              <a:latin typeface="Times New Roman"/>
              <a:ea typeface="Times New Roman"/>
              <a:cs typeface="Simplified Arabic"/>
            </a:endParaRPr>
          </a:p>
          <a:p>
            <a:pPr marL="0" marR="0" lvl="0" indent="0" algn="just" rtl="1">
              <a:spcBef>
                <a:spcPts val="0"/>
              </a:spcBef>
              <a:spcAft>
                <a:spcPts val="0"/>
              </a:spcAft>
              <a:buNone/>
              <a:tabLst>
                <a:tab pos="228600" algn="l"/>
              </a:tabLst>
            </a:pPr>
            <a:endParaRPr lang="ar-IQ" sz="2000" dirty="0" smtClean="0">
              <a:latin typeface="Times New Roman"/>
              <a:ea typeface="Times New Roman"/>
            </a:endParaRPr>
          </a:p>
          <a:p>
            <a:pPr marL="0" marR="0" lvl="0" indent="0" algn="just" rtl="1">
              <a:spcBef>
                <a:spcPts val="0"/>
              </a:spcBef>
              <a:spcAft>
                <a:spcPts val="0"/>
              </a:spcAft>
              <a:buNone/>
              <a:tabLst>
                <a:tab pos="228600" algn="l"/>
              </a:tabLst>
            </a:pPr>
            <a:r>
              <a:rPr lang="ar-IQ" sz="2000" dirty="0" smtClean="0">
                <a:latin typeface="Times New Roman"/>
                <a:ea typeface="Times New Roman"/>
                <a:cs typeface="Simplified Arabic"/>
              </a:rPr>
              <a:t>4. </a:t>
            </a:r>
            <a:r>
              <a:rPr lang="ar-SA" dirty="0" smtClean="0">
                <a:latin typeface="Times New Roman"/>
                <a:ea typeface="Times New Roman"/>
                <a:cs typeface="Simplified Arabic"/>
              </a:rPr>
              <a:t>ا</a:t>
            </a:r>
            <a:r>
              <a:rPr lang="ar-SA" b="1" dirty="0" smtClean="0">
                <a:latin typeface="Times New Roman"/>
                <a:ea typeface="Times New Roman"/>
                <a:cs typeface="Simplified Arabic"/>
              </a:rPr>
              <a:t>لتوفير </a:t>
            </a:r>
            <a:r>
              <a:rPr lang="ar-SA" b="1" dirty="0">
                <a:latin typeface="Times New Roman"/>
                <a:ea typeface="Times New Roman"/>
                <a:cs typeface="Simplified Arabic"/>
              </a:rPr>
              <a:t>في تكاليف الاستخدام الورقي</a:t>
            </a:r>
            <a:r>
              <a:rPr lang="ar-SA" dirty="0">
                <a:latin typeface="Times New Roman"/>
                <a:ea typeface="Times New Roman"/>
                <a:cs typeface="Simplified Arabic"/>
              </a:rPr>
              <a:t>، اذ تكون عملية النشر فاعلة وجدية </a:t>
            </a:r>
            <a:r>
              <a:rPr lang="ar-SA" b="1" dirty="0">
                <a:latin typeface="Times New Roman"/>
                <a:ea typeface="Times New Roman"/>
                <a:cs typeface="Simplified Arabic"/>
              </a:rPr>
              <a:t>اقتصاديا</a:t>
            </a:r>
            <a:r>
              <a:rPr lang="ar-SA" dirty="0">
                <a:latin typeface="Times New Roman"/>
                <a:ea typeface="Times New Roman"/>
                <a:cs typeface="Simplified Arabic"/>
              </a:rPr>
              <a:t> عندما لا تعتمد على استخدام الورق، الذي ترتفع اسعاره بصورة ملحوظة.</a:t>
            </a:r>
            <a:endParaRPr lang="en-US" sz="2000" dirty="0">
              <a:latin typeface="Times New Roman"/>
              <a:ea typeface="Times New Roman"/>
            </a:endParaRPr>
          </a:p>
        </p:txBody>
      </p:sp>
      <p:sp>
        <p:nvSpPr>
          <p:cNvPr id="3" name="Title 2"/>
          <p:cNvSpPr>
            <a:spLocks noGrp="1"/>
          </p:cNvSpPr>
          <p:nvPr>
            <p:ph type="title"/>
          </p:nvPr>
        </p:nvSpPr>
        <p:spPr/>
        <p:txBody>
          <a:bodyPr/>
          <a:lstStyle/>
          <a:p>
            <a:r>
              <a:rPr lang="ar-IQ" dirty="0" smtClean="0"/>
              <a:t>مميزات النشر الالكتروني </a:t>
            </a:r>
            <a:endParaRPr lang="en-US" dirty="0"/>
          </a:p>
        </p:txBody>
      </p:sp>
    </p:spTree>
    <p:extLst>
      <p:ext uri="{BB962C8B-B14F-4D97-AF65-F5344CB8AC3E}">
        <p14:creationId xmlns:p14="http://schemas.microsoft.com/office/powerpoint/2010/main" val="15285301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marR="0" algn="just" rtl="1">
              <a:spcBef>
                <a:spcPts val="0"/>
              </a:spcBef>
              <a:spcAft>
                <a:spcPts val="0"/>
              </a:spcAft>
            </a:pPr>
            <a:r>
              <a:rPr lang="ar-SA" dirty="0">
                <a:latin typeface="Times New Roman"/>
                <a:ea typeface="Times New Roman"/>
                <a:cs typeface="Simplified Arabic"/>
              </a:rPr>
              <a:t>التحول الى النشر الالكتروني على الانترنت </a:t>
            </a:r>
            <a:r>
              <a:rPr lang="ar-SA" dirty="0" smtClean="0">
                <a:latin typeface="Times New Roman"/>
                <a:ea typeface="Times New Roman"/>
                <a:cs typeface="Simplified Arabic"/>
              </a:rPr>
              <a:t>جاء لاسباب</a:t>
            </a:r>
            <a:r>
              <a:rPr lang="ar-IQ" dirty="0" smtClean="0">
                <a:latin typeface="Times New Roman"/>
                <a:ea typeface="Times New Roman"/>
                <a:cs typeface="Simplified Arabic"/>
              </a:rPr>
              <a:t> :</a:t>
            </a:r>
          </a:p>
          <a:p>
            <a:pPr marL="0" marR="0" algn="just" rtl="1">
              <a:spcBef>
                <a:spcPts val="0"/>
              </a:spcBef>
              <a:spcAft>
                <a:spcPts val="0"/>
              </a:spcAft>
            </a:pPr>
            <a:r>
              <a:rPr lang="ar-SA" dirty="0" smtClean="0">
                <a:latin typeface="Times New Roman"/>
                <a:ea typeface="Times New Roman"/>
                <a:cs typeface="Simplified Arabic"/>
              </a:rPr>
              <a:t>سياسية </a:t>
            </a:r>
            <a:endParaRPr lang="ar-IQ" dirty="0" smtClean="0">
              <a:latin typeface="Times New Roman"/>
              <a:ea typeface="Times New Roman"/>
              <a:cs typeface="Simplified Arabic"/>
            </a:endParaRPr>
          </a:p>
          <a:p>
            <a:pPr marL="0" marR="0" algn="just" rtl="1">
              <a:spcBef>
                <a:spcPts val="0"/>
              </a:spcBef>
              <a:spcAft>
                <a:spcPts val="0"/>
              </a:spcAft>
            </a:pPr>
            <a:r>
              <a:rPr lang="ar-SA" dirty="0" smtClean="0">
                <a:latin typeface="Times New Roman"/>
                <a:ea typeface="Times New Roman"/>
                <a:cs typeface="Simplified Arabic"/>
              </a:rPr>
              <a:t>اقتصادية </a:t>
            </a:r>
            <a:endParaRPr lang="ar-IQ" dirty="0" smtClean="0">
              <a:latin typeface="Times New Roman"/>
              <a:ea typeface="Times New Roman"/>
              <a:cs typeface="Simplified Arabic"/>
            </a:endParaRPr>
          </a:p>
          <a:p>
            <a:pPr marL="0" marR="0" algn="just" rtl="1">
              <a:spcBef>
                <a:spcPts val="0"/>
              </a:spcBef>
              <a:spcAft>
                <a:spcPts val="0"/>
              </a:spcAft>
            </a:pPr>
            <a:r>
              <a:rPr lang="ar-SA" dirty="0" smtClean="0">
                <a:latin typeface="Times New Roman"/>
                <a:ea typeface="Times New Roman"/>
                <a:cs typeface="Simplified Arabic"/>
              </a:rPr>
              <a:t>ابداعية</a:t>
            </a:r>
            <a:endParaRPr lang="ar-IQ" dirty="0" smtClean="0">
              <a:latin typeface="Times New Roman"/>
              <a:ea typeface="Times New Roman"/>
              <a:cs typeface="Simplified Arabic"/>
            </a:endParaRPr>
          </a:p>
          <a:p>
            <a:pPr marL="0" marR="0" algn="just" rtl="1">
              <a:spcBef>
                <a:spcPts val="0"/>
              </a:spcBef>
              <a:spcAft>
                <a:spcPts val="0"/>
              </a:spcAft>
            </a:pPr>
            <a:endParaRPr lang="ar-IQ" dirty="0">
              <a:latin typeface="Times New Roman"/>
              <a:ea typeface="Times New Roman"/>
              <a:cs typeface="Simplified Arabic"/>
            </a:endParaRPr>
          </a:p>
          <a:p>
            <a:pPr marL="0" marR="0" algn="just" rtl="1">
              <a:spcBef>
                <a:spcPts val="0"/>
              </a:spcBef>
              <a:spcAft>
                <a:spcPts val="0"/>
              </a:spcAft>
            </a:pPr>
            <a:r>
              <a:rPr lang="ar-SA" dirty="0" smtClean="0">
                <a:latin typeface="Times New Roman"/>
                <a:ea typeface="Times New Roman"/>
                <a:cs typeface="Simplified Arabic"/>
              </a:rPr>
              <a:t> </a:t>
            </a:r>
            <a:r>
              <a:rPr lang="ar-SA" dirty="0">
                <a:latin typeface="Times New Roman"/>
                <a:ea typeface="Times New Roman"/>
                <a:cs typeface="Simplified Arabic"/>
              </a:rPr>
              <a:t>وبخلاف الحال مع وسائل الاتصال التقليدية، فقد تم لاول مرة اتاحة المجال لمستخدمي الانترنت للتحكم في تدفق المعلومات كماً وكيفاً وتطوير قدراتهم الذاتية، للتحكم في استقبال المعلومات والاخبار التي يريدون قراءتها وفي الوقت الذي يشاؤون.</a:t>
            </a:r>
            <a:endParaRPr lang="en-US" sz="2000" dirty="0">
              <a:latin typeface="Times New Roman"/>
              <a:ea typeface="Times New Roman"/>
            </a:endParaRPr>
          </a:p>
          <a:p>
            <a:endParaRPr lang="en-US" dirty="0"/>
          </a:p>
        </p:txBody>
      </p:sp>
      <p:sp>
        <p:nvSpPr>
          <p:cNvPr id="3" name="Title 2"/>
          <p:cNvSpPr>
            <a:spLocks noGrp="1"/>
          </p:cNvSpPr>
          <p:nvPr>
            <p:ph type="title"/>
          </p:nvPr>
        </p:nvSpPr>
        <p:spPr/>
        <p:txBody>
          <a:bodyPr/>
          <a:lstStyle/>
          <a:p>
            <a:r>
              <a:rPr lang="ar-IQ" sz="3600" dirty="0" smtClean="0"/>
              <a:t>اسباب التحول من النشر التقليدي الى النشر الالكتروني</a:t>
            </a:r>
            <a:endParaRPr lang="en-US" sz="3600" dirty="0"/>
          </a:p>
        </p:txBody>
      </p:sp>
    </p:spTree>
    <p:extLst>
      <p:ext uri="{BB962C8B-B14F-4D97-AF65-F5344CB8AC3E}">
        <p14:creationId xmlns:p14="http://schemas.microsoft.com/office/powerpoint/2010/main" val="35493906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0" marR="0" indent="457200" algn="just" rtl="1">
              <a:spcBef>
                <a:spcPts val="0"/>
              </a:spcBef>
              <a:spcAft>
                <a:spcPts val="0"/>
              </a:spcAft>
            </a:pPr>
            <a:r>
              <a:rPr lang="ar-SA" b="1" u="sng" dirty="0" smtClean="0">
                <a:latin typeface="Times New Roman"/>
                <a:ea typeface="Times New Roman"/>
                <a:cs typeface="Simplified Arabic"/>
              </a:rPr>
              <a:t>تعد </a:t>
            </a:r>
            <a:r>
              <a:rPr lang="ar-SA" b="1" u="sng" dirty="0">
                <a:latin typeface="Times New Roman"/>
                <a:ea typeface="Times New Roman"/>
                <a:cs typeface="Simplified Arabic"/>
              </a:rPr>
              <a:t>الصحف الالكترونية جزءاً من مفهوم اوسع واشمل هو النشر الالكتروني</a:t>
            </a:r>
            <a:r>
              <a:rPr lang="ar-SA" dirty="0">
                <a:latin typeface="Times New Roman"/>
                <a:ea typeface="Times New Roman"/>
                <a:cs typeface="Simplified Arabic"/>
              </a:rPr>
              <a:t> الذي لا يعني فقط مجرد استخدام </a:t>
            </a:r>
            <a:endParaRPr lang="ar-IQ" dirty="0" smtClean="0">
              <a:latin typeface="Times New Roman"/>
              <a:ea typeface="Times New Roman"/>
              <a:cs typeface="Simplified Arabic"/>
            </a:endParaRPr>
          </a:p>
          <a:p>
            <a:pPr marL="0" marR="0" indent="0" algn="just" rtl="1">
              <a:spcBef>
                <a:spcPts val="0"/>
              </a:spcBef>
              <a:spcAft>
                <a:spcPts val="0"/>
              </a:spcAft>
              <a:buNone/>
            </a:pPr>
            <a:endParaRPr lang="ar-IQ" dirty="0" smtClean="0">
              <a:latin typeface="Times New Roman"/>
              <a:ea typeface="Times New Roman"/>
              <a:cs typeface="Simplified Arabic"/>
            </a:endParaRPr>
          </a:p>
          <a:p>
            <a:pPr marL="0" marR="0" indent="457200" algn="just" rtl="1">
              <a:spcBef>
                <a:spcPts val="0"/>
              </a:spcBef>
              <a:spcAft>
                <a:spcPts val="0"/>
              </a:spcAft>
            </a:pPr>
            <a:r>
              <a:rPr lang="ar-SA" dirty="0" smtClean="0">
                <a:latin typeface="Times New Roman"/>
                <a:ea typeface="Times New Roman"/>
                <a:cs typeface="Simplified Arabic"/>
              </a:rPr>
              <a:t>انظمة </a:t>
            </a:r>
            <a:r>
              <a:rPr lang="ar-SA" dirty="0">
                <a:latin typeface="Times New Roman"/>
                <a:ea typeface="Times New Roman"/>
                <a:cs typeface="Simplified Arabic"/>
              </a:rPr>
              <a:t>النشر الالكتروني وادواته (</a:t>
            </a:r>
            <a:r>
              <a:rPr lang="en-US" dirty="0">
                <a:latin typeface="Simplified Arabic"/>
                <a:ea typeface="Times New Roman"/>
              </a:rPr>
              <a:t>DTB</a:t>
            </a:r>
            <a:r>
              <a:rPr lang="ar-SA" dirty="0">
                <a:latin typeface="Times New Roman"/>
                <a:ea typeface="Times New Roman"/>
                <a:cs typeface="Simplified Arabic"/>
              </a:rPr>
              <a:t>) </a:t>
            </a:r>
            <a:r>
              <a:rPr lang="en-US" dirty="0">
                <a:latin typeface="Simplified Arabic"/>
                <a:ea typeface="Times New Roman"/>
              </a:rPr>
              <a:t>Desktop publishing</a:t>
            </a:r>
            <a:r>
              <a:rPr lang="ar-SA" dirty="0">
                <a:latin typeface="Times New Roman"/>
                <a:ea typeface="Times New Roman"/>
                <a:cs typeface="Simplified Arabic"/>
              </a:rPr>
              <a:t> </a:t>
            </a:r>
            <a:endParaRPr lang="ar-IQ" dirty="0" smtClean="0">
              <a:latin typeface="Times New Roman"/>
              <a:ea typeface="Times New Roman"/>
              <a:cs typeface="Simplified Arabic"/>
            </a:endParaRPr>
          </a:p>
          <a:p>
            <a:pPr marL="0" marR="0" indent="457200" algn="just" rtl="1">
              <a:spcBef>
                <a:spcPts val="0"/>
              </a:spcBef>
              <a:spcAft>
                <a:spcPts val="0"/>
              </a:spcAft>
            </a:pPr>
            <a:endParaRPr lang="ar-IQ" dirty="0">
              <a:latin typeface="Times New Roman"/>
              <a:ea typeface="Times New Roman"/>
              <a:cs typeface="Simplified Arabic"/>
            </a:endParaRPr>
          </a:p>
          <a:p>
            <a:pPr marL="0" marR="0" indent="457200" algn="just" rtl="1">
              <a:spcBef>
                <a:spcPts val="0"/>
              </a:spcBef>
              <a:spcAft>
                <a:spcPts val="0"/>
              </a:spcAft>
            </a:pPr>
            <a:r>
              <a:rPr lang="ar-SA" dirty="0" smtClean="0">
                <a:latin typeface="Times New Roman"/>
                <a:ea typeface="Times New Roman"/>
                <a:cs typeface="Simplified Arabic"/>
              </a:rPr>
              <a:t>او </a:t>
            </a:r>
            <a:r>
              <a:rPr lang="ar-SA" dirty="0">
                <a:latin typeface="Times New Roman"/>
                <a:ea typeface="Times New Roman"/>
                <a:cs typeface="Simplified Arabic"/>
              </a:rPr>
              <a:t>انظمة </a:t>
            </a:r>
            <a:r>
              <a:rPr lang="en-US" dirty="0">
                <a:latin typeface="Simplified Arabic"/>
                <a:ea typeface="Times New Roman"/>
              </a:rPr>
              <a:t>Computer-To- plate</a:t>
            </a:r>
            <a:r>
              <a:rPr lang="ar-SA" dirty="0">
                <a:latin typeface="Times New Roman"/>
                <a:ea typeface="Times New Roman"/>
                <a:cs typeface="Simplified Arabic"/>
              </a:rPr>
              <a:t> </a:t>
            </a:r>
            <a:r>
              <a:rPr lang="ar-SA" dirty="0" smtClean="0">
                <a:latin typeface="Times New Roman"/>
                <a:ea typeface="Times New Roman"/>
                <a:cs typeface="Simplified Arabic"/>
              </a:rPr>
              <a:t>المتكاملة</a:t>
            </a:r>
            <a:r>
              <a:rPr lang="ar-IQ" dirty="0">
                <a:latin typeface="Times New Roman"/>
                <a:ea typeface="Times New Roman"/>
                <a:cs typeface="Simplified Arabic"/>
              </a:rPr>
              <a:t> </a:t>
            </a:r>
            <a:r>
              <a:rPr lang="ar-IQ" dirty="0" smtClean="0">
                <a:latin typeface="Times New Roman"/>
                <a:ea typeface="Times New Roman"/>
                <a:cs typeface="Simplified Arabic"/>
              </a:rPr>
              <a:t>.</a:t>
            </a:r>
          </a:p>
          <a:p>
            <a:pPr marL="0" marR="0" indent="0" algn="just" rtl="1">
              <a:spcBef>
                <a:spcPts val="0"/>
              </a:spcBef>
              <a:spcAft>
                <a:spcPts val="0"/>
              </a:spcAft>
              <a:buNone/>
            </a:pPr>
            <a:endParaRPr lang="ar-IQ" dirty="0" smtClean="0">
              <a:latin typeface="Times New Roman"/>
              <a:ea typeface="Times New Roman"/>
              <a:cs typeface="Simplified Arabic"/>
            </a:endParaRPr>
          </a:p>
          <a:p>
            <a:pPr marL="0" marR="0" indent="457200" algn="just" rtl="1">
              <a:spcBef>
                <a:spcPts val="0"/>
              </a:spcBef>
              <a:spcAft>
                <a:spcPts val="0"/>
              </a:spcAft>
            </a:pPr>
            <a:r>
              <a:rPr lang="ar-SA" dirty="0" smtClean="0">
                <a:latin typeface="Times New Roman"/>
                <a:ea typeface="Times New Roman"/>
                <a:cs typeface="Simplified Arabic"/>
              </a:rPr>
              <a:t> </a:t>
            </a:r>
            <a:r>
              <a:rPr lang="ar-SA" dirty="0">
                <a:latin typeface="Times New Roman"/>
                <a:ea typeface="Times New Roman"/>
                <a:cs typeface="Simplified Arabic"/>
              </a:rPr>
              <a:t>بل يمتد حقل النشر الالكتروني الان ليشمل ايضا </a:t>
            </a:r>
            <a:endParaRPr lang="ar-IQ" dirty="0" smtClean="0">
              <a:latin typeface="Times New Roman"/>
              <a:ea typeface="Times New Roman"/>
              <a:cs typeface="Simplified Arabic"/>
            </a:endParaRPr>
          </a:p>
          <a:p>
            <a:pPr marL="0" marR="0" indent="457200" algn="just" rtl="1">
              <a:spcBef>
                <a:spcPts val="0"/>
              </a:spcBef>
              <a:spcAft>
                <a:spcPts val="0"/>
              </a:spcAft>
            </a:pPr>
            <a:r>
              <a:rPr lang="ar-SA" dirty="0" smtClean="0">
                <a:latin typeface="Times New Roman"/>
                <a:ea typeface="Times New Roman"/>
                <a:cs typeface="Simplified Arabic"/>
              </a:rPr>
              <a:t>النشر </a:t>
            </a:r>
            <a:r>
              <a:rPr lang="ar-SA" dirty="0">
                <a:latin typeface="Times New Roman"/>
                <a:ea typeface="Times New Roman"/>
                <a:cs typeface="Simplified Arabic"/>
              </a:rPr>
              <a:t>عبر الانترنت </a:t>
            </a:r>
            <a:r>
              <a:rPr lang="en-US" dirty="0">
                <a:latin typeface="Simplified Arabic"/>
                <a:ea typeface="Times New Roman"/>
              </a:rPr>
              <a:t>On Line Publishing</a:t>
            </a:r>
            <a:r>
              <a:rPr lang="ar-SA" dirty="0">
                <a:latin typeface="Times New Roman"/>
                <a:ea typeface="Times New Roman"/>
                <a:cs typeface="Simplified Arabic"/>
              </a:rPr>
              <a:t> </a:t>
            </a:r>
            <a:endParaRPr lang="ar-IQ" dirty="0" smtClean="0">
              <a:latin typeface="Times New Roman"/>
              <a:ea typeface="Times New Roman"/>
              <a:cs typeface="Simplified Arabic"/>
            </a:endParaRPr>
          </a:p>
          <a:p>
            <a:pPr marL="0" marR="0" indent="457200" algn="just" rtl="1">
              <a:spcBef>
                <a:spcPts val="0"/>
              </a:spcBef>
              <a:spcAft>
                <a:spcPts val="0"/>
              </a:spcAft>
            </a:pPr>
            <a:endParaRPr lang="ar-IQ" dirty="0" smtClean="0">
              <a:latin typeface="Times New Roman"/>
              <a:ea typeface="Times New Roman"/>
              <a:cs typeface="Simplified Arabic"/>
            </a:endParaRPr>
          </a:p>
          <a:p>
            <a:pPr marL="0" marR="0" indent="457200" algn="just" rtl="1">
              <a:spcBef>
                <a:spcPts val="0"/>
              </a:spcBef>
              <a:spcAft>
                <a:spcPts val="0"/>
              </a:spcAft>
            </a:pPr>
            <a:r>
              <a:rPr lang="ar-SA" dirty="0" smtClean="0">
                <a:latin typeface="Times New Roman"/>
                <a:ea typeface="Times New Roman"/>
                <a:cs typeface="Simplified Arabic"/>
              </a:rPr>
              <a:t>توزيع </a:t>
            </a:r>
            <a:r>
              <a:rPr lang="ar-SA" dirty="0">
                <a:latin typeface="Times New Roman"/>
                <a:ea typeface="Times New Roman"/>
                <a:cs typeface="Simplified Arabic"/>
              </a:rPr>
              <a:t>المعلومات والاخبار من خلال وصلات اتصال عن بعد </a:t>
            </a:r>
            <a:r>
              <a:rPr lang="en-US" dirty="0">
                <a:latin typeface="Simplified Arabic"/>
                <a:ea typeface="Times New Roman"/>
              </a:rPr>
              <a:t>Telecommunication Link</a:t>
            </a:r>
            <a:r>
              <a:rPr lang="ar-SA" dirty="0">
                <a:latin typeface="Times New Roman"/>
                <a:ea typeface="Times New Roman"/>
                <a:cs typeface="Simplified Arabic"/>
              </a:rPr>
              <a:t>، </a:t>
            </a:r>
            <a:endParaRPr lang="ar-IQ" dirty="0" smtClean="0">
              <a:latin typeface="Times New Roman"/>
              <a:ea typeface="Times New Roman"/>
              <a:cs typeface="Simplified Arabic"/>
            </a:endParaRPr>
          </a:p>
          <a:p>
            <a:pPr marL="0" marR="0" indent="457200" algn="just" rtl="1">
              <a:spcBef>
                <a:spcPts val="0"/>
              </a:spcBef>
              <a:spcAft>
                <a:spcPts val="0"/>
              </a:spcAft>
            </a:pPr>
            <a:r>
              <a:rPr lang="ar-IQ" dirty="0" smtClean="0">
                <a:latin typeface="Times New Roman"/>
                <a:ea typeface="Times New Roman"/>
                <a:cs typeface="Simplified Arabic"/>
              </a:rPr>
              <a:t>توزيع المعلومات عبر </a:t>
            </a:r>
            <a:r>
              <a:rPr lang="ar-SA" dirty="0" smtClean="0">
                <a:latin typeface="Times New Roman"/>
                <a:ea typeface="Times New Roman"/>
                <a:cs typeface="Simplified Arabic"/>
              </a:rPr>
              <a:t>الوسائط </a:t>
            </a:r>
            <a:r>
              <a:rPr lang="ar-SA" dirty="0">
                <a:latin typeface="Times New Roman"/>
                <a:ea typeface="Times New Roman"/>
                <a:cs typeface="Simplified Arabic"/>
              </a:rPr>
              <a:t>المتعددة وغيرها من الانظمة الاتصالية التي تعتمد </a:t>
            </a:r>
            <a:r>
              <a:rPr lang="ar-SA" dirty="0" smtClean="0">
                <a:latin typeface="Times New Roman"/>
                <a:ea typeface="Times New Roman"/>
                <a:cs typeface="Simplified Arabic"/>
              </a:rPr>
              <a:t>عل</a:t>
            </a:r>
            <a:r>
              <a:rPr lang="ar-IQ" dirty="0" smtClean="0">
                <a:latin typeface="Times New Roman"/>
                <a:ea typeface="Times New Roman"/>
                <a:cs typeface="Simplified Arabic"/>
              </a:rPr>
              <a:t>ى</a:t>
            </a:r>
            <a:r>
              <a:rPr lang="ar-SA" dirty="0" smtClean="0">
                <a:latin typeface="Times New Roman"/>
                <a:ea typeface="Times New Roman"/>
                <a:cs typeface="Simplified Arabic"/>
              </a:rPr>
              <a:t> </a:t>
            </a:r>
            <a:r>
              <a:rPr lang="ar-SA" dirty="0">
                <a:latin typeface="Times New Roman"/>
                <a:ea typeface="Times New Roman"/>
                <a:cs typeface="Simplified Arabic"/>
              </a:rPr>
              <a:t>شبكات الحاسبات وتعتمد انظمة النشر الالكتروني التقنية الرقمية التي توفر القدرة على نقل ومعالجة النصوص والصوت والصورة معاً بمعدلات عالية من السرعة المرونة والكفاءة</a:t>
            </a:r>
            <a:r>
              <a:rPr lang="ar-SA" dirty="0" smtClean="0">
                <a:latin typeface="Times New Roman"/>
                <a:ea typeface="Times New Roman"/>
                <a:cs typeface="Simplified Arabic"/>
              </a:rPr>
              <a:t>.</a:t>
            </a:r>
            <a:endParaRPr lang="ar-IQ" dirty="0" smtClean="0">
              <a:latin typeface="Times New Roman"/>
              <a:ea typeface="Times New Roman"/>
              <a:cs typeface="Simplified Arabic"/>
            </a:endParaRPr>
          </a:p>
          <a:p>
            <a:pPr marL="0" marR="0" indent="457200" algn="just" rtl="1">
              <a:spcBef>
                <a:spcPts val="0"/>
              </a:spcBef>
              <a:spcAft>
                <a:spcPts val="0"/>
              </a:spcAft>
            </a:pPr>
            <a:endParaRPr lang="en-US" sz="2000" dirty="0">
              <a:latin typeface="Times New Roman"/>
              <a:ea typeface="Times New Roman"/>
            </a:endParaRPr>
          </a:p>
        </p:txBody>
      </p:sp>
      <p:sp>
        <p:nvSpPr>
          <p:cNvPr id="3" name="Title 2"/>
          <p:cNvSpPr>
            <a:spLocks noGrp="1"/>
          </p:cNvSpPr>
          <p:nvPr>
            <p:ph type="title"/>
          </p:nvPr>
        </p:nvSpPr>
        <p:spPr/>
        <p:txBody>
          <a:bodyPr/>
          <a:lstStyle/>
          <a:p>
            <a:r>
              <a:rPr lang="ar-IQ" sz="3600" dirty="0" smtClean="0"/>
              <a:t>علاقة النشر الالكتروني بالصحافة الالكترونية</a:t>
            </a:r>
            <a:r>
              <a:rPr lang="ar-IQ" dirty="0" smtClean="0"/>
              <a:t> </a:t>
            </a:r>
            <a:endParaRPr lang="en-US" dirty="0"/>
          </a:p>
        </p:txBody>
      </p:sp>
    </p:spTree>
    <p:extLst>
      <p:ext uri="{BB962C8B-B14F-4D97-AF65-F5344CB8AC3E}">
        <p14:creationId xmlns:p14="http://schemas.microsoft.com/office/powerpoint/2010/main" val="55814457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48</TotalTime>
  <Words>604</Words>
  <Application>Microsoft Office PowerPoint</Application>
  <PresentationFormat>عرض على الشاشة (3:4)‏</PresentationFormat>
  <Paragraphs>64</Paragraphs>
  <Slides>11</Slides>
  <Notes>0</Notes>
  <HiddenSlides>0</HiddenSlides>
  <MMClips>0</MMClips>
  <ScaleCrop>false</ScaleCrop>
  <HeadingPairs>
    <vt:vector size="4" baseType="variant">
      <vt:variant>
        <vt:lpstr>نسق</vt:lpstr>
      </vt:variant>
      <vt:variant>
        <vt:i4>1</vt:i4>
      </vt:variant>
      <vt:variant>
        <vt:lpstr>عناوين الشرائح</vt:lpstr>
      </vt:variant>
      <vt:variant>
        <vt:i4>11</vt:i4>
      </vt:variant>
    </vt:vector>
  </HeadingPairs>
  <TitlesOfParts>
    <vt:vector size="12" baseType="lpstr">
      <vt:lpstr>Hardcover</vt:lpstr>
      <vt:lpstr>الصحافة الالكترونية </vt:lpstr>
      <vt:lpstr>النشر الالكتروني </vt:lpstr>
      <vt:lpstr>النشر الالكتروني </vt:lpstr>
      <vt:lpstr>نشأة النشر الالكتروني </vt:lpstr>
      <vt:lpstr>اشكال النشر الالكتروني</vt:lpstr>
      <vt:lpstr>مميزات النشر الالكتروني</vt:lpstr>
      <vt:lpstr>مميزات النشر الالكتروني </vt:lpstr>
      <vt:lpstr>اسباب التحول من النشر التقليدي الى النشر الالكتروني</vt:lpstr>
      <vt:lpstr>علاقة النشر الالكتروني بالصحافة الالكترونية </vt:lpstr>
      <vt:lpstr>اسئلة مقترحة </vt:lpstr>
      <vt:lpstr>شكرا لحسن اصغائكم </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الصحافة الالكترونية </dc:title>
  <dc:creator>DR.Ahmed Saker</dc:creator>
  <cp:lastModifiedBy>DR.Ahmed Saker</cp:lastModifiedBy>
  <cp:revision>10</cp:revision>
  <dcterms:created xsi:type="dcterms:W3CDTF">2020-03-18T17:51:31Z</dcterms:created>
  <dcterms:modified xsi:type="dcterms:W3CDTF">2024-11-02T23:11:21Z</dcterms:modified>
</cp:coreProperties>
</file>