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63"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7C87ED6-98A1-4F5E-91BC-FBB2D4AED951}" type="slidenum">
              <a:rPr lang="en-US" smtClean="0"/>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A4645F-0075-4481-814E-70D38A63B7B8}" type="datetimeFigureOut">
              <a:rPr lang="en-US" smtClean="0"/>
              <a:t>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C87ED6-98A1-4F5E-91BC-FBB2D4AED95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A4645F-0075-4481-814E-70D38A63B7B8}" type="datetimeFigureOut">
              <a:rPr lang="en-US" smtClean="0"/>
              <a:t>11/3/2024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C87ED6-98A1-4F5E-91BC-FBB2D4AED951}"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A4645F-0075-4481-814E-70D38A63B7B8}" type="datetimeFigureOut">
              <a:rPr lang="en-US" smtClean="0"/>
              <a:t>11/3/2024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C87ED6-98A1-4F5E-91BC-FBB2D4AED951}"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4645F-0075-4481-814E-70D38A63B7B8}" type="datetimeFigureOut">
              <a:rPr lang="en-US" smtClean="0"/>
              <a:t>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A4645F-0075-4481-814E-70D38A63B7B8}" type="datetimeFigureOut">
              <a:rPr lang="en-US" smtClean="0"/>
              <a:t>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C87ED6-98A1-4F5E-91BC-FBB2D4AED9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2A4645F-0075-4481-814E-70D38A63B7B8}" type="datetimeFigureOut">
              <a:rPr lang="en-US" smtClean="0"/>
              <a:t>11/3/2024</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37C87ED6-98A1-4F5E-91BC-FBB2D4AED9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الصحافة الالكترونية </a:t>
            </a:r>
            <a:endParaRPr lang="en-US" dirty="0"/>
          </a:p>
        </p:txBody>
      </p:sp>
      <p:sp>
        <p:nvSpPr>
          <p:cNvPr id="3" name="Subtitle 2"/>
          <p:cNvSpPr>
            <a:spLocks noGrp="1"/>
          </p:cNvSpPr>
          <p:nvPr>
            <p:ph type="subTitle" idx="1"/>
          </p:nvPr>
        </p:nvSpPr>
        <p:spPr>
          <a:xfrm>
            <a:off x="1371600" y="3767862"/>
            <a:ext cx="6400800" cy="2099538"/>
          </a:xfrm>
          <a:ln>
            <a:solidFill>
              <a:schemeClr val="bg1"/>
            </a:solidFill>
          </a:ln>
        </p:spPr>
        <p:style>
          <a:lnRef idx="2">
            <a:schemeClr val="accent4"/>
          </a:lnRef>
          <a:fillRef idx="1">
            <a:schemeClr val="lt1"/>
          </a:fillRef>
          <a:effectRef idx="0">
            <a:schemeClr val="accent4"/>
          </a:effectRef>
          <a:fontRef idx="minor">
            <a:schemeClr val="dk1"/>
          </a:fontRef>
        </p:style>
        <p:txBody>
          <a:bodyPr>
            <a:normAutofit lnSpcReduction="10000"/>
          </a:bodyPr>
          <a:lstStyle/>
          <a:p>
            <a:r>
              <a:rPr lang="ar-IQ" dirty="0" smtClean="0">
                <a:solidFill>
                  <a:schemeClr val="bg1">
                    <a:lumMod val="75000"/>
                    <a:lumOff val="25000"/>
                  </a:schemeClr>
                </a:solidFill>
              </a:rPr>
              <a:t>كلية </a:t>
            </a:r>
            <a:r>
              <a:rPr lang="ar-IQ" dirty="0" err="1" smtClean="0">
                <a:solidFill>
                  <a:schemeClr val="bg1">
                    <a:lumMod val="75000"/>
                    <a:lumOff val="25000"/>
                  </a:schemeClr>
                </a:solidFill>
              </a:rPr>
              <a:t>الاداب</a:t>
            </a:r>
            <a:r>
              <a:rPr lang="ar-IQ" dirty="0" smtClean="0">
                <a:solidFill>
                  <a:schemeClr val="bg1">
                    <a:lumMod val="75000"/>
                    <a:lumOff val="25000"/>
                  </a:schemeClr>
                </a:solidFill>
              </a:rPr>
              <a:t> / الجامعة المستنصرية </a:t>
            </a:r>
            <a:endParaRPr lang="ar-IQ" dirty="0" smtClean="0">
              <a:solidFill>
                <a:schemeClr val="bg1">
                  <a:lumMod val="75000"/>
                  <a:lumOff val="25000"/>
                </a:schemeClr>
              </a:solidFill>
            </a:endParaRPr>
          </a:p>
          <a:p>
            <a:r>
              <a:rPr lang="ar-IQ" dirty="0" smtClean="0">
                <a:solidFill>
                  <a:schemeClr val="bg1">
                    <a:lumMod val="75000"/>
                    <a:lumOff val="25000"/>
                  </a:schemeClr>
                </a:solidFill>
              </a:rPr>
              <a:t>قسم الاعلام</a:t>
            </a:r>
            <a:endParaRPr lang="ar-IQ" dirty="0" smtClean="0">
              <a:solidFill>
                <a:schemeClr val="bg1">
                  <a:lumMod val="75000"/>
                  <a:lumOff val="25000"/>
                </a:schemeClr>
              </a:solidFill>
            </a:endParaRPr>
          </a:p>
          <a:p>
            <a:r>
              <a:rPr lang="ar-IQ" dirty="0">
                <a:solidFill>
                  <a:schemeClr val="bg1">
                    <a:lumMod val="75000"/>
                    <a:lumOff val="25000"/>
                  </a:schemeClr>
                </a:solidFill>
              </a:rPr>
              <a:t>ا</a:t>
            </a:r>
            <a:r>
              <a:rPr lang="ar-IQ" dirty="0" smtClean="0">
                <a:solidFill>
                  <a:schemeClr val="bg1">
                    <a:lumMod val="75000"/>
                    <a:lumOff val="25000"/>
                  </a:schemeClr>
                </a:solidFill>
              </a:rPr>
              <a:t>لمرحلة الثانية/ الدراسة المسائية</a:t>
            </a:r>
          </a:p>
          <a:p>
            <a:r>
              <a:rPr lang="ar-IQ" dirty="0" smtClean="0">
                <a:solidFill>
                  <a:schemeClr val="bg1">
                    <a:lumMod val="75000"/>
                    <a:lumOff val="25000"/>
                  </a:schemeClr>
                </a:solidFill>
              </a:rPr>
              <a:t>المحاضرة الثانية </a:t>
            </a:r>
            <a:endParaRPr lang="ar-IQ" dirty="0" smtClean="0">
              <a:solidFill>
                <a:schemeClr val="bg1">
                  <a:lumMod val="75000"/>
                  <a:lumOff val="25000"/>
                </a:schemeClr>
              </a:solidFill>
            </a:endParaRPr>
          </a:p>
          <a:p>
            <a:r>
              <a:rPr lang="ar-IQ" dirty="0" smtClean="0">
                <a:solidFill>
                  <a:schemeClr val="bg1">
                    <a:lumMod val="75000"/>
                    <a:lumOff val="25000"/>
                  </a:schemeClr>
                </a:solidFill>
              </a:rPr>
              <a:t>د.  وداد </a:t>
            </a:r>
            <a:r>
              <a:rPr lang="ar-IQ" smtClean="0">
                <a:solidFill>
                  <a:schemeClr val="bg1">
                    <a:lumMod val="75000"/>
                    <a:lumOff val="25000"/>
                  </a:schemeClr>
                </a:solidFill>
              </a:rPr>
              <a:t>نجم </a:t>
            </a:r>
            <a:r>
              <a:rPr lang="ar-IQ" smtClean="0">
                <a:solidFill>
                  <a:schemeClr val="bg1">
                    <a:lumMod val="75000"/>
                    <a:lumOff val="25000"/>
                  </a:schemeClr>
                </a:solidFill>
              </a:rPr>
              <a:t>عبود الدوغجي</a:t>
            </a:r>
            <a:endParaRPr lang="ar-IQ" dirty="0" smtClean="0">
              <a:solidFill>
                <a:schemeClr val="bg1">
                  <a:lumMod val="75000"/>
                  <a:lumOff val="25000"/>
                </a:schemeClr>
              </a:solidFill>
            </a:endParaRPr>
          </a:p>
        </p:txBody>
      </p:sp>
    </p:spTree>
    <p:extLst>
      <p:ext uri="{BB962C8B-B14F-4D97-AF65-F5344CB8AC3E}">
        <p14:creationId xmlns:p14="http://schemas.microsoft.com/office/powerpoint/2010/main" val="3773567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marR="0" lvl="0" indent="0" algn="just" rtl="1">
              <a:spcBef>
                <a:spcPts val="0"/>
              </a:spcBef>
              <a:spcAft>
                <a:spcPts val="0"/>
              </a:spcAft>
              <a:buNone/>
              <a:tabLst>
                <a:tab pos="247650" algn="l"/>
              </a:tabLst>
            </a:pPr>
            <a:r>
              <a:rPr lang="ar-IQ" dirty="0" smtClean="0">
                <a:latin typeface="Times New Roman"/>
                <a:ea typeface="Times New Roman"/>
                <a:cs typeface="Simplified Arabic"/>
              </a:rPr>
              <a:t>4 </a:t>
            </a:r>
            <a:r>
              <a:rPr lang="ar-IQ" dirty="0" smtClean="0">
                <a:latin typeface="Times New Roman"/>
                <a:ea typeface="Times New Roman"/>
                <a:cs typeface="Simplified Arabic"/>
              </a:rPr>
              <a:t>. </a:t>
            </a:r>
            <a:r>
              <a:rPr lang="ar-SA" dirty="0" smtClean="0">
                <a:latin typeface="Times New Roman"/>
                <a:ea typeface="Times New Roman"/>
                <a:cs typeface="Simplified Arabic"/>
              </a:rPr>
              <a:t>تتيح </a:t>
            </a:r>
            <a:r>
              <a:rPr lang="ar-SA" dirty="0">
                <a:latin typeface="Times New Roman"/>
                <a:ea typeface="Times New Roman"/>
                <a:cs typeface="Simplified Arabic"/>
              </a:rPr>
              <a:t>للقارئ تصفحها واستدعائها، والبحث في محتوياتها، وحفظ المادة التي يريدها وطبع ما يرغب </a:t>
            </a:r>
            <a:r>
              <a:rPr lang="ar-SA" dirty="0" smtClean="0">
                <a:latin typeface="Times New Roman"/>
                <a:ea typeface="Times New Roman"/>
                <a:cs typeface="Simplified Arabic"/>
              </a:rPr>
              <a:t>به.</a:t>
            </a:r>
            <a:endParaRPr lang="ar-IQ" dirty="0" smtClean="0">
              <a:latin typeface="Times New Roman"/>
              <a:ea typeface="Times New Roman"/>
              <a:cs typeface="Simplified Arabic"/>
            </a:endParaRPr>
          </a:p>
          <a:p>
            <a:pPr marR="0" lvl="0" algn="just" rtl="1">
              <a:spcBef>
                <a:spcPts val="0"/>
              </a:spcBef>
              <a:spcAft>
                <a:spcPts val="0"/>
              </a:spcAft>
              <a:buFont typeface="Arial" charset="0"/>
              <a:buChar char="•"/>
              <a:tabLst>
                <a:tab pos="247650" algn="l"/>
              </a:tabLst>
            </a:pPr>
            <a:endParaRPr lang="ar-IQ" sz="2000" dirty="0" smtClean="0">
              <a:latin typeface="Times New Roman"/>
              <a:ea typeface="Times New Roman"/>
            </a:endParaRPr>
          </a:p>
          <a:p>
            <a:pPr marL="0" marR="0" lvl="0" indent="0" algn="just" rtl="1">
              <a:spcBef>
                <a:spcPts val="0"/>
              </a:spcBef>
              <a:spcAft>
                <a:spcPts val="0"/>
              </a:spcAft>
              <a:buNone/>
              <a:tabLst>
                <a:tab pos="247650" algn="l"/>
              </a:tabLst>
            </a:pPr>
            <a:r>
              <a:rPr lang="ar-IQ" dirty="0" smtClean="0">
                <a:latin typeface="Times New Roman"/>
                <a:ea typeface="Times New Roman"/>
                <a:cs typeface="Simplified Arabic"/>
              </a:rPr>
              <a:t>5.</a:t>
            </a:r>
            <a:r>
              <a:rPr lang="ar-SA" dirty="0" smtClean="0">
                <a:latin typeface="Times New Roman"/>
                <a:ea typeface="Times New Roman"/>
                <a:cs typeface="Simplified Arabic"/>
              </a:rPr>
              <a:t>النصوص </a:t>
            </a:r>
            <a:r>
              <a:rPr lang="ar-SA" dirty="0">
                <a:latin typeface="Times New Roman"/>
                <a:ea typeface="Times New Roman"/>
                <a:cs typeface="Simplified Arabic"/>
              </a:rPr>
              <a:t>فيها مرتبطة بصحف ورقية مطبوعة واحياناً يكون ليس لها نسخ مطبوعة</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0" marR="0" lvl="0" indent="0" algn="just" rtl="1">
              <a:spcBef>
                <a:spcPts val="0"/>
              </a:spcBef>
              <a:spcAft>
                <a:spcPts val="0"/>
              </a:spcAft>
              <a:buNone/>
              <a:tabLst>
                <a:tab pos="247650" algn="l"/>
              </a:tabLst>
            </a:pPr>
            <a:endParaRPr lang="en-US" sz="2000" dirty="0">
              <a:latin typeface="Times New Roman"/>
              <a:ea typeface="Times New Roman"/>
            </a:endParaRPr>
          </a:p>
          <a:p>
            <a:pPr marL="0" marR="0" lvl="0" indent="0" algn="just" rtl="1">
              <a:spcBef>
                <a:spcPts val="0"/>
              </a:spcBef>
              <a:spcAft>
                <a:spcPts val="0"/>
              </a:spcAft>
              <a:buNone/>
              <a:tabLst>
                <a:tab pos="247650" algn="l"/>
              </a:tabLst>
            </a:pPr>
            <a:r>
              <a:rPr lang="ar-IQ" dirty="0" smtClean="0">
                <a:latin typeface="Times New Roman"/>
                <a:ea typeface="Times New Roman"/>
                <a:cs typeface="Simplified Arabic"/>
              </a:rPr>
              <a:t> </a:t>
            </a:r>
            <a:r>
              <a:rPr lang="ar-IQ" dirty="0" smtClean="0">
                <a:latin typeface="Times New Roman"/>
                <a:ea typeface="Times New Roman"/>
                <a:cs typeface="Simplified Arabic"/>
              </a:rPr>
              <a:t>6. </a:t>
            </a:r>
            <a:r>
              <a:rPr lang="ar-SA" dirty="0" smtClean="0">
                <a:latin typeface="Times New Roman"/>
                <a:ea typeface="Times New Roman"/>
                <a:cs typeface="Simplified Arabic"/>
              </a:rPr>
              <a:t>تكون </a:t>
            </a:r>
            <a:r>
              <a:rPr lang="ar-SA" dirty="0">
                <a:latin typeface="Times New Roman"/>
                <a:ea typeface="Times New Roman"/>
                <a:cs typeface="Simplified Arabic"/>
              </a:rPr>
              <a:t>على شكل خدمات يطالعها المستخدم عبر شاشة الحاسب الآلي</a:t>
            </a:r>
            <a:r>
              <a:rPr lang="ar-SA" dirty="0" smtClean="0">
                <a:latin typeface="Times New Roman"/>
                <a:ea typeface="Times New Roman"/>
                <a:cs typeface="Simplified Arabic"/>
              </a:rPr>
              <a:t>.</a:t>
            </a:r>
            <a:endParaRPr lang="ar-IQ" dirty="0" smtClean="0">
              <a:latin typeface="Times New Roman"/>
              <a:ea typeface="Times New Roman"/>
              <a:cs typeface="Simplified Arabic"/>
            </a:endParaRPr>
          </a:p>
          <a:p>
            <a:pPr marL="0" marR="0" lvl="0" indent="0" algn="just" rtl="1">
              <a:spcBef>
                <a:spcPts val="0"/>
              </a:spcBef>
              <a:spcAft>
                <a:spcPts val="0"/>
              </a:spcAft>
              <a:buNone/>
              <a:tabLst>
                <a:tab pos="247650" algn="l"/>
              </a:tabLst>
            </a:pPr>
            <a:endParaRPr lang="ar-IQ" dirty="0" smtClean="0">
              <a:latin typeface="Times New Roman"/>
              <a:ea typeface="Times New Roman"/>
              <a:cs typeface="Simplified Arabic"/>
            </a:endParaRPr>
          </a:p>
          <a:p>
            <a:pPr marL="0" marR="0" lvl="0" indent="0" algn="just" rtl="1">
              <a:spcBef>
                <a:spcPts val="0"/>
              </a:spcBef>
              <a:spcAft>
                <a:spcPts val="0"/>
              </a:spcAft>
              <a:buNone/>
              <a:tabLst>
                <a:tab pos="247650" algn="l"/>
              </a:tabLst>
            </a:pPr>
            <a:r>
              <a:rPr lang="ar-IQ" sz="2000" dirty="0" smtClean="0">
                <a:latin typeface="Times New Roman"/>
                <a:ea typeface="Times New Roman"/>
                <a:cs typeface="Simplified Arabic"/>
              </a:rPr>
              <a:t>7. </a:t>
            </a:r>
            <a:r>
              <a:rPr lang="ar-SA" dirty="0" smtClean="0">
                <a:latin typeface="Times New Roman"/>
                <a:ea typeface="Times New Roman"/>
                <a:cs typeface="Simplified Arabic"/>
              </a:rPr>
              <a:t>لها </a:t>
            </a:r>
            <a:r>
              <a:rPr lang="ar-SA" dirty="0">
                <a:latin typeface="Times New Roman"/>
                <a:ea typeface="Times New Roman"/>
                <a:cs typeface="Simplified Arabic"/>
              </a:rPr>
              <a:t>موقع محدد على شبكة الانترنت، وتخزين المعلومات وادارتها واستدعائها بطريقة الكترونية.</a:t>
            </a: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sz="4800" dirty="0">
                <a:solidFill>
                  <a:srgbClr val="895D1D"/>
                </a:solidFill>
              </a:rPr>
              <a:t>مؤشرات تعريف الصحافة الالكترونية</a:t>
            </a:r>
            <a:r>
              <a:rPr lang="ar-IQ" dirty="0">
                <a:solidFill>
                  <a:srgbClr val="895D1D"/>
                </a:solidFill>
              </a:rPr>
              <a:t> </a:t>
            </a:r>
            <a:endParaRPr lang="en-US" dirty="0"/>
          </a:p>
        </p:txBody>
      </p:sp>
    </p:spTree>
    <p:extLst>
      <p:ext uri="{BB962C8B-B14F-4D97-AF65-F5344CB8AC3E}">
        <p14:creationId xmlns:p14="http://schemas.microsoft.com/office/powerpoint/2010/main" val="3152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dirty="0" smtClean="0">
                <a:ea typeface="Times New Roman"/>
                <a:cs typeface="Simplified Arabic"/>
              </a:rPr>
              <a:t>وتعد </a:t>
            </a:r>
            <a:r>
              <a:rPr lang="ar-SA" dirty="0">
                <a:ea typeface="Times New Roman"/>
                <a:cs typeface="Simplified Arabic"/>
              </a:rPr>
              <a:t>الصحافة الالكترونية جزءا من مفهوم اوسع واشمل وهو النشر الالكتروني الذي لايعني فقط مجرد استخدام انظمة النشر المكتبي الالكتروني وادواته او انظمته المتكاملة، اذ يمتد حقل النشر عبر الانترنت</a:t>
            </a:r>
            <a:r>
              <a:rPr lang="en-US" dirty="0">
                <a:latin typeface="Simplified Arabic"/>
                <a:ea typeface="Times New Roman"/>
              </a:rPr>
              <a:t>(Online publishing) </a:t>
            </a:r>
            <a:r>
              <a:rPr lang="ar-SA" dirty="0">
                <a:latin typeface="Simplified Arabic"/>
                <a:ea typeface="Times New Roman"/>
              </a:rPr>
              <a:t>او توزيع المعلومات والاخبار من خلال وصلات اتصال عن بعد او من خلال تقنية الوسائط المتعددة وغيرها من النظم الاتصالية التي تعتمد على شبكة الحاسبات </a:t>
            </a:r>
            <a:endParaRPr lang="en-US" dirty="0"/>
          </a:p>
        </p:txBody>
      </p:sp>
      <p:sp>
        <p:nvSpPr>
          <p:cNvPr id="3" name="Title 2"/>
          <p:cNvSpPr>
            <a:spLocks noGrp="1"/>
          </p:cNvSpPr>
          <p:nvPr>
            <p:ph type="title"/>
          </p:nvPr>
        </p:nvSpPr>
        <p:spPr/>
        <p:txBody>
          <a:bodyPr/>
          <a:lstStyle/>
          <a:p>
            <a:r>
              <a:rPr lang="ar-IQ" sz="4000" dirty="0" smtClean="0"/>
              <a:t>علاقة الصحافة الالكترونية بالنشر الالكتروني</a:t>
            </a:r>
            <a:endParaRPr lang="en-US" sz="4000" dirty="0"/>
          </a:p>
        </p:txBody>
      </p:sp>
    </p:spTree>
    <p:extLst>
      <p:ext uri="{BB962C8B-B14F-4D97-AF65-F5344CB8AC3E}">
        <p14:creationId xmlns:p14="http://schemas.microsoft.com/office/powerpoint/2010/main" val="1743389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marR="0" algn="just" rtl="1">
              <a:spcBef>
                <a:spcPts val="0"/>
              </a:spcBef>
              <a:spcAft>
                <a:spcPts val="0"/>
              </a:spcAft>
            </a:pPr>
            <a:r>
              <a:rPr lang="ar-IQ" dirty="0">
                <a:latin typeface="Times New Roman"/>
                <a:ea typeface="Times New Roman"/>
                <a:cs typeface="Simplified Arabic"/>
              </a:rPr>
              <a:t>و</a:t>
            </a:r>
            <a:r>
              <a:rPr lang="ar-SA" dirty="0">
                <a:latin typeface="Times New Roman"/>
                <a:ea typeface="Times New Roman"/>
                <a:cs typeface="Simplified Arabic"/>
              </a:rPr>
              <a:t>يرتبط مفهوم الصحافة الالكترونية بمفهوم اشمل واعم هو مفهوم النشر الالكتروني (</a:t>
            </a:r>
            <a:r>
              <a:rPr lang="en-US" dirty="0">
                <a:latin typeface="Simplified Arabic"/>
                <a:ea typeface="Times New Roman"/>
              </a:rPr>
              <a:t>Electronic Publishing</a:t>
            </a:r>
            <a:r>
              <a:rPr lang="ar-SA" dirty="0">
                <a:latin typeface="Times New Roman"/>
                <a:ea typeface="Times New Roman"/>
                <a:cs typeface="Simplified Arabic"/>
              </a:rPr>
              <a:t>) الذي يستخدم للاشارة الى استخدام الحاسوب في عمليات انشاء المطبوعات وتحريرها وتصميمها وطباعتها ومن ثم فان غالبية الصحف الورقية يمكن اعتبارها مطبوعات الكترونية لانها تنشأ وتحرر وتنسق وتنقل الى المطابع باستخدام </a:t>
            </a:r>
            <a:r>
              <a:rPr lang="ar-SA" dirty="0" smtClean="0">
                <a:latin typeface="Times New Roman"/>
                <a:ea typeface="Times New Roman"/>
                <a:cs typeface="Simplified Arabic"/>
              </a:rPr>
              <a:t>الحاسوب</a:t>
            </a:r>
            <a:r>
              <a:rPr lang="ar-IQ" dirty="0" smtClean="0">
                <a:latin typeface="Times New Roman"/>
                <a:ea typeface="Times New Roman"/>
                <a:cs typeface="Simplified Arabic"/>
              </a:rPr>
              <a:t> .</a:t>
            </a:r>
          </a:p>
          <a:p>
            <a:pPr marL="0" marR="0" indent="0" algn="just" rtl="1">
              <a:spcBef>
                <a:spcPts val="0"/>
              </a:spcBef>
              <a:spcAft>
                <a:spcPts val="0"/>
              </a:spcAft>
              <a:buNone/>
            </a:pPr>
            <a:endParaRPr lang="ar-IQ" dirty="0" smtClean="0">
              <a:latin typeface="Times New Roman"/>
              <a:ea typeface="Times New Roman"/>
              <a:cs typeface="Simplified Arabic"/>
            </a:endParaRPr>
          </a:p>
          <a:p>
            <a:pPr marL="0" marR="0" algn="just" rtl="1">
              <a:spcBef>
                <a:spcPts val="0"/>
              </a:spcBef>
              <a:spcAft>
                <a:spcPts val="0"/>
              </a:spcAft>
            </a:pPr>
            <a:r>
              <a:rPr lang="ar-IQ" dirty="0" smtClean="0">
                <a:latin typeface="Times New Roman"/>
                <a:ea typeface="Times New Roman"/>
                <a:cs typeface="Simplified Arabic"/>
              </a:rPr>
              <a:t>النشر الالكتروني يشمل : الموسوعات الكتب الملفات الالكترونية الصحف الالكترونية ، الصور الرقمية ، الادلة ، كل ما يتم نشره على شبكة الانترنيت وتحميله وخزنه وارشفته ، وكل ماموجود على سطح المكتب اللابتوب ، والهارد ، والسيدي والديفيدي ، والفلاش ، والرام من معلومات .</a:t>
            </a:r>
          </a:p>
          <a:p>
            <a:pPr marL="0" marR="0" indent="0" algn="just" rtl="1">
              <a:spcBef>
                <a:spcPts val="0"/>
              </a:spcBef>
              <a:spcAft>
                <a:spcPts val="0"/>
              </a:spcAft>
              <a:buNone/>
            </a:pPr>
            <a:endParaRPr lang="ar-IQ" dirty="0" smtClean="0">
              <a:latin typeface="Times New Roman"/>
              <a:ea typeface="Times New Roman"/>
              <a:cs typeface="Simplified Arabic"/>
            </a:endParaRPr>
          </a:p>
          <a:p>
            <a:pPr marL="0" marR="0" algn="just" rtl="1">
              <a:spcBef>
                <a:spcPts val="0"/>
              </a:spcBef>
              <a:spcAft>
                <a:spcPts val="0"/>
              </a:spcAft>
            </a:pPr>
            <a:r>
              <a:rPr lang="ar-IQ" dirty="0" smtClean="0">
                <a:latin typeface="Times New Roman"/>
                <a:ea typeface="Times New Roman"/>
                <a:cs typeface="Simplified Arabic"/>
              </a:rPr>
              <a:t>وعليه فان علاقة النشر الالكتروني بالصحافة الالكترونية تكمن في ان : «الصحافة الالكترونية نوع واحد من انواع النشر الالكتروني المتنوعة والمختلفة «  . </a:t>
            </a:r>
            <a:endParaRPr lang="en-US" dirty="0">
              <a:latin typeface="Times New Roman"/>
              <a:ea typeface="Times New Roman"/>
            </a:endParaRPr>
          </a:p>
        </p:txBody>
      </p:sp>
      <p:sp>
        <p:nvSpPr>
          <p:cNvPr id="3" name="Title 2"/>
          <p:cNvSpPr>
            <a:spLocks noGrp="1"/>
          </p:cNvSpPr>
          <p:nvPr>
            <p:ph type="title"/>
          </p:nvPr>
        </p:nvSpPr>
        <p:spPr/>
        <p:txBody>
          <a:bodyPr/>
          <a:lstStyle/>
          <a:p>
            <a:r>
              <a:rPr lang="ar-IQ" sz="4000" dirty="0" smtClean="0"/>
              <a:t>علاقة النشر الالكتروني بالصحافة الالكترونية </a:t>
            </a:r>
            <a:endParaRPr lang="en-US" sz="4000" dirty="0"/>
          </a:p>
        </p:txBody>
      </p:sp>
    </p:spTree>
    <p:extLst>
      <p:ext uri="{BB962C8B-B14F-4D97-AF65-F5344CB8AC3E}">
        <p14:creationId xmlns:p14="http://schemas.microsoft.com/office/powerpoint/2010/main" val="3923545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IQ" dirty="0">
                <a:latin typeface="Times New Roman"/>
                <a:ea typeface="Times New Roman"/>
                <a:cs typeface="Simplified Arabic"/>
              </a:rPr>
              <a:t>و</a:t>
            </a:r>
            <a:r>
              <a:rPr lang="ar-SA" dirty="0">
                <a:latin typeface="Times New Roman"/>
                <a:ea typeface="Times New Roman"/>
                <a:cs typeface="Simplified Arabic"/>
              </a:rPr>
              <a:t>يرتبط مفهوم الصحافة الالكترونية بمفهوم اشمل واعم هو مفهوم النشر الالكتروني (</a:t>
            </a:r>
            <a:r>
              <a:rPr lang="en-US" dirty="0">
                <a:latin typeface="Simplified Arabic"/>
                <a:ea typeface="Times New Roman"/>
              </a:rPr>
              <a:t>Electronic Publishing</a:t>
            </a:r>
            <a:r>
              <a:rPr lang="ar-SA" dirty="0">
                <a:latin typeface="Times New Roman"/>
                <a:ea typeface="Times New Roman"/>
                <a:cs typeface="Simplified Arabic"/>
              </a:rPr>
              <a:t>) الذي يستخدم للاشارة الى استخدام الحاسوب في عمليات انشاء المطبوعات وتحريرها وتصميمها وطباعتها ومن ثم فان غالبية الصحف الورقية يمكن اعتبارها مطبوعات الكترونية لانها تنشأ وتحرر وتنسق وتنقل الى المطابع باستخدام الحاسوب</a:t>
            </a:r>
            <a:endParaRPr lang="en-US" sz="2000" dirty="0">
              <a:latin typeface="Times New Roman"/>
              <a:ea typeface="Times New Roman"/>
            </a:endParaRPr>
          </a:p>
          <a:p>
            <a:pPr marL="0" marR="0" algn="just" rtl="1">
              <a:spcBef>
                <a:spcPts val="0"/>
              </a:spcBef>
              <a:spcAft>
                <a:spcPts val="0"/>
              </a:spcAft>
            </a:pPr>
            <a:r>
              <a:rPr lang="ar-SA" sz="1100" dirty="0">
                <a:latin typeface="Times New Roman"/>
                <a:ea typeface="Times New Roman"/>
                <a:cs typeface="Simplified Arabic"/>
              </a:rPr>
              <a:t> </a:t>
            </a:r>
            <a:endParaRPr lang="en-US" sz="2000" dirty="0">
              <a:latin typeface="Times New Roman"/>
              <a:ea typeface="Times New Roman"/>
            </a:endParaRPr>
          </a:p>
          <a:p>
            <a:pPr algn="r" rtl="1"/>
            <a:r>
              <a:rPr lang="ar-SA" dirty="0">
                <a:ea typeface="Times New Roman"/>
                <a:cs typeface="Simplified Arabic"/>
              </a:rPr>
              <a:t>   وتعتمد نظم النشر الالكتروني عموماً التقنية الرقمية التي توفر القدرة على نقل ومعالجة النصوص والصوت والصورة معا بمعدلات عالية من السرعة والمرونة والكفاء </a:t>
            </a:r>
            <a:r>
              <a:rPr lang="ar-IQ" dirty="0">
                <a:ea typeface="Times New Roman"/>
                <a:cs typeface="Simplified Arabic"/>
              </a:rPr>
              <a:t>، </a:t>
            </a:r>
            <a:r>
              <a:rPr lang="ar-SA" dirty="0">
                <a:ea typeface="Times New Roman"/>
                <a:cs typeface="Simplified Arabic"/>
              </a:rPr>
              <a:t>والصحافة الالكترونية كتعبير او مصطلح يأتي ترجمة لاكثر من تعبير في الكتابات الاجنبية) مثل</a:t>
            </a:r>
            <a:r>
              <a:rPr lang="en-US" dirty="0">
                <a:latin typeface="Simplified Arabic"/>
                <a:ea typeface="Times New Roman"/>
              </a:rPr>
              <a:t>:</a:t>
            </a:r>
            <a:endParaRPr lang="en-US" dirty="0"/>
          </a:p>
        </p:txBody>
      </p:sp>
      <p:sp>
        <p:nvSpPr>
          <p:cNvPr id="3" name="Title 2"/>
          <p:cNvSpPr>
            <a:spLocks noGrp="1"/>
          </p:cNvSpPr>
          <p:nvPr>
            <p:ph type="title"/>
          </p:nvPr>
        </p:nvSpPr>
        <p:spPr/>
        <p:txBody>
          <a:bodyPr/>
          <a:lstStyle/>
          <a:p>
            <a:r>
              <a:rPr lang="ar-IQ" sz="4000" dirty="0" smtClean="0"/>
              <a:t>علاقة النشر الالكتروني بالصحافة الالكترونية</a:t>
            </a:r>
            <a:endParaRPr lang="en-US" sz="4000" dirty="0"/>
          </a:p>
        </p:txBody>
      </p:sp>
    </p:spTree>
    <p:extLst>
      <p:ext uri="{BB962C8B-B14F-4D97-AF65-F5344CB8AC3E}">
        <p14:creationId xmlns:p14="http://schemas.microsoft.com/office/powerpoint/2010/main" val="2850201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r">
              <a:spcBef>
                <a:spcPts val="0"/>
              </a:spcBef>
              <a:buNone/>
            </a:pPr>
            <a:endParaRPr lang="ar-IQ" dirty="0" smtClean="0">
              <a:latin typeface="Simplified Arabic"/>
              <a:ea typeface="Times New Roman"/>
            </a:endParaRPr>
          </a:p>
          <a:p>
            <a:pPr marL="0">
              <a:spcBef>
                <a:spcPts val="0"/>
              </a:spcBef>
            </a:pPr>
            <a:r>
              <a:rPr lang="ar-IQ" dirty="0" smtClean="0">
                <a:latin typeface="Simplified Arabic"/>
                <a:ea typeface="Times New Roman"/>
              </a:rPr>
              <a:t>- </a:t>
            </a:r>
            <a:r>
              <a:rPr lang="en-US" dirty="0" smtClean="0">
                <a:latin typeface="Simplified Arabic"/>
                <a:ea typeface="Times New Roman"/>
              </a:rPr>
              <a:t> Electronic </a:t>
            </a:r>
            <a:r>
              <a:rPr lang="en-US" dirty="0">
                <a:latin typeface="Simplified Arabic"/>
                <a:ea typeface="Times New Roman"/>
              </a:rPr>
              <a:t>News </a:t>
            </a:r>
            <a:r>
              <a:rPr lang="en-US" dirty="0" smtClean="0">
                <a:latin typeface="Simplified Arabic"/>
                <a:ea typeface="Times New Roman"/>
              </a:rPr>
              <a:t>paper</a:t>
            </a:r>
            <a:r>
              <a:rPr lang="ar-IQ" dirty="0" smtClean="0">
                <a:latin typeface="Simplified Arabic"/>
                <a:ea typeface="Times New Roman"/>
              </a:rPr>
              <a:t>  الصحافة الالكترونية</a:t>
            </a:r>
          </a:p>
          <a:p>
            <a:pPr marL="0">
              <a:spcBef>
                <a:spcPts val="0"/>
              </a:spcBef>
            </a:pPr>
            <a:r>
              <a:rPr lang="ar-IQ" dirty="0" smtClean="0">
                <a:latin typeface="Simplified Arabic"/>
                <a:ea typeface="Times New Roman"/>
              </a:rPr>
              <a:t>- </a:t>
            </a:r>
            <a:r>
              <a:rPr lang="en-US" dirty="0" smtClean="0">
                <a:latin typeface="Simplified Arabic"/>
                <a:ea typeface="Times New Roman"/>
              </a:rPr>
              <a:t>Electronic Edition</a:t>
            </a:r>
            <a:r>
              <a:rPr lang="ar-IQ" dirty="0" smtClean="0">
                <a:latin typeface="Simplified Arabic"/>
                <a:ea typeface="Times New Roman"/>
              </a:rPr>
              <a:t>الصحافة المحررة الكترونيا </a:t>
            </a:r>
          </a:p>
          <a:p>
            <a:pPr marL="0">
              <a:spcBef>
                <a:spcPts val="0"/>
              </a:spcBef>
            </a:pPr>
            <a:r>
              <a:rPr lang="ar-IQ" dirty="0" smtClean="0">
                <a:latin typeface="Simplified Arabic"/>
                <a:ea typeface="Times New Roman"/>
              </a:rPr>
              <a:t>-</a:t>
            </a:r>
            <a:r>
              <a:rPr lang="en-US" dirty="0" smtClean="0">
                <a:latin typeface="Simplified Arabic"/>
                <a:ea typeface="Times New Roman"/>
              </a:rPr>
              <a:t>On </a:t>
            </a:r>
            <a:r>
              <a:rPr lang="en-US" dirty="0">
                <a:latin typeface="Simplified Arabic"/>
                <a:ea typeface="Times New Roman"/>
              </a:rPr>
              <a:t>line </a:t>
            </a:r>
            <a:r>
              <a:rPr lang="en-US" dirty="0" smtClean="0">
                <a:latin typeface="Simplified Arabic"/>
                <a:ea typeface="Times New Roman"/>
              </a:rPr>
              <a:t>Journalism</a:t>
            </a:r>
            <a:r>
              <a:rPr lang="ar-IQ" dirty="0" smtClean="0">
                <a:latin typeface="Simplified Arabic"/>
                <a:ea typeface="Times New Roman"/>
              </a:rPr>
              <a:t>الصحافة على خط الانترنيت</a:t>
            </a:r>
          </a:p>
          <a:p>
            <a:pPr marL="0">
              <a:spcBef>
                <a:spcPts val="0"/>
              </a:spcBef>
            </a:pPr>
            <a:r>
              <a:rPr lang="ar-IQ" dirty="0" smtClean="0">
                <a:latin typeface="Simplified Arabic"/>
                <a:ea typeface="Times New Roman"/>
              </a:rPr>
              <a:t>-</a:t>
            </a:r>
            <a:r>
              <a:rPr lang="en-US" dirty="0" smtClean="0">
                <a:latin typeface="Simplified Arabic"/>
                <a:ea typeface="Times New Roman"/>
              </a:rPr>
              <a:t>Virtual </a:t>
            </a:r>
            <a:r>
              <a:rPr lang="en-US" dirty="0">
                <a:latin typeface="Simplified Arabic"/>
                <a:ea typeface="Times New Roman"/>
              </a:rPr>
              <a:t>News </a:t>
            </a:r>
            <a:r>
              <a:rPr lang="en-US" dirty="0" smtClean="0">
                <a:latin typeface="Simplified Arabic"/>
                <a:ea typeface="Times New Roman"/>
              </a:rPr>
              <a:t>papers</a:t>
            </a:r>
            <a:r>
              <a:rPr lang="ar-IQ" dirty="0" smtClean="0">
                <a:latin typeface="Simplified Arabic"/>
                <a:ea typeface="Times New Roman"/>
              </a:rPr>
              <a:t>صحافة المجتمعات المتخيلة (الفضائية) </a:t>
            </a:r>
            <a:endParaRPr lang="en-US" sz="2000" dirty="0">
              <a:latin typeface="Times New Roman"/>
              <a:ea typeface="Times New Roman"/>
            </a:endParaRPr>
          </a:p>
          <a:p>
            <a:pPr marL="0" marR="0">
              <a:spcBef>
                <a:spcPts val="0"/>
              </a:spcBef>
              <a:spcAft>
                <a:spcPts val="0"/>
              </a:spcAft>
            </a:pPr>
            <a:r>
              <a:rPr lang="ar-IQ" dirty="0" smtClean="0">
                <a:latin typeface="Simplified Arabic"/>
                <a:ea typeface="Times New Roman"/>
              </a:rPr>
              <a:t>-</a:t>
            </a:r>
            <a:r>
              <a:rPr lang="en-US" dirty="0" smtClean="0">
                <a:latin typeface="Simplified Arabic"/>
                <a:ea typeface="Times New Roman"/>
              </a:rPr>
              <a:t>Electronic Journalism</a:t>
            </a:r>
            <a:r>
              <a:rPr lang="ar-IQ" dirty="0" smtClean="0">
                <a:latin typeface="Simplified Arabic"/>
                <a:ea typeface="Times New Roman"/>
              </a:rPr>
              <a:t>الصحافة الالكترونية </a:t>
            </a:r>
            <a:r>
              <a:rPr lang="en-US" dirty="0" smtClean="0">
                <a:latin typeface="Simplified Arabic"/>
                <a:ea typeface="Times New Roman"/>
              </a:rPr>
              <a:t>               </a:t>
            </a:r>
            <a:endParaRPr lang="ar-IQ" dirty="0" smtClean="0">
              <a:latin typeface="Simplified Arabic"/>
              <a:ea typeface="Times New Roman"/>
            </a:endParaRPr>
          </a:p>
          <a:p>
            <a:pPr marL="0" marR="0">
              <a:spcBef>
                <a:spcPts val="0"/>
              </a:spcBef>
              <a:spcAft>
                <a:spcPts val="0"/>
              </a:spcAft>
            </a:pPr>
            <a:r>
              <a:rPr lang="ar-IQ" dirty="0" smtClean="0">
                <a:latin typeface="Simplified Arabic"/>
                <a:ea typeface="Times New Roman"/>
              </a:rPr>
              <a:t>-</a:t>
            </a:r>
            <a:r>
              <a:rPr lang="en-US" dirty="0" err="1" smtClean="0">
                <a:latin typeface="Simplified Arabic"/>
                <a:ea typeface="Times New Roman"/>
              </a:rPr>
              <a:t>Digial</a:t>
            </a:r>
            <a:r>
              <a:rPr lang="en-US" dirty="0" smtClean="0">
                <a:latin typeface="Simplified Arabic"/>
                <a:ea typeface="Times New Roman"/>
              </a:rPr>
              <a:t> News Papers</a:t>
            </a:r>
            <a:r>
              <a:rPr lang="ar-IQ" dirty="0" smtClean="0">
                <a:latin typeface="Simplified Arabic"/>
                <a:ea typeface="Times New Roman"/>
              </a:rPr>
              <a:t>صحافة الديجتال </a:t>
            </a:r>
            <a:r>
              <a:rPr lang="en-US" dirty="0" smtClean="0">
                <a:latin typeface="Simplified Arabic"/>
                <a:ea typeface="Times New Roman"/>
              </a:rPr>
              <a:t>   </a:t>
            </a:r>
            <a:endParaRPr lang="en-US" sz="2000" dirty="0">
              <a:latin typeface="Times New Roman"/>
              <a:ea typeface="Times New Roman"/>
            </a:endParaRPr>
          </a:p>
          <a:p>
            <a:pPr marL="0" marR="0">
              <a:spcBef>
                <a:spcPts val="0"/>
              </a:spcBef>
              <a:spcAft>
                <a:spcPts val="0"/>
              </a:spcAft>
            </a:pPr>
            <a:r>
              <a:rPr lang="ar-IQ" dirty="0" smtClean="0">
                <a:latin typeface="Simplified Arabic"/>
                <a:ea typeface="Times New Roman"/>
              </a:rPr>
              <a:t>-</a:t>
            </a:r>
            <a:r>
              <a:rPr lang="en-US" dirty="0" smtClean="0">
                <a:latin typeface="Simplified Arabic"/>
                <a:ea typeface="Times New Roman"/>
              </a:rPr>
              <a:t>Paperless </a:t>
            </a:r>
            <a:r>
              <a:rPr lang="en-US" dirty="0">
                <a:latin typeface="Simplified Arabic"/>
                <a:ea typeface="Times New Roman"/>
              </a:rPr>
              <a:t>News </a:t>
            </a:r>
            <a:r>
              <a:rPr lang="en-US" dirty="0" smtClean="0">
                <a:latin typeface="Simplified Arabic"/>
                <a:ea typeface="Times New Roman"/>
              </a:rPr>
              <a:t>paper</a:t>
            </a:r>
            <a:r>
              <a:rPr lang="ar-IQ" dirty="0" smtClean="0">
                <a:latin typeface="Simplified Arabic"/>
                <a:ea typeface="Times New Roman"/>
              </a:rPr>
              <a:t>الصحافة اللاورقية </a:t>
            </a:r>
          </a:p>
          <a:p>
            <a:pPr marL="0" marR="0">
              <a:spcBef>
                <a:spcPts val="0"/>
              </a:spcBef>
              <a:spcAft>
                <a:spcPts val="0"/>
              </a:spcAft>
            </a:pPr>
            <a:r>
              <a:rPr lang="ar-IQ" dirty="0" smtClean="0">
                <a:latin typeface="Simplified Arabic"/>
                <a:ea typeface="Times New Roman"/>
              </a:rPr>
              <a:t>-</a:t>
            </a:r>
            <a:r>
              <a:rPr lang="en-US" dirty="0" smtClean="0">
                <a:latin typeface="Simplified Arabic"/>
                <a:ea typeface="Times New Roman"/>
              </a:rPr>
              <a:t>Interactive </a:t>
            </a:r>
            <a:r>
              <a:rPr lang="en-US" dirty="0">
                <a:latin typeface="Simplified Arabic"/>
                <a:ea typeface="Times New Roman"/>
              </a:rPr>
              <a:t>News </a:t>
            </a:r>
            <a:r>
              <a:rPr lang="en-US" dirty="0" smtClean="0">
                <a:latin typeface="Simplified Arabic"/>
                <a:ea typeface="Times New Roman"/>
              </a:rPr>
              <a:t>paper</a:t>
            </a:r>
            <a:r>
              <a:rPr lang="ar-IQ" dirty="0" smtClean="0">
                <a:latin typeface="Simplified Arabic"/>
                <a:ea typeface="Times New Roman"/>
              </a:rPr>
              <a:t>صحافة التفاعلية </a:t>
            </a:r>
            <a:endParaRPr lang="en-US" sz="2000" dirty="0">
              <a:latin typeface="Times New Roman"/>
              <a:ea typeface="Times New Roman"/>
            </a:endParaRPr>
          </a:p>
          <a:p>
            <a:pPr marL="0" marR="0">
              <a:spcBef>
                <a:spcPts val="0"/>
              </a:spcBef>
              <a:spcAft>
                <a:spcPts val="0"/>
              </a:spcAft>
            </a:pPr>
            <a:r>
              <a:rPr lang="ar-IQ" dirty="0" smtClean="0">
                <a:latin typeface="Simplified Arabic"/>
                <a:ea typeface="Times New Roman"/>
              </a:rPr>
              <a:t>-</a:t>
            </a:r>
            <a:r>
              <a:rPr lang="en-US" dirty="0" smtClean="0">
                <a:latin typeface="Simplified Arabic"/>
                <a:ea typeface="Times New Roman"/>
              </a:rPr>
              <a:t>Web </a:t>
            </a:r>
            <a:r>
              <a:rPr lang="en-US" dirty="0">
                <a:latin typeface="Simplified Arabic"/>
                <a:ea typeface="Times New Roman"/>
              </a:rPr>
              <a:t>Journalism </a:t>
            </a:r>
            <a:r>
              <a:rPr lang="ar-IQ" dirty="0" smtClean="0">
                <a:latin typeface="Simplified Arabic"/>
                <a:ea typeface="Times New Roman"/>
              </a:rPr>
              <a:t>صحافة مواقع الويب</a:t>
            </a:r>
            <a:endParaRPr lang="en-US" sz="2000" dirty="0">
              <a:latin typeface="Times New Roman"/>
              <a:ea typeface="Times New Roman"/>
            </a:endParaRPr>
          </a:p>
          <a:p>
            <a:endParaRPr lang="en-US" dirty="0"/>
          </a:p>
        </p:txBody>
      </p:sp>
      <p:sp>
        <p:nvSpPr>
          <p:cNvPr id="3" name="Title 2"/>
          <p:cNvSpPr>
            <a:spLocks noGrp="1"/>
          </p:cNvSpPr>
          <p:nvPr>
            <p:ph type="title"/>
          </p:nvPr>
        </p:nvSpPr>
        <p:spPr/>
        <p:txBody>
          <a:bodyPr/>
          <a:lstStyle/>
          <a:p>
            <a:r>
              <a:rPr lang="ar-IQ" sz="4400" dirty="0" smtClean="0"/>
              <a:t>مصطلحات الصحافة الالكترونية</a:t>
            </a:r>
            <a:endParaRPr lang="en-US" sz="4400" dirty="0"/>
          </a:p>
        </p:txBody>
      </p:sp>
    </p:spTree>
    <p:extLst>
      <p:ext uri="{BB962C8B-B14F-4D97-AF65-F5344CB8AC3E}">
        <p14:creationId xmlns:p14="http://schemas.microsoft.com/office/powerpoint/2010/main" val="3409370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IQ" sz="2000" b="1" dirty="0" smtClean="0">
                <a:latin typeface="Times New Roman"/>
                <a:ea typeface="Times New Roman"/>
                <a:cs typeface="Simplified Arabic"/>
              </a:rPr>
              <a:t>في ضوء العلاقة بين النشر الالكتروني والصحافة الالكترونية  نتحدث عن</a:t>
            </a:r>
            <a:r>
              <a:rPr lang="ar-SA" sz="2000" b="1" dirty="0" smtClean="0">
                <a:latin typeface="Times New Roman"/>
                <a:ea typeface="Times New Roman"/>
                <a:cs typeface="Simplified Arabic"/>
              </a:rPr>
              <a:t> </a:t>
            </a:r>
            <a:r>
              <a:rPr lang="ar-SA" sz="2000" b="1" dirty="0">
                <a:latin typeface="Times New Roman"/>
                <a:ea typeface="Times New Roman"/>
                <a:cs typeface="Simplified Arabic"/>
              </a:rPr>
              <a:t>اهم الفوائد التي </a:t>
            </a:r>
            <a:r>
              <a:rPr lang="ar-SA" sz="2000" b="1">
                <a:latin typeface="Times New Roman"/>
                <a:ea typeface="Times New Roman"/>
                <a:cs typeface="Simplified Arabic"/>
              </a:rPr>
              <a:t>رأت </a:t>
            </a:r>
            <a:r>
              <a:rPr lang="ar-SA" sz="2000" b="1" smtClean="0">
                <a:latin typeface="Times New Roman"/>
                <a:ea typeface="Times New Roman"/>
                <a:cs typeface="Simplified Arabic"/>
              </a:rPr>
              <a:t>الصحف </a:t>
            </a:r>
            <a:r>
              <a:rPr lang="ar-SA" sz="2000" b="1" dirty="0">
                <a:latin typeface="Times New Roman"/>
                <a:ea typeface="Times New Roman"/>
                <a:cs typeface="Simplified Arabic"/>
              </a:rPr>
              <a:t>انها ستحقق عن طريق النشر الالكتروني تكمن في:</a:t>
            </a:r>
            <a:endParaRPr lang="en-US" sz="1800" b="1" dirty="0">
              <a:latin typeface="Times New Roman"/>
              <a:ea typeface="Times New Roman"/>
            </a:endParaRPr>
          </a:p>
          <a:p>
            <a:pPr marL="0" marR="0" algn="just" rtl="1">
              <a:spcBef>
                <a:spcPts val="0"/>
              </a:spcBef>
              <a:spcAft>
                <a:spcPts val="0"/>
              </a:spcAft>
            </a:pPr>
            <a:r>
              <a:rPr lang="ar-SA" sz="1100" dirty="0">
                <a:latin typeface="Times New Roman"/>
                <a:ea typeface="Times New Roman"/>
                <a:cs typeface="Simplified Arabic"/>
              </a:rPr>
              <a:t> </a:t>
            </a:r>
            <a:endParaRPr lang="en-US" sz="2000" dirty="0">
              <a:latin typeface="Times New Roman"/>
              <a:ea typeface="Times New Roman"/>
            </a:endParaRPr>
          </a:p>
          <a:p>
            <a:pPr marL="342900" marR="0" lvl="0" indent="-342900" algn="just" rtl="1">
              <a:lnSpc>
                <a:spcPct val="115000"/>
              </a:lnSpc>
              <a:spcBef>
                <a:spcPts val="0"/>
              </a:spcBef>
              <a:spcAft>
                <a:spcPts val="0"/>
              </a:spcAft>
              <a:buFont typeface="+mj-lt"/>
              <a:buAutoNum type="arabicPeriod"/>
            </a:pPr>
            <a:r>
              <a:rPr lang="ar-SA" dirty="0">
                <a:latin typeface="Calibri"/>
                <a:ea typeface="Times New Roman"/>
                <a:cs typeface="Simplified Arabic"/>
              </a:rPr>
              <a:t>خفض التكاليف المتزايدة لانتاج الصحيفة الورقية فعلى مدى سنوات اجبرت هذه التكاليف الصحف والمجلات على زيادة اسعار بيعها للجمهور كما اجبرت البعض الاخر على الخروج من صناعة النشر.</a:t>
            </a:r>
            <a:endParaRPr lang="en-US" sz="1800" dirty="0">
              <a:latin typeface="Calibri"/>
              <a:ea typeface="Times New Roman"/>
              <a:cs typeface="Times New Roman"/>
            </a:endParaRPr>
          </a:p>
          <a:p>
            <a:pPr marL="342900" marR="0" lvl="0" indent="-342900" algn="just" rtl="1">
              <a:lnSpc>
                <a:spcPct val="115000"/>
              </a:lnSpc>
              <a:spcBef>
                <a:spcPts val="0"/>
              </a:spcBef>
              <a:spcAft>
                <a:spcPts val="1000"/>
              </a:spcAft>
              <a:buFont typeface="+mj-lt"/>
              <a:buAutoNum type="arabicPeriod"/>
            </a:pPr>
            <a:r>
              <a:rPr lang="ar-SA" dirty="0">
                <a:latin typeface="Calibri"/>
                <a:ea typeface="Times New Roman"/>
                <a:cs typeface="Simplified Arabic"/>
              </a:rPr>
              <a:t>نقل الاخبار والمعلومات بطريقة اسرع من طباعتها على الورق فالمعلومات التي تحويها الصحيفة الورقية تكون قديمة 12 ساعة في الاقل، والمقالات التي تنشر في مجلة شهرية غالبا ما تكتب قبل نشرها بثلاثة اشهر في الاقل.</a:t>
            </a:r>
            <a:endParaRPr lang="en-US" sz="1800" dirty="0">
              <a:effectLst/>
              <a:latin typeface="Calibri"/>
              <a:ea typeface="Times New Roman"/>
              <a:cs typeface="Times New Roman"/>
            </a:endParaRPr>
          </a:p>
        </p:txBody>
      </p:sp>
      <p:sp>
        <p:nvSpPr>
          <p:cNvPr id="3" name="Title 2"/>
          <p:cNvSpPr>
            <a:spLocks noGrp="1"/>
          </p:cNvSpPr>
          <p:nvPr>
            <p:ph type="title"/>
          </p:nvPr>
        </p:nvSpPr>
        <p:spPr/>
        <p:txBody>
          <a:bodyPr/>
          <a:lstStyle/>
          <a:p>
            <a:r>
              <a:rPr lang="ar-IQ" sz="3600" dirty="0" smtClean="0"/>
              <a:t>العلاقة بين النشر الالكتروني والصحافة الالكترونية</a:t>
            </a:r>
            <a:endParaRPr lang="en-US" sz="3600" dirty="0"/>
          </a:p>
        </p:txBody>
      </p:sp>
    </p:spTree>
    <p:extLst>
      <p:ext uri="{BB962C8B-B14F-4D97-AF65-F5344CB8AC3E}">
        <p14:creationId xmlns:p14="http://schemas.microsoft.com/office/powerpoint/2010/main" val="2937708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gn="r" rtl="1">
              <a:buFont typeface="+mj-lt"/>
              <a:buAutoNum type="arabicPeriod"/>
            </a:pPr>
            <a:r>
              <a:rPr lang="ar-IQ" dirty="0" smtClean="0"/>
              <a:t>ماذا يقصد بالصحافة الالكترونية ؟</a:t>
            </a:r>
          </a:p>
          <a:p>
            <a:pPr marL="457200" indent="-457200" algn="r" rtl="1">
              <a:buFont typeface="+mj-lt"/>
              <a:buAutoNum type="arabicPeriod"/>
            </a:pPr>
            <a:r>
              <a:rPr lang="ar-IQ" dirty="0" smtClean="0"/>
              <a:t>ناقش مفهوم الصحافة الالكترونية من مداخل متعددة ، تراها الاكثر اهمية من غيرها . </a:t>
            </a:r>
          </a:p>
          <a:p>
            <a:pPr marL="457200" indent="-457200" algn="r" rtl="1">
              <a:buFont typeface="+mj-lt"/>
              <a:buAutoNum type="arabicPeriod"/>
            </a:pPr>
            <a:r>
              <a:rPr lang="ar-IQ" dirty="0" smtClean="0"/>
              <a:t>ما علاقة الصحافة الالكترونية بمفهوم النشر الالكتروني ؟ </a:t>
            </a:r>
          </a:p>
          <a:p>
            <a:pPr marL="457200" indent="-457200" algn="r" rtl="1">
              <a:buFont typeface="+mj-lt"/>
              <a:buAutoNum type="arabicPeriod"/>
            </a:pPr>
            <a:r>
              <a:rPr lang="ar-IQ" dirty="0" smtClean="0"/>
              <a:t>ما المؤشرات التي  رصدتها عبر اطلاعك على مفهوم الصحافة الالكترونية ؟</a:t>
            </a:r>
          </a:p>
          <a:p>
            <a:pPr marL="457200" indent="-457200" algn="r" rtl="1">
              <a:buFont typeface="+mj-lt"/>
              <a:buAutoNum type="arabicPeriod"/>
            </a:pPr>
            <a:r>
              <a:rPr lang="ar-IQ" dirty="0" smtClean="0"/>
              <a:t>ما مسميات الصحافة الالكترونية ؟</a:t>
            </a:r>
          </a:p>
          <a:p>
            <a:pPr marL="457200" indent="-457200" algn="r" rtl="1">
              <a:buFont typeface="+mj-lt"/>
              <a:buAutoNum type="arabicPeriod"/>
            </a:pPr>
            <a:r>
              <a:rPr lang="ar-IQ" dirty="0" smtClean="0"/>
              <a:t>ماالفوائد التي يقدمها النشر الالكتروني للصحافة الالكترونية ؟</a:t>
            </a:r>
          </a:p>
          <a:p>
            <a:pPr marL="0" indent="0" algn="r" rtl="1">
              <a:buNone/>
            </a:pPr>
            <a:endParaRPr lang="en-US" dirty="0"/>
          </a:p>
        </p:txBody>
      </p:sp>
      <p:sp>
        <p:nvSpPr>
          <p:cNvPr id="3" name="Title 2"/>
          <p:cNvSpPr>
            <a:spLocks noGrp="1"/>
          </p:cNvSpPr>
          <p:nvPr>
            <p:ph type="title"/>
          </p:nvPr>
        </p:nvSpPr>
        <p:spPr/>
        <p:txBody>
          <a:bodyPr/>
          <a:lstStyle/>
          <a:p>
            <a:r>
              <a:rPr lang="ar-IQ" dirty="0" smtClean="0"/>
              <a:t>اسئلة مقترحة </a:t>
            </a:r>
            <a:endParaRPr lang="en-US" dirty="0"/>
          </a:p>
        </p:txBody>
      </p:sp>
    </p:spTree>
    <p:extLst>
      <p:ext uri="{BB962C8B-B14F-4D97-AF65-F5344CB8AC3E}">
        <p14:creationId xmlns:p14="http://schemas.microsoft.com/office/powerpoint/2010/main" val="1598741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sz="3600" dirty="0" smtClean="0"/>
              <a:t>شكرا لحسن اصغائكم </a:t>
            </a:r>
            <a:endParaRPr lang="en-US" sz="3600" dirty="0"/>
          </a:p>
        </p:txBody>
      </p:sp>
      <p:sp>
        <p:nvSpPr>
          <p:cNvPr id="4" name="Text Placeholder 3"/>
          <p:cNvSpPr>
            <a:spLocks noGrp="1"/>
          </p:cNvSpPr>
          <p:nvPr>
            <p:ph type="body" sz="half" idx="2"/>
          </p:nvPr>
        </p:nvSpPr>
        <p:spPr/>
        <p:txBody>
          <a:bodyPr>
            <a:normAutofit/>
          </a:bodyPr>
          <a:lstStyle/>
          <a:p>
            <a:pPr algn="ctr"/>
            <a:r>
              <a:rPr lang="ar-IQ" sz="3600" dirty="0" smtClean="0"/>
              <a:t>د. وداد </a:t>
            </a:r>
            <a:r>
              <a:rPr lang="ar-IQ" sz="3600" dirty="0" smtClean="0"/>
              <a:t>نجم عبود </a:t>
            </a:r>
            <a:r>
              <a:rPr lang="ar-IQ" sz="3600" dirty="0" smtClean="0"/>
              <a:t>الدوغجي</a:t>
            </a:r>
            <a:endParaRPr lang="en-US" sz="3600" dirty="0"/>
          </a:p>
        </p:txBody>
      </p:sp>
    </p:spTree>
    <p:extLst>
      <p:ext uri="{BB962C8B-B14F-4D97-AF65-F5344CB8AC3E}">
        <p14:creationId xmlns:p14="http://schemas.microsoft.com/office/powerpoint/2010/main" val="3578573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marR="0" lvl="0" indent="-342900" algn="just" rtl="1">
              <a:lnSpc>
                <a:spcPct val="115000"/>
              </a:lnSpc>
              <a:spcBef>
                <a:spcPts val="0"/>
              </a:spcBef>
              <a:spcAft>
                <a:spcPts val="1000"/>
              </a:spcAft>
              <a:buFont typeface="Simplified Arabic"/>
              <a:buChar char="-"/>
            </a:pPr>
            <a:r>
              <a:rPr lang="ar-IQ" u="sng" dirty="0" smtClean="0">
                <a:latin typeface="Calibri"/>
                <a:ea typeface="Times New Roman"/>
                <a:cs typeface="Simplified Arabic"/>
              </a:rPr>
              <a:t>التعريف العام </a:t>
            </a:r>
          </a:p>
          <a:p>
            <a:pPr marL="342900" marR="0" lvl="0" indent="-342900" algn="just" rtl="1">
              <a:lnSpc>
                <a:spcPct val="115000"/>
              </a:lnSpc>
              <a:spcBef>
                <a:spcPts val="0"/>
              </a:spcBef>
              <a:spcAft>
                <a:spcPts val="1000"/>
              </a:spcAft>
              <a:buFont typeface="Simplified Arabic"/>
              <a:buChar char="-"/>
            </a:pPr>
            <a:r>
              <a:rPr lang="ar-SA" dirty="0" smtClean="0">
                <a:latin typeface="Calibri"/>
                <a:ea typeface="Times New Roman"/>
                <a:cs typeface="Simplified Arabic"/>
              </a:rPr>
              <a:t>تجمع </a:t>
            </a:r>
            <a:r>
              <a:rPr lang="ar-SA" dirty="0">
                <a:latin typeface="Calibri"/>
                <a:ea typeface="Times New Roman"/>
                <a:cs typeface="Simplified Arabic"/>
              </a:rPr>
              <a:t>مفهوم الصحافة ونظام الملفات المتتابعة أو </a:t>
            </a:r>
            <a:r>
              <a:rPr lang="ar-SA" dirty="0" smtClean="0">
                <a:latin typeface="Calibri"/>
                <a:ea typeface="Times New Roman"/>
                <a:cs typeface="Simplified Arabic"/>
              </a:rPr>
              <a:t>المتسلسلة«</a:t>
            </a:r>
            <a:r>
              <a:rPr lang="ar-IQ" dirty="0" smtClean="0">
                <a:latin typeface="Calibri"/>
                <a:ea typeface="Times New Roman"/>
                <a:cs typeface="Simplified Arabic"/>
              </a:rPr>
              <a:t> </a:t>
            </a:r>
            <a:r>
              <a:rPr lang="ar-SA" dirty="0" smtClean="0">
                <a:latin typeface="Calibri"/>
                <a:ea typeface="Times New Roman"/>
                <a:cs typeface="Simplified Arabic"/>
              </a:rPr>
              <a:t> </a:t>
            </a:r>
            <a:r>
              <a:rPr lang="ar-SA" dirty="0">
                <a:latin typeface="Calibri"/>
                <a:ea typeface="Times New Roman"/>
                <a:cs typeface="Simplified Arabic"/>
              </a:rPr>
              <a:t>فهي منشور الكتروني دوري يحتوي على الاحداث الجارية سواء المرتبطة بموضوعات عامة او بموضوعات ذات طبيعة خاصة، ويتم قراءتها من خلال جهاز كمبيوتر وغالباً ماتكون متاحة عبر شبكة الانترنت. والصحيفة الالكترونية أحيانا تكون مرتبطة بصحيفة مطبوعة</a:t>
            </a:r>
            <a:r>
              <a:rPr lang="en-US" dirty="0">
                <a:latin typeface="Simplified Arabic"/>
                <a:ea typeface="Times New Roman"/>
                <a:cs typeface="Times New Roman"/>
              </a:rPr>
              <a:t>.</a:t>
            </a:r>
            <a:endParaRPr lang="en-US" sz="1800" strike="noStrike" dirty="0">
              <a:effectLst/>
              <a:latin typeface="Calibri"/>
              <a:ea typeface="Times New Roman"/>
              <a:cs typeface="Times New Roman"/>
            </a:endParaRPr>
          </a:p>
        </p:txBody>
      </p:sp>
      <p:sp>
        <p:nvSpPr>
          <p:cNvPr id="3" name="Title 2"/>
          <p:cNvSpPr>
            <a:spLocks noGrp="1"/>
          </p:cNvSpPr>
          <p:nvPr>
            <p:ph type="title"/>
          </p:nvPr>
        </p:nvSpPr>
        <p:spPr/>
        <p:txBody>
          <a:bodyPr/>
          <a:lstStyle/>
          <a:p>
            <a:r>
              <a:rPr lang="ar-IQ" dirty="0" smtClean="0"/>
              <a:t>مفهوم الصحافة الالكترونية </a:t>
            </a:r>
            <a:endParaRPr lang="en-US" dirty="0"/>
          </a:p>
        </p:txBody>
      </p:sp>
    </p:spTree>
    <p:extLst>
      <p:ext uri="{BB962C8B-B14F-4D97-AF65-F5344CB8AC3E}">
        <p14:creationId xmlns:p14="http://schemas.microsoft.com/office/powerpoint/2010/main" val="4221814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dirty="0">
                <a:latin typeface="Times New Roman"/>
                <a:ea typeface="Times New Roman"/>
                <a:cs typeface="Simplified Arabic"/>
              </a:rPr>
              <a:t>وان هذا المفهوم يدخل في اطاره مفهوم استمرار الجريدة على الخط</a:t>
            </a:r>
            <a:r>
              <a:rPr lang="en-US" dirty="0">
                <a:latin typeface="Simplified Arabic"/>
                <a:ea typeface="Times New Roman"/>
              </a:rPr>
              <a:t> (Online)</a:t>
            </a:r>
            <a:r>
              <a:rPr lang="ar-SA" dirty="0">
                <a:latin typeface="Times New Roman"/>
                <a:ea typeface="Times New Roman"/>
                <a:cs typeface="Simplified Arabic"/>
              </a:rPr>
              <a:t>، والصحيفة الالكترونية غالبا ماتكون وخاصة في بدايتها مرتبطة بصحيفة مطبوعة وقد لايتم وضع ترقيم للصحيفة الالكترونية لاسيما حينما يتم تحديث محتواها كل مدد زمنية متقاربة  تصل بالنسبة للبعض مثل</a:t>
            </a:r>
            <a:r>
              <a:rPr lang="en-US" dirty="0" err="1">
                <a:latin typeface="Simplified Arabic"/>
                <a:ea typeface="Times New Roman"/>
              </a:rPr>
              <a:t>CNNinter</a:t>
            </a:r>
            <a:r>
              <a:rPr lang="en-US" dirty="0">
                <a:latin typeface="Simplified Arabic"/>
                <a:ea typeface="Times New Roman"/>
              </a:rPr>
              <a:t> active ,The </a:t>
            </a:r>
            <a:r>
              <a:rPr lang="en-US" dirty="0" err="1">
                <a:latin typeface="Simplified Arabic"/>
                <a:ea typeface="Times New Roman"/>
              </a:rPr>
              <a:t>Newyork</a:t>
            </a:r>
            <a:r>
              <a:rPr lang="en-US" dirty="0">
                <a:latin typeface="Simplified Arabic"/>
                <a:ea typeface="Times New Roman"/>
              </a:rPr>
              <a:t> Times  </a:t>
            </a:r>
            <a:r>
              <a:rPr lang="ar-SA" dirty="0">
                <a:latin typeface="Times New Roman"/>
                <a:ea typeface="Times New Roman"/>
                <a:cs typeface="Simplified Arabic"/>
              </a:rPr>
              <a:t>الى عشر دقائق، وانها تشير دائما الى تاريخ وساعة آخر تعديل فيما تنشره، والعديد منها تحتفظ بارشيف للموضوعات التي سبق نشرها .</a:t>
            </a: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sz="3600" dirty="0" smtClean="0"/>
              <a:t>التعريف من حيث عمليات التحديث والاضافة والتعديل على الصحيفة الالكترونية </a:t>
            </a:r>
            <a:endParaRPr lang="en-US" sz="3600" dirty="0"/>
          </a:p>
        </p:txBody>
      </p:sp>
    </p:spTree>
    <p:extLst>
      <p:ext uri="{BB962C8B-B14F-4D97-AF65-F5344CB8AC3E}">
        <p14:creationId xmlns:p14="http://schemas.microsoft.com/office/powerpoint/2010/main" val="278467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marR="0" lvl="0" indent="-342900" algn="just" rtl="1">
              <a:lnSpc>
                <a:spcPct val="115000"/>
              </a:lnSpc>
              <a:spcBef>
                <a:spcPts val="0"/>
              </a:spcBef>
              <a:spcAft>
                <a:spcPts val="1000"/>
              </a:spcAft>
              <a:buFont typeface="Simplified Arabic"/>
              <a:buChar char="-"/>
            </a:pPr>
            <a:r>
              <a:rPr lang="ar-SA" dirty="0">
                <a:latin typeface="Calibri"/>
                <a:ea typeface="Times New Roman"/>
                <a:cs typeface="Simplified Arabic"/>
              </a:rPr>
              <a:t>هي الصحف التي يتم اصدارها ونشرها على شبكة الانترنت سواء كانت هذه الصحف بمثابة نسخ او اصدارات الكترونية لصحف ورقية مطبوعة</a:t>
            </a:r>
            <a:r>
              <a:rPr lang="en-US" dirty="0">
                <a:latin typeface="Simplified Arabic"/>
                <a:ea typeface="Times New Roman"/>
                <a:cs typeface="Times New Roman"/>
              </a:rPr>
              <a:t> (Electronic Editions) </a:t>
            </a:r>
            <a:r>
              <a:rPr lang="ar-SA" dirty="0">
                <a:latin typeface="Calibri"/>
                <a:ea typeface="Times New Roman"/>
                <a:cs typeface="Simplified Arabic"/>
              </a:rPr>
              <a:t>أو موجز لاهم محتويات النسخ الورقية، او كجرائد ومجلات الكترونية ليست لها اصدارات عادية مطبوعة على الورق</a:t>
            </a:r>
            <a:r>
              <a:rPr lang="en-US" dirty="0">
                <a:latin typeface="Simplified Arabic"/>
                <a:ea typeface="Times New Roman"/>
                <a:cs typeface="Times New Roman"/>
              </a:rPr>
              <a:t> (On Line News Paper)   </a:t>
            </a:r>
            <a:r>
              <a:rPr lang="ar-SA" dirty="0">
                <a:latin typeface="Simplified Arabic"/>
                <a:ea typeface="Times New Roman"/>
              </a:rPr>
              <a:t>وهي تتضمن مزيجاً من الرسائل الاخبارية والقصص والمقالات والتعليقات والصور والخدمات المرجعية حيث يشير </a:t>
            </a:r>
            <a:r>
              <a:rPr lang="ar-SA" dirty="0" smtClean="0">
                <a:latin typeface="Simplified Arabic"/>
                <a:ea typeface="Times New Roman"/>
              </a:rPr>
              <a:t>تعبير</a:t>
            </a:r>
            <a:r>
              <a:rPr lang="en-US" dirty="0" smtClean="0">
                <a:latin typeface="Simplified Arabic"/>
                <a:ea typeface="Times New Roman"/>
                <a:cs typeface="Times New Roman"/>
              </a:rPr>
              <a:t> on line  Journalism </a:t>
            </a:r>
            <a:r>
              <a:rPr lang="ar-SA" dirty="0" smtClean="0">
                <a:latin typeface="Calibri"/>
                <a:ea typeface="Times New Roman"/>
                <a:cs typeface="Simplified Arabic"/>
              </a:rPr>
              <a:t>الى </a:t>
            </a:r>
            <a:r>
              <a:rPr lang="ar-SA" dirty="0">
                <a:latin typeface="Calibri"/>
                <a:ea typeface="Times New Roman"/>
                <a:cs typeface="Simplified Arabic"/>
              </a:rPr>
              <a:t>تلك الصحف او المجلات الالكترونية المستقلة اي التي ليس لها علاقة بشكل او بآخر بصحف ورقية مطبوعة</a:t>
            </a:r>
            <a:r>
              <a:rPr lang="en-US" dirty="0">
                <a:latin typeface="Simplified Arabic"/>
                <a:ea typeface="Times New Roman"/>
                <a:cs typeface="Times New Roman"/>
              </a:rPr>
              <a:t>" .</a:t>
            </a:r>
            <a:endParaRPr lang="en-US" sz="1800" strike="noStrike" dirty="0">
              <a:effectLst/>
              <a:latin typeface="Calibri"/>
              <a:ea typeface="Times New Roman"/>
              <a:cs typeface="Times New Roman"/>
            </a:endParaRPr>
          </a:p>
        </p:txBody>
      </p:sp>
      <p:sp>
        <p:nvSpPr>
          <p:cNvPr id="3" name="Title 2"/>
          <p:cNvSpPr>
            <a:spLocks noGrp="1"/>
          </p:cNvSpPr>
          <p:nvPr>
            <p:ph type="title"/>
          </p:nvPr>
        </p:nvSpPr>
        <p:spPr/>
        <p:txBody>
          <a:bodyPr/>
          <a:lstStyle/>
          <a:p>
            <a:r>
              <a:rPr lang="ar-IQ" dirty="0" smtClean="0"/>
              <a:t>التعريف من حيث الانواع </a:t>
            </a:r>
            <a:endParaRPr lang="en-US" dirty="0"/>
          </a:p>
        </p:txBody>
      </p:sp>
    </p:spTree>
    <p:extLst>
      <p:ext uri="{BB962C8B-B14F-4D97-AF65-F5344CB8AC3E}">
        <p14:creationId xmlns:p14="http://schemas.microsoft.com/office/powerpoint/2010/main" val="3796904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a:ea typeface="Times New Roman"/>
                <a:cs typeface="Simplified Arabic"/>
              </a:rPr>
              <a:t>ويسري تعبير الصحافة الالكترونية على كل انواع الصحف الالكترونية العامة والمتخصصة التي تنشر عبر شبكة الانترنت او غيرها من الخدمات التجارية الفورية طالما انها تبث على الشبكة بشكل دوري، أو يتم تحديث مضمونها من يوم لاخر او من ساعة لاخرى، أو من وقت لاخر حسب امكانيات الجهة التي تتولى نشر الصحيفة عبر الشبكة</a:t>
            </a:r>
            <a:r>
              <a:rPr lang="en-US" dirty="0">
                <a:latin typeface="Simplified Arabic"/>
                <a:ea typeface="Times New Roman"/>
              </a:rPr>
              <a:t>.</a:t>
            </a:r>
            <a:endParaRPr lang="en-US" dirty="0"/>
          </a:p>
        </p:txBody>
      </p:sp>
      <p:sp>
        <p:nvSpPr>
          <p:cNvPr id="3" name="Title 2"/>
          <p:cNvSpPr>
            <a:spLocks noGrp="1"/>
          </p:cNvSpPr>
          <p:nvPr>
            <p:ph type="title"/>
          </p:nvPr>
        </p:nvSpPr>
        <p:spPr/>
        <p:txBody>
          <a:bodyPr/>
          <a:lstStyle/>
          <a:p>
            <a:r>
              <a:rPr lang="ar-IQ" dirty="0" smtClean="0"/>
              <a:t>التعريف من حيث الانواع</a:t>
            </a:r>
            <a:endParaRPr lang="en-US" dirty="0"/>
          </a:p>
        </p:txBody>
      </p:sp>
    </p:spTree>
    <p:extLst>
      <p:ext uri="{BB962C8B-B14F-4D97-AF65-F5344CB8AC3E}">
        <p14:creationId xmlns:p14="http://schemas.microsoft.com/office/powerpoint/2010/main" val="3795823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algn="just" rtl="1">
              <a:spcBef>
                <a:spcPts val="0"/>
              </a:spcBef>
              <a:spcAft>
                <a:spcPts val="0"/>
              </a:spcAft>
            </a:pPr>
            <a:r>
              <a:rPr lang="ar-SA" dirty="0">
                <a:latin typeface="Times New Roman"/>
                <a:ea typeface="Times New Roman"/>
                <a:cs typeface="Simplified Arabic"/>
              </a:rPr>
              <a:t>- عبارة عن تكامل تكنولوجي بين اجهزة الحاسبات الالكترونية وماتملكه من امكانيات هائلة في تخزين وتنسيق وتبويب وتصنيف المعلومات واسترجاعها في ثوان معدودات، وبين التطور الهائل في وسائل الاتصالات الجماهيرية التي جعلت العالم قرية  الكترونية صغيرة</a:t>
            </a:r>
            <a:r>
              <a:rPr lang="en-US" dirty="0">
                <a:latin typeface="Simplified Arabic"/>
                <a:ea typeface="Times New Roman"/>
              </a:rPr>
              <a:t> .</a:t>
            </a:r>
            <a:endParaRPr lang="en-US" sz="2000" dirty="0">
              <a:effectLst/>
              <a:latin typeface="Times New Roman"/>
              <a:ea typeface="Times New Roman"/>
            </a:endParaRPr>
          </a:p>
        </p:txBody>
      </p:sp>
      <p:sp>
        <p:nvSpPr>
          <p:cNvPr id="3" name="Title 2"/>
          <p:cNvSpPr>
            <a:spLocks noGrp="1"/>
          </p:cNvSpPr>
          <p:nvPr>
            <p:ph type="title"/>
          </p:nvPr>
        </p:nvSpPr>
        <p:spPr/>
        <p:txBody>
          <a:bodyPr/>
          <a:lstStyle/>
          <a:p>
            <a:r>
              <a:rPr lang="ar-IQ" sz="4400" dirty="0" smtClean="0"/>
              <a:t>التعريف من حيث الوسائل والامكانات</a:t>
            </a:r>
            <a:endParaRPr lang="en-US" sz="4400" dirty="0"/>
          </a:p>
        </p:txBody>
      </p:sp>
    </p:spTree>
    <p:extLst>
      <p:ext uri="{BB962C8B-B14F-4D97-AF65-F5344CB8AC3E}">
        <p14:creationId xmlns:p14="http://schemas.microsoft.com/office/powerpoint/2010/main" val="1965322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342900" marR="0" lvl="0" indent="-342900" algn="just" rtl="1">
              <a:lnSpc>
                <a:spcPct val="115000"/>
              </a:lnSpc>
              <a:spcBef>
                <a:spcPts val="0"/>
              </a:spcBef>
              <a:spcAft>
                <a:spcPts val="0"/>
              </a:spcAft>
              <a:buFont typeface="Courier New"/>
              <a:buChar char="­"/>
            </a:pPr>
            <a:r>
              <a:rPr lang="ar-SA" dirty="0">
                <a:latin typeface="Calibri"/>
                <a:ea typeface="Times New Roman"/>
                <a:cs typeface="Simplified Arabic"/>
              </a:rPr>
              <a:t>هي تجمع مفهوم الصحافة ونظام الملفات المتتابعة او المتسلسلة فهي منشور الكتروني دوري يحتوي على الاحداث الجارية سواء المرتبطة بموضوعات عامة او خاصة ويتم قراءتها من جهاز حاسوب وغالبا ما تكون متاحة عبر شبكة الانترنت، والصحيفة الالكترونية احياناً تكون مرتبطة بصحيفة مطبوعة.</a:t>
            </a:r>
            <a:endParaRPr lang="en-US" sz="1800" dirty="0">
              <a:latin typeface="Calibri"/>
              <a:ea typeface="Times New Roman"/>
              <a:cs typeface="Times New Roman"/>
            </a:endParaRPr>
          </a:p>
          <a:p>
            <a:pPr marL="457200" marR="0" algn="just" rtl="1">
              <a:lnSpc>
                <a:spcPct val="115000"/>
              </a:lnSpc>
              <a:spcBef>
                <a:spcPts val="0"/>
              </a:spcBef>
              <a:spcAft>
                <a:spcPts val="0"/>
              </a:spcAft>
            </a:pPr>
            <a:r>
              <a:rPr lang="en-US" sz="1100" dirty="0">
                <a:latin typeface="Simplified Arabic"/>
                <a:ea typeface="Times New Roman"/>
                <a:cs typeface="Times New Roman"/>
              </a:rPr>
              <a:t> </a:t>
            </a:r>
            <a:endParaRPr lang="en-US" sz="1800" dirty="0">
              <a:latin typeface="Calibri"/>
              <a:ea typeface="Times New Roman"/>
              <a:cs typeface="Times New Roman"/>
            </a:endParaRPr>
          </a:p>
          <a:p>
            <a:pPr marL="342900" marR="0" lvl="0" indent="-342900" algn="just" rtl="1">
              <a:lnSpc>
                <a:spcPct val="115000"/>
              </a:lnSpc>
              <a:spcBef>
                <a:spcPts val="0"/>
              </a:spcBef>
              <a:spcAft>
                <a:spcPts val="0"/>
              </a:spcAft>
              <a:buFont typeface="Courier New"/>
              <a:buChar char="­"/>
            </a:pPr>
            <a:r>
              <a:rPr lang="ar-SA" dirty="0">
                <a:latin typeface="Calibri"/>
                <a:ea typeface="Times New Roman"/>
                <a:cs typeface="Simplified Arabic"/>
              </a:rPr>
              <a:t>هي النسخة الكمبيوترية للصحيفة التي يتم من خلال تخزين المعلومات الكترونيا، وادارتها، واستدعائها، سواء تم هذا الاستخراج والتخزين من مادة سبق نشرها ورقياً، او تم ادخالها مباشرة بما فيها من كلمات وصور ورسوم الى شاشة الكمبيوتر الشخصي او التلفزيون التفاعلي.</a:t>
            </a:r>
            <a:endParaRPr lang="en-US" sz="1800" dirty="0">
              <a:latin typeface="Calibri"/>
              <a:ea typeface="Times New Roman"/>
              <a:cs typeface="Times New Roman"/>
            </a:endParaRPr>
          </a:p>
          <a:p>
            <a:pPr marL="457200" marR="0" algn="r" rtl="1">
              <a:lnSpc>
                <a:spcPct val="115000"/>
              </a:lnSpc>
              <a:spcBef>
                <a:spcPts val="0"/>
              </a:spcBef>
              <a:spcAft>
                <a:spcPts val="0"/>
              </a:spcAft>
            </a:pPr>
            <a:r>
              <a:rPr lang="ar-SA" sz="1100" dirty="0">
                <a:latin typeface="Calibri"/>
                <a:ea typeface="Times New Roman"/>
                <a:cs typeface="Simplified Arabic"/>
              </a:rPr>
              <a:t> </a:t>
            </a:r>
            <a:endParaRPr lang="en-US" sz="1800" dirty="0">
              <a:latin typeface="Calibri"/>
              <a:ea typeface="Times New Roman"/>
              <a:cs typeface="Times New Roman"/>
            </a:endParaRPr>
          </a:p>
        </p:txBody>
      </p:sp>
      <p:sp>
        <p:nvSpPr>
          <p:cNvPr id="3" name="Title 2"/>
          <p:cNvSpPr>
            <a:spLocks noGrp="1"/>
          </p:cNvSpPr>
          <p:nvPr>
            <p:ph type="title"/>
          </p:nvPr>
        </p:nvSpPr>
        <p:spPr/>
        <p:txBody>
          <a:bodyPr/>
          <a:lstStyle/>
          <a:p>
            <a:r>
              <a:rPr lang="ar-IQ" dirty="0" smtClean="0"/>
              <a:t>تعريفات اخرى متنوعة</a:t>
            </a:r>
            <a:endParaRPr lang="en-US" dirty="0"/>
          </a:p>
        </p:txBody>
      </p:sp>
    </p:spTree>
    <p:extLst>
      <p:ext uri="{BB962C8B-B14F-4D97-AF65-F5344CB8AC3E}">
        <p14:creationId xmlns:p14="http://schemas.microsoft.com/office/powerpoint/2010/main" val="308192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0" marR="0" algn="r" rtl="1">
              <a:lnSpc>
                <a:spcPct val="115000"/>
              </a:lnSpc>
              <a:spcBef>
                <a:spcPts val="0"/>
              </a:spcBef>
              <a:spcAft>
                <a:spcPts val="0"/>
              </a:spcAft>
            </a:pPr>
            <a:r>
              <a:rPr lang="ar-SA" sz="1100" dirty="0">
                <a:latin typeface="Calibri"/>
                <a:ea typeface="Times New Roman"/>
                <a:cs typeface="Simplified Arabic"/>
              </a:rPr>
              <a:t> </a:t>
            </a:r>
            <a:endParaRPr lang="en-US" sz="1800" dirty="0">
              <a:latin typeface="Calibri"/>
              <a:ea typeface="Times New Roman"/>
              <a:cs typeface="Times New Roman"/>
            </a:endParaRPr>
          </a:p>
          <a:p>
            <a:pPr marL="342900" marR="0" lvl="0" indent="-342900" algn="just" rtl="1">
              <a:lnSpc>
                <a:spcPct val="115000"/>
              </a:lnSpc>
              <a:spcBef>
                <a:spcPts val="0"/>
              </a:spcBef>
              <a:spcAft>
                <a:spcPts val="0"/>
              </a:spcAft>
              <a:buFont typeface="Courier New"/>
              <a:buChar char="­"/>
            </a:pPr>
            <a:r>
              <a:rPr lang="ar-SA" dirty="0">
                <a:latin typeface="Calibri"/>
                <a:ea typeface="Times New Roman"/>
                <a:cs typeface="Simplified Arabic"/>
              </a:rPr>
              <a:t>هي النصوص المنشورة على الانترنت، التي تكون بدورها مرتبطة بنصوص والنشر التلقائي، أي قدرة أي شخص على نشر ما يخطر له من افكار وموضوعات بشكل مباشر وفوري عبر الانترنت.</a:t>
            </a:r>
            <a:endParaRPr lang="en-US" sz="1800" dirty="0">
              <a:latin typeface="Calibri"/>
              <a:ea typeface="Times New Roman"/>
              <a:cs typeface="Times New Roman"/>
            </a:endParaRPr>
          </a:p>
          <a:p>
            <a:pPr marL="457200" marR="0" algn="r" rtl="1">
              <a:lnSpc>
                <a:spcPct val="115000"/>
              </a:lnSpc>
              <a:spcBef>
                <a:spcPts val="0"/>
              </a:spcBef>
              <a:spcAft>
                <a:spcPts val="0"/>
              </a:spcAft>
            </a:pPr>
            <a:r>
              <a:rPr lang="ar-SA" sz="1100" dirty="0">
                <a:latin typeface="Calibri"/>
                <a:ea typeface="Times New Roman"/>
                <a:cs typeface="Simplified Arabic"/>
              </a:rPr>
              <a:t> </a:t>
            </a:r>
            <a:endParaRPr lang="en-US" sz="1800" dirty="0">
              <a:latin typeface="Calibri"/>
              <a:ea typeface="Times New Roman"/>
              <a:cs typeface="Times New Roman"/>
            </a:endParaRPr>
          </a:p>
          <a:p>
            <a:pPr marL="342900" marR="0" lvl="0" indent="-342900" algn="just" rtl="1">
              <a:lnSpc>
                <a:spcPct val="115000"/>
              </a:lnSpc>
              <a:spcBef>
                <a:spcPts val="0"/>
              </a:spcBef>
              <a:spcAft>
                <a:spcPts val="1000"/>
              </a:spcAft>
              <a:buFont typeface="Courier New"/>
              <a:buChar char="­"/>
            </a:pPr>
            <a:r>
              <a:rPr lang="ar-SA" dirty="0">
                <a:latin typeface="Calibri"/>
                <a:ea typeface="Times New Roman"/>
                <a:cs typeface="Simplified Arabic"/>
              </a:rPr>
              <a:t>هي الصحف التي تستخدم الانترنت كقناة لانتشارها بالكلمة والصورة الحية والصوت وبالخبر المتغير آنياً </a:t>
            </a:r>
            <a:endParaRPr lang="en-US" sz="1800" dirty="0">
              <a:latin typeface="Calibri"/>
              <a:ea typeface="Times New Roman"/>
              <a:cs typeface="Times New Roman"/>
            </a:endParaRPr>
          </a:p>
          <a:p>
            <a:endParaRPr lang="en-US" dirty="0"/>
          </a:p>
        </p:txBody>
      </p:sp>
      <p:sp>
        <p:nvSpPr>
          <p:cNvPr id="3" name="Title 2"/>
          <p:cNvSpPr>
            <a:spLocks noGrp="1"/>
          </p:cNvSpPr>
          <p:nvPr>
            <p:ph type="title"/>
          </p:nvPr>
        </p:nvSpPr>
        <p:spPr/>
        <p:txBody>
          <a:bodyPr/>
          <a:lstStyle/>
          <a:p>
            <a:r>
              <a:rPr lang="ar-IQ" dirty="0" smtClean="0"/>
              <a:t>تعريفات اخرى متنوعة</a:t>
            </a:r>
            <a:endParaRPr lang="en-US" dirty="0"/>
          </a:p>
        </p:txBody>
      </p:sp>
    </p:spTree>
    <p:extLst>
      <p:ext uri="{BB962C8B-B14F-4D97-AF65-F5344CB8AC3E}">
        <p14:creationId xmlns:p14="http://schemas.microsoft.com/office/powerpoint/2010/main" val="27202062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marR="0" algn="just" rtl="1">
              <a:spcBef>
                <a:spcPts val="0"/>
              </a:spcBef>
              <a:spcAft>
                <a:spcPts val="0"/>
              </a:spcAft>
            </a:pPr>
            <a:r>
              <a:rPr lang="ar-SA" b="1" dirty="0">
                <a:latin typeface="Times New Roman"/>
                <a:ea typeface="Times New Roman"/>
                <a:cs typeface="Simplified Arabic"/>
              </a:rPr>
              <a:t>وقد رصدت التعريفات السابقة مجموعة من المؤشرات التي تشير الى الصحافة الالكترونية منها: </a:t>
            </a:r>
            <a:endParaRPr lang="ar-IQ" b="1" dirty="0" smtClean="0">
              <a:latin typeface="Times New Roman"/>
              <a:ea typeface="Times New Roman"/>
              <a:cs typeface="Simplified Arabic"/>
            </a:endParaRPr>
          </a:p>
          <a:p>
            <a:pPr marL="0" marR="0" indent="0" algn="just" rtl="1">
              <a:spcBef>
                <a:spcPts val="0"/>
              </a:spcBef>
              <a:spcAft>
                <a:spcPts val="0"/>
              </a:spcAft>
              <a:buNone/>
            </a:pPr>
            <a:endParaRPr lang="en-US" sz="2000" dirty="0">
              <a:latin typeface="Times New Roman"/>
              <a:ea typeface="Times New Roman"/>
            </a:endParaRPr>
          </a:p>
          <a:p>
            <a:pPr marL="342900" marR="0" lvl="0" indent="-342900" algn="just" rtl="1">
              <a:spcBef>
                <a:spcPts val="0"/>
              </a:spcBef>
              <a:spcAft>
                <a:spcPts val="0"/>
              </a:spcAft>
              <a:buFont typeface="+mj-lt"/>
              <a:buAutoNum type="arabicPeriod"/>
              <a:tabLst>
                <a:tab pos="247650" algn="l"/>
              </a:tabLst>
            </a:pPr>
            <a:r>
              <a:rPr lang="ar-SA" dirty="0">
                <a:latin typeface="Times New Roman"/>
                <a:ea typeface="Times New Roman"/>
                <a:cs typeface="Simplified Arabic"/>
              </a:rPr>
              <a:t>انها منشور الكتروني دوري يحتوي على الاحداث الجارية.</a:t>
            </a:r>
            <a:endParaRPr lang="en-US" sz="2000" dirty="0">
              <a:latin typeface="Times New Roman"/>
              <a:ea typeface="Times New Roman"/>
            </a:endParaRPr>
          </a:p>
          <a:p>
            <a:pPr marL="342900" marR="0" lvl="0" indent="-342900" algn="just" rtl="1">
              <a:spcBef>
                <a:spcPts val="0"/>
              </a:spcBef>
              <a:spcAft>
                <a:spcPts val="0"/>
              </a:spcAft>
              <a:buFont typeface="+mj-lt"/>
              <a:buAutoNum type="arabicPeriod"/>
              <a:tabLst>
                <a:tab pos="247650" algn="l"/>
              </a:tabLst>
            </a:pPr>
            <a:r>
              <a:rPr lang="ar-SA" dirty="0">
                <a:latin typeface="Times New Roman"/>
                <a:ea typeface="Times New Roman"/>
                <a:cs typeface="Simplified Arabic"/>
              </a:rPr>
              <a:t>تكون قراءتها من خلال الحاسوب الالي، وغالباً ما تكون متاحة عبر شبكة الانترنت.</a:t>
            </a:r>
            <a:endParaRPr lang="en-US" sz="2000" dirty="0">
              <a:latin typeface="Times New Roman"/>
              <a:ea typeface="Times New Roman"/>
            </a:endParaRPr>
          </a:p>
          <a:p>
            <a:pPr marL="342900" marR="0" lvl="0" indent="-342900" algn="just" rtl="1">
              <a:spcBef>
                <a:spcPts val="0"/>
              </a:spcBef>
              <a:spcAft>
                <a:spcPts val="0"/>
              </a:spcAft>
              <a:buFont typeface="+mj-lt"/>
              <a:buAutoNum type="arabicPeriod"/>
              <a:tabLst>
                <a:tab pos="247650" algn="l"/>
              </a:tabLst>
            </a:pPr>
            <a:r>
              <a:rPr lang="ar-SA" dirty="0">
                <a:latin typeface="Times New Roman"/>
                <a:ea typeface="Times New Roman"/>
                <a:cs typeface="Simplified Arabic"/>
              </a:rPr>
              <a:t>اصدارها يكون بطريقة الكترونية من حيث تحريرها، وتصحيحها وتصميم الرسوم، والصور واعدادها، وتركيب الصفحات، ثم يتم بثها الى جهاز حاسوب متصل بالشبكة</a:t>
            </a:r>
            <a:r>
              <a:rPr lang="ar-SA" dirty="0" smtClean="0">
                <a:latin typeface="Times New Roman"/>
                <a:ea typeface="Times New Roman"/>
                <a:cs typeface="Simplified Arabic"/>
              </a:rPr>
              <a:t>.</a:t>
            </a:r>
            <a:endParaRPr lang="en-US" sz="2000" dirty="0">
              <a:latin typeface="Times New Roman"/>
              <a:ea typeface="Times New Roman"/>
            </a:endParaRPr>
          </a:p>
        </p:txBody>
      </p:sp>
      <p:sp>
        <p:nvSpPr>
          <p:cNvPr id="3" name="Title 2"/>
          <p:cNvSpPr>
            <a:spLocks noGrp="1"/>
          </p:cNvSpPr>
          <p:nvPr>
            <p:ph type="title"/>
          </p:nvPr>
        </p:nvSpPr>
        <p:spPr/>
        <p:txBody>
          <a:bodyPr/>
          <a:lstStyle/>
          <a:p>
            <a:r>
              <a:rPr lang="ar-IQ" sz="4800" dirty="0" smtClean="0"/>
              <a:t>مؤشرات تعريف الصحافة الالكترونية</a:t>
            </a:r>
            <a:r>
              <a:rPr lang="ar-IQ" dirty="0" smtClean="0"/>
              <a:t> </a:t>
            </a:r>
            <a:endParaRPr lang="en-US" dirty="0"/>
          </a:p>
        </p:txBody>
      </p:sp>
    </p:spTree>
    <p:extLst>
      <p:ext uri="{BB962C8B-B14F-4D97-AF65-F5344CB8AC3E}">
        <p14:creationId xmlns:p14="http://schemas.microsoft.com/office/powerpoint/2010/main" val="382762785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83</TotalTime>
  <Words>934</Words>
  <Application>Microsoft Office PowerPoint</Application>
  <PresentationFormat>عرض على الشاشة (3:4)‏</PresentationFormat>
  <Paragraphs>78</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Hardcover</vt:lpstr>
      <vt:lpstr>الصحافة الالكترونية </vt:lpstr>
      <vt:lpstr>مفهوم الصحافة الالكترونية </vt:lpstr>
      <vt:lpstr>التعريف من حيث عمليات التحديث والاضافة والتعديل على الصحيفة الالكترونية </vt:lpstr>
      <vt:lpstr>التعريف من حيث الانواع </vt:lpstr>
      <vt:lpstr>التعريف من حيث الانواع</vt:lpstr>
      <vt:lpstr>التعريف من حيث الوسائل والامكانات</vt:lpstr>
      <vt:lpstr>تعريفات اخرى متنوعة</vt:lpstr>
      <vt:lpstr>تعريفات اخرى متنوعة</vt:lpstr>
      <vt:lpstr>مؤشرات تعريف الصحافة الالكترونية </vt:lpstr>
      <vt:lpstr>مؤشرات تعريف الصحافة الالكترونية </vt:lpstr>
      <vt:lpstr>علاقة الصحافة الالكترونية بالنشر الالكتروني</vt:lpstr>
      <vt:lpstr>علاقة النشر الالكتروني بالصحافة الالكترونية </vt:lpstr>
      <vt:lpstr>علاقة النشر الالكتروني بالصحافة الالكترونية</vt:lpstr>
      <vt:lpstr>مصطلحات الصحافة الالكترونية</vt:lpstr>
      <vt:lpstr>العلاقة بين النشر الالكتروني والصحافة الالكترونية</vt:lpstr>
      <vt:lpstr>اسئلة مقترحة </vt:lpstr>
      <vt:lpstr>شكرا لحسن اصغائكم </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الصحافة الالكترونية </dc:title>
  <dc:creator>DR.Ahmed Saker</dc:creator>
  <cp:lastModifiedBy>DR.Ahmed Saker</cp:lastModifiedBy>
  <cp:revision>21</cp:revision>
  <dcterms:created xsi:type="dcterms:W3CDTF">2020-03-18T17:51:31Z</dcterms:created>
  <dcterms:modified xsi:type="dcterms:W3CDTF">2024-11-02T23:20:31Z</dcterms:modified>
</cp:coreProperties>
</file>