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7" r:id="rId2"/>
    <p:sldId id="271" r:id="rId3"/>
    <p:sldId id="265" r:id="rId4"/>
    <p:sldId id="269" r:id="rId5"/>
    <p:sldId id="273" r:id="rId6"/>
    <p:sldId id="274" r:id="rId7"/>
    <p:sldId id="276" r:id="rId8"/>
    <p:sldId id="277" r:id="rId9"/>
    <p:sldId id="275" r:id="rId10"/>
    <p:sldId id="27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2A4645F-0075-4481-814E-70D38A63B7B8}" type="datetimeFigureOut">
              <a:rPr lang="en-US" smtClean="0">
                <a:solidFill>
                  <a:srgbClr val="ECE9C6"/>
                </a:solidFill>
              </a:rPr>
              <a:pPr/>
              <a:t>11/3/2024</a:t>
            </a:fld>
            <a:endParaRPr lang="en-US">
              <a:solidFill>
                <a:srgbClr val="ECE9C6"/>
              </a:solidFill>
            </a:endParaRP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solidFill>
                <a:srgbClr val="ECE9C6"/>
              </a:solidFill>
            </a:endParaRP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7C87ED6-98A1-4F5E-91BC-FBB2D4AED951}" type="slidenum">
              <a:rPr lang="en-US" smtClean="0">
                <a:solidFill>
                  <a:srgbClr val="ECE9C6"/>
                </a:solidFill>
              </a:rPr>
              <a:pPr/>
              <a:t>‹#›</a:t>
            </a:fld>
            <a:endParaRPr lang="en-US">
              <a:solidFill>
                <a:srgbClr val="ECE9C6"/>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2A4645F-0075-4481-814E-70D38A63B7B8}" type="datetimeFigureOut">
              <a:rPr lang="en-US" smtClean="0">
                <a:solidFill>
                  <a:srgbClr val="895D1D"/>
                </a:solidFill>
              </a:rPr>
              <a:pPr/>
              <a:t>11/3/2024</a:t>
            </a:fld>
            <a:endParaRPr lang="en-US">
              <a:solidFill>
                <a:srgbClr val="895D1D"/>
              </a:solidFill>
            </a:endParaRPr>
          </a:p>
        </p:txBody>
      </p:sp>
      <p:sp>
        <p:nvSpPr>
          <p:cNvPr id="5" name="Footer Placeholder 4"/>
          <p:cNvSpPr>
            <a:spLocks noGrp="1"/>
          </p:cNvSpPr>
          <p:nvPr>
            <p:ph type="ftr" sz="quarter" idx="11"/>
          </p:nvPr>
        </p:nvSpPr>
        <p:spPr/>
        <p:txBody>
          <a:bodyPr/>
          <a:lstStyle>
            <a:extLst/>
          </a:lstStyle>
          <a:p>
            <a:endParaRPr lang="en-US">
              <a:solidFill>
                <a:srgbClr val="895D1D"/>
              </a:solidFill>
            </a:endParaRPr>
          </a:p>
        </p:txBody>
      </p:sp>
      <p:sp>
        <p:nvSpPr>
          <p:cNvPr id="6" name="Slide Number Placeholder 5"/>
          <p:cNvSpPr>
            <a:spLocks noGrp="1"/>
          </p:cNvSpPr>
          <p:nvPr>
            <p:ph type="sldNum" sz="quarter" idx="12"/>
          </p:nvPr>
        </p:nvSpPr>
        <p:spPr/>
        <p:txBody>
          <a:bodyPr/>
          <a:lstStyle>
            <a:extLst/>
          </a:lstStyle>
          <a:p>
            <a:fld id="{37C87ED6-98A1-4F5E-91BC-FBB2D4AED951}" type="slidenum">
              <a:rPr lang="en-US" smtClean="0">
                <a:solidFill>
                  <a:srgbClr val="895D1D"/>
                </a:solidFill>
              </a:rPr>
              <a:pPr/>
              <a:t>‹#›</a:t>
            </a:fld>
            <a:endParaRPr lang="en-US">
              <a:solidFill>
                <a:srgbClr val="895D1D"/>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F2A4645F-0075-4481-814E-70D38A63B7B8}" type="datetimeFigureOut">
              <a:rPr lang="en-US" smtClean="0">
                <a:solidFill>
                  <a:srgbClr val="895D1D"/>
                </a:solidFill>
              </a:rPr>
              <a:pPr/>
              <a:t>11/3/2024</a:t>
            </a:fld>
            <a:endParaRPr lang="en-US">
              <a:solidFill>
                <a:srgbClr val="895D1D"/>
              </a:solidFill>
            </a:endParaRP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solidFill>
                <a:srgbClr val="895D1D"/>
              </a:solidFill>
            </a:endParaRP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7C87ED6-98A1-4F5E-91BC-FBB2D4AED951}" type="slidenum">
              <a:rPr lang="en-US" smtClean="0">
                <a:solidFill>
                  <a:srgbClr val="895D1D"/>
                </a:solidFill>
              </a:rPr>
              <a:pPr/>
              <a:t>‹#›</a:t>
            </a:fld>
            <a:endParaRPr lang="en-US">
              <a:solidFill>
                <a:srgbClr val="895D1D"/>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2A4645F-0075-4481-814E-70D38A63B7B8}" type="datetimeFigureOut">
              <a:rPr lang="en-US" smtClean="0">
                <a:solidFill>
                  <a:srgbClr val="895D1D"/>
                </a:solidFill>
              </a:rPr>
              <a:pPr/>
              <a:t>11/3/2024</a:t>
            </a:fld>
            <a:endParaRPr lang="en-US">
              <a:solidFill>
                <a:srgbClr val="895D1D"/>
              </a:solidFill>
            </a:endParaRPr>
          </a:p>
        </p:txBody>
      </p:sp>
      <p:sp>
        <p:nvSpPr>
          <p:cNvPr id="5" name="Footer Placeholder 4"/>
          <p:cNvSpPr>
            <a:spLocks noGrp="1"/>
          </p:cNvSpPr>
          <p:nvPr>
            <p:ph type="ftr" sz="quarter" idx="11"/>
          </p:nvPr>
        </p:nvSpPr>
        <p:spPr/>
        <p:txBody>
          <a:bodyPr/>
          <a:lstStyle>
            <a:extLst/>
          </a:lstStyle>
          <a:p>
            <a:endParaRPr lang="en-US">
              <a:solidFill>
                <a:srgbClr val="895D1D"/>
              </a:solidFill>
            </a:endParaRPr>
          </a:p>
        </p:txBody>
      </p:sp>
      <p:sp>
        <p:nvSpPr>
          <p:cNvPr id="6" name="Slide Number Placeholder 5"/>
          <p:cNvSpPr>
            <a:spLocks noGrp="1"/>
          </p:cNvSpPr>
          <p:nvPr>
            <p:ph type="sldNum" sz="quarter" idx="12"/>
          </p:nvPr>
        </p:nvSpPr>
        <p:spPr/>
        <p:txBody>
          <a:bodyPr/>
          <a:lstStyle>
            <a:extLst/>
          </a:lstStyle>
          <a:p>
            <a:fld id="{37C87ED6-98A1-4F5E-91BC-FBB2D4AED951}" type="slidenum">
              <a:rPr lang="en-US" smtClean="0">
                <a:solidFill>
                  <a:srgbClr val="895D1D"/>
                </a:solidFill>
              </a:rPr>
              <a:pPr/>
              <a:t>‹#›</a:t>
            </a:fld>
            <a:endParaRPr lang="en-US">
              <a:solidFill>
                <a:srgbClr val="895D1D"/>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2A4645F-0075-4481-814E-70D38A63B7B8}" type="datetimeFigureOut">
              <a:rPr lang="en-US" smtClean="0">
                <a:solidFill>
                  <a:srgbClr val="895D1D"/>
                </a:solidFill>
              </a:rPr>
              <a:pPr/>
              <a:t>11/3/2024</a:t>
            </a:fld>
            <a:endParaRPr lang="en-US">
              <a:solidFill>
                <a:srgbClr val="895D1D"/>
              </a:solidFill>
            </a:endParaRP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solidFill>
                <a:srgbClr val="895D1D"/>
              </a:solidFill>
            </a:endParaRP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37C87ED6-98A1-4F5E-91BC-FBB2D4AED951}" type="slidenum">
              <a:rPr lang="en-US" smtClean="0">
                <a:solidFill>
                  <a:srgbClr val="895D1D"/>
                </a:solidFill>
              </a:rPr>
              <a:pPr/>
              <a:t>‹#›</a:t>
            </a:fld>
            <a:endParaRPr lang="en-US">
              <a:solidFill>
                <a:srgbClr val="895D1D"/>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2A4645F-0075-4481-814E-70D38A63B7B8}" type="datetimeFigureOut">
              <a:rPr lang="en-US" smtClean="0">
                <a:solidFill>
                  <a:srgbClr val="895D1D"/>
                </a:solidFill>
              </a:rPr>
              <a:pPr/>
              <a:t>11/3/2024</a:t>
            </a:fld>
            <a:endParaRPr lang="en-US">
              <a:solidFill>
                <a:srgbClr val="895D1D"/>
              </a:solidFill>
            </a:endParaRPr>
          </a:p>
        </p:txBody>
      </p:sp>
      <p:sp>
        <p:nvSpPr>
          <p:cNvPr id="6" name="Footer Placeholder 5"/>
          <p:cNvSpPr>
            <a:spLocks noGrp="1"/>
          </p:cNvSpPr>
          <p:nvPr>
            <p:ph type="ftr" sz="quarter" idx="11"/>
          </p:nvPr>
        </p:nvSpPr>
        <p:spPr/>
        <p:txBody>
          <a:bodyPr/>
          <a:lstStyle>
            <a:extLst/>
          </a:lstStyle>
          <a:p>
            <a:endParaRPr lang="en-US">
              <a:solidFill>
                <a:srgbClr val="895D1D"/>
              </a:solidFill>
            </a:endParaRPr>
          </a:p>
        </p:txBody>
      </p:sp>
      <p:sp>
        <p:nvSpPr>
          <p:cNvPr id="7" name="Slide Number Placeholder 6"/>
          <p:cNvSpPr>
            <a:spLocks noGrp="1"/>
          </p:cNvSpPr>
          <p:nvPr>
            <p:ph type="sldNum" sz="quarter" idx="12"/>
          </p:nvPr>
        </p:nvSpPr>
        <p:spPr/>
        <p:txBody>
          <a:bodyPr/>
          <a:lstStyle>
            <a:extLst/>
          </a:lstStyle>
          <a:p>
            <a:fld id="{37C87ED6-98A1-4F5E-91BC-FBB2D4AED951}" type="slidenum">
              <a:rPr lang="en-US" smtClean="0">
                <a:solidFill>
                  <a:srgbClr val="895D1D"/>
                </a:solidFill>
              </a:rPr>
              <a:pPr/>
              <a:t>‹#›</a:t>
            </a:fld>
            <a:endParaRPr lang="en-US">
              <a:solidFill>
                <a:srgbClr val="895D1D"/>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2A4645F-0075-4481-814E-70D38A63B7B8}" type="datetimeFigureOut">
              <a:rPr lang="en-US" smtClean="0">
                <a:solidFill>
                  <a:srgbClr val="895D1D"/>
                </a:solidFill>
              </a:rPr>
              <a:pPr/>
              <a:t>11/3/2024</a:t>
            </a:fld>
            <a:endParaRPr lang="en-US">
              <a:solidFill>
                <a:srgbClr val="895D1D"/>
              </a:solidFill>
            </a:endParaRPr>
          </a:p>
        </p:txBody>
      </p:sp>
      <p:sp>
        <p:nvSpPr>
          <p:cNvPr id="8" name="Footer Placeholder 7"/>
          <p:cNvSpPr>
            <a:spLocks noGrp="1"/>
          </p:cNvSpPr>
          <p:nvPr>
            <p:ph type="ftr" sz="quarter" idx="11"/>
          </p:nvPr>
        </p:nvSpPr>
        <p:spPr/>
        <p:txBody>
          <a:bodyPr/>
          <a:lstStyle>
            <a:extLst/>
          </a:lstStyle>
          <a:p>
            <a:endParaRPr lang="en-US">
              <a:solidFill>
                <a:srgbClr val="895D1D"/>
              </a:solidFill>
            </a:endParaRPr>
          </a:p>
        </p:txBody>
      </p:sp>
      <p:sp>
        <p:nvSpPr>
          <p:cNvPr id="9" name="Slide Number Placeholder 8"/>
          <p:cNvSpPr>
            <a:spLocks noGrp="1"/>
          </p:cNvSpPr>
          <p:nvPr>
            <p:ph type="sldNum" sz="quarter" idx="12"/>
          </p:nvPr>
        </p:nvSpPr>
        <p:spPr/>
        <p:txBody>
          <a:bodyPr/>
          <a:lstStyle>
            <a:extLst/>
          </a:lstStyle>
          <a:p>
            <a:fld id="{37C87ED6-98A1-4F5E-91BC-FBB2D4AED951}" type="slidenum">
              <a:rPr lang="en-US" smtClean="0">
                <a:solidFill>
                  <a:srgbClr val="895D1D"/>
                </a:solidFill>
              </a:rPr>
              <a:pPr/>
              <a:t>‹#›</a:t>
            </a:fld>
            <a:endParaRPr lang="en-US">
              <a:solidFill>
                <a:srgbClr val="895D1D"/>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2A4645F-0075-4481-814E-70D38A63B7B8}" type="datetimeFigureOut">
              <a:rPr lang="en-US" smtClean="0">
                <a:solidFill>
                  <a:srgbClr val="895D1D"/>
                </a:solidFill>
              </a:rPr>
              <a:pPr/>
              <a:t>11/3/2024</a:t>
            </a:fld>
            <a:endParaRPr lang="en-US">
              <a:solidFill>
                <a:srgbClr val="895D1D"/>
              </a:solidFill>
            </a:endParaRPr>
          </a:p>
        </p:txBody>
      </p:sp>
      <p:sp>
        <p:nvSpPr>
          <p:cNvPr id="4" name="Footer Placeholder 3"/>
          <p:cNvSpPr>
            <a:spLocks noGrp="1"/>
          </p:cNvSpPr>
          <p:nvPr>
            <p:ph type="ftr" sz="quarter" idx="11"/>
          </p:nvPr>
        </p:nvSpPr>
        <p:spPr/>
        <p:txBody>
          <a:bodyPr/>
          <a:lstStyle>
            <a:extLst/>
          </a:lstStyle>
          <a:p>
            <a:endParaRPr lang="en-US">
              <a:solidFill>
                <a:srgbClr val="895D1D"/>
              </a:solidFill>
            </a:endParaRPr>
          </a:p>
        </p:txBody>
      </p:sp>
      <p:sp>
        <p:nvSpPr>
          <p:cNvPr id="5" name="Slide Number Placeholder 4"/>
          <p:cNvSpPr>
            <a:spLocks noGrp="1"/>
          </p:cNvSpPr>
          <p:nvPr>
            <p:ph type="sldNum" sz="quarter" idx="12"/>
          </p:nvPr>
        </p:nvSpPr>
        <p:spPr/>
        <p:txBody>
          <a:bodyPr/>
          <a:lstStyle>
            <a:extLst/>
          </a:lstStyle>
          <a:p>
            <a:fld id="{37C87ED6-98A1-4F5E-91BC-FBB2D4AED951}" type="slidenum">
              <a:rPr lang="en-US" smtClean="0">
                <a:solidFill>
                  <a:srgbClr val="895D1D"/>
                </a:solidFill>
              </a:rPr>
              <a:pPr/>
              <a:t>‹#›</a:t>
            </a:fld>
            <a:endParaRPr lang="en-US">
              <a:solidFill>
                <a:srgbClr val="895D1D"/>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2A4645F-0075-4481-814E-70D38A63B7B8}" type="datetimeFigureOut">
              <a:rPr lang="en-US" smtClean="0">
                <a:solidFill>
                  <a:srgbClr val="895D1D"/>
                </a:solidFill>
              </a:rPr>
              <a:pPr/>
              <a:t>11/3/2024</a:t>
            </a:fld>
            <a:endParaRPr lang="en-US">
              <a:solidFill>
                <a:srgbClr val="895D1D"/>
              </a:solidFill>
            </a:endParaRP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solidFill>
                <a:srgbClr val="895D1D"/>
              </a:solidFill>
            </a:endParaRPr>
          </a:p>
        </p:txBody>
      </p:sp>
      <p:sp>
        <p:nvSpPr>
          <p:cNvPr id="4" name="Slide Number Placeholder 3"/>
          <p:cNvSpPr>
            <a:spLocks noGrp="1"/>
          </p:cNvSpPr>
          <p:nvPr>
            <p:ph type="sldNum" sz="quarter" idx="12"/>
          </p:nvPr>
        </p:nvSpPr>
        <p:spPr/>
        <p:txBody>
          <a:bodyPr/>
          <a:lstStyle>
            <a:extLst/>
          </a:lstStyle>
          <a:p>
            <a:fld id="{37C87ED6-98A1-4F5E-91BC-FBB2D4AED951}" type="slidenum">
              <a:rPr lang="en-US" smtClean="0">
                <a:solidFill>
                  <a:srgbClr val="895D1D"/>
                </a:solidFill>
              </a:rPr>
              <a:pPr/>
              <a:t>‹#›</a:t>
            </a:fld>
            <a:endParaRPr lang="en-US">
              <a:solidFill>
                <a:srgbClr val="895D1D"/>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2A4645F-0075-4481-814E-70D38A63B7B8}" type="datetimeFigureOut">
              <a:rPr lang="en-US" smtClean="0">
                <a:solidFill>
                  <a:srgbClr val="895D1D"/>
                </a:solidFill>
              </a:rPr>
              <a:pPr/>
              <a:t>11/3/2024</a:t>
            </a:fld>
            <a:endParaRPr lang="en-US">
              <a:solidFill>
                <a:srgbClr val="895D1D"/>
              </a:solidFill>
            </a:endParaRPr>
          </a:p>
        </p:txBody>
      </p:sp>
      <p:sp>
        <p:nvSpPr>
          <p:cNvPr id="6" name="Footer Placeholder 5"/>
          <p:cNvSpPr>
            <a:spLocks noGrp="1"/>
          </p:cNvSpPr>
          <p:nvPr>
            <p:ph type="ftr" sz="quarter" idx="11"/>
          </p:nvPr>
        </p:nvSpPr>
        <p:spPr/>
        <p:txBody>
          <a:bodyPr/>
          <a:lstStyle>
            <a:extLst/>
          </a:lstStyle>
          <a:p>
            <a:endParaRPr lang="en-US">
              <a:solidFill>
                <a:srgbClr val="895D1D"/>
              </a:solidFill>
            </a:endParaRPr>
          </a:p>
        </p:txBody>
      </p:sp>
      <p:sp>
        <p:nvSpPr>
          <p:cNvPr id="7" name="Slide Number Placeholder 6"/>
          <p:cNvSpPr>
            <a:spLocks noGrp="1"/>
          </p:cNvSpPr>
          <p:nvPr>
            <p:ph type="sldNum" sz="quarter" idx="12"/>
          </p:nvPr>
        </p:nvSpPr>
        <p:spPr/>
        <p:txBody>
          <a:bodyPr/>
          <a:lstStyle>
            <a:extLst/>
          </a:lstStyle>
          <a:p>
            <a:fld id="{37C87ED6-98A1-4F5E-91BC-FBB2D4AED951}" type="slidenum">
              <a:rPr lang="en-US" smtClean="0">
                <a:solidFill>
                  <a:srgbClr val="895D1D"/>
                </a:solidFill>
              </a:rPr>
              <a:pPr/>
              <a:t>‹#›</a:t>
            </a:fld>
            <a:endParaRPr lang="en-US">
              <a:solidFill>
                <a:srgbClr val="895D1D"/>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2A4645F-0075-4481-814E-70D38A63B7B8}" type="datetimeFigureOut">
              <a:rPr lang="en-US" smtClean="0">
                <a:solidFill>
                  <a:srgbClr val="895D1D"/>
                </a:solidFill>
              </a:rPr>
              <a:pPr/>
              <a:t>11/3/2024</a:t>
            </a:fld>
            <a:endParaRPr lang="en-US">
              <a:solidFill>
                <a:srgbClr val="895D1D"/>
              </a:solidFill>
            </a:endParaRPr>
          </a:p>
        </p:txBody>
      </p:sp>
      <p:sp>
        <p:nvSpPr>
          <p:cNvPr id="6" name="Footer Placeholder 5"/>
          <p:cNvSpPr>
            <a:spLocks noGrp="1"/>
          </p:cNvSpPr>
          <p:nvPr>
            <p:ph type="ftr" sz="quarter" idx="11"/>
          </p:nvPr>
        </p:nvSpPr>
        <p:spPr/>
        <p:txBody>
          <a:bodyPr/>
          <a:lstStyle>
            <a:extLst/>
          </a:lstStyle>
          <a:p>
            <a:endParaRPr lang="en-US">
              <a:solidFill>
                <a:srgbClr val="895D1D"/>
              </a:solidFill>
            </a:endParaRPr>
          </a:p>
        </p:txBody>
      </p:sp>
      <p:sp>
        <p:nvSpPr>
          <p:cNvPr id="7" name="Slide Number Placeholder 6"/>
          <p:cNvSpPr>
            <a:spLocks noGrp="1"/>
          </p:cNvSpPr>
          <p:nvPr>
            <p:ph type="sldNum" sz="quarter" idx="12"/>
          </p:nvPr>
        </p:nvSpPr>
        <p:spPr/>
        <p:txBody>
          <a:bodyPr/>
          <a:lstStyle>
            <a:extLst/>
          </a:lstStyle>
          <a:p>
            <a:fld id="{37C87ED6-98A1-4F5E-91BC-FBB2D4AED951}" type="slidenum">
              <a:rPr lang="en-US" smtClean="0">
                <a:solidFill>
                  <a:srgbClr val="895D1D"/>
                </a:solidFill>
              </a:rPr>
              <a:pPr/>
              <a:t>‹#›</a:t>
            </a:fld>
            <a:endParaRPr lang="en-US">
              <a:solidFill>
                <a:srgbClr val="895D1D"/>
              </a:solidFill>
            </a:endParaRP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6509135-802C-4013-80D3-D5330FF11A25}" type="datetimeFigureOut">
              <a:rPr lang="en-US" smtClean="0"/>
              <a:pPr/>
              <a:t>11/3/2024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solidFill>
                <a:srgbClr val="94C600"/>
              </a:solidFill>
            </a:endParaRP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9B6E2FB-FBDF-40AE-9B1F-F3A209B25B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8645" y="609600"/>
            <a:ext cx="6637468" cy="4648200"/>
          </a:xfrm>
        </p:spPr>
        <p:txBody>
          <a:bodyPr>
            <a:noAutofit/>
          </a:bodyPr>
          <a:lstStyle/>
          <a:p>
            <a:pPr lvl="0" algn="ctr">
              <a:spcBef>
                <a:spcPts val="600"/>
              </a:spcBef>
            </a:pPr>
            <a:r>
              <a:rPr lang="ar-IQ" sz="5400" b="1" dirty="0" smtClean="0">
                <a:solidFill>
                  <a:prstClr val="black"/>
                </a:solidFill>
                <a:latin typeface="Arabic Typesetting" pitchFamily="66" charset="-78"/>
                <a:cs typeface="Arabic Typesetting" pitchFamily="66" charset="-78"/>
              </a:rPr>
              <a:t>الجامعة المستنصرية / كلية </a:t>
            </a:r>
            <a:r>
              <a:rPr lang="ar-IQ" sz="5400" b="1" dirty="0" err="1" smtClean="0">
                <a:solidFill>
                  <a:prstClr val="black"/>
                </a:solidFill>
                <a:latin typeface="Arabic Typesetting" pitchFamily="66" charset="-78"/>
                <a:cs typeface="Arabic Typesetting" pitchFamily="66" charset="-78"/>
              </a:rPr>
              <a:t>الاداب</a:t>
            </a:r>
            <a:r>
              <a:rPr lang="ar-IQ" sz="5400" b="1" dirty="0" smtClean="0">
                <a:solidFill>
                  <a:prstClr val="black"/>
                </a:solidFill>
                <a:latin typeface="Arabic Typesetting" pitchFamily="66" charset="-78"/>
                <a:cs typeface="Arabic Typesetting" pitchFamily="66" charset="-78"/>
              </a:rPr>
              <a:t> </a:t>
            </a:r>
            <a:br>
              <a:rPr lang="ar-IQ" sz="5400" b="1" dirty="0" smtClean="0">
                <a:solidFill>
                  <a:prstClr val="black"/>
                </a:solidFill>
                <a:latin typeface="Arabic Typesetting" pitchFamily="66" charset="-78"/>
                <a:cs typeface="Arabic Typesetting" pitchFamily="66" charset="-78"/>
              </a:rPr>
            </a:br>
            <a:r>
              <a:rPr lang="ar-IQ" sz="5400" b="1" dirty="0" smtClean="0">
                <a:solidFill>
                  <a:prstClr val="black"/>
                </a:solidFill>
                <a:latin typeface="Arabic Typesetting" pitchFamily="66" charset="-78"/>
                <a:cs typeface="Arabic Typesetting" pitchFamily="66" charset="-78"/>
              </a:rPr>
              <a:t> قسم الاعلام / المرحلة الثانية</a:t>
            </a:r>
            <a:br>
              <a:rPr lang="ar-IQ" sz="5400" b="1" dirty="0" smtClean="0">
                <a:solidFill>
                  <a:prstClr val="black"/>
                </a:solidFill>
                <a:latin typeface="Arabic Typesetting" pitchFamily="66" charset="-78"/>
                <a:cs typeface="Arabic Typesetting" pitchFamily="66" charset="-78"/>
              </a:rPr>
            </a:br>
            <a:r>
              <a:rPr lang="ar-IQ" sz="5400" dirty="0" smtClean="0">
                <a:solidFill>
                  <a:prstClr val="black"/>
                </a:solidFill>
                <a:latin typeface="Arabic Typesetting" pitchFamily="66" charset="-78"/>
                <a:cs typeface="Arabic Typesetting" pitchFamily="66" charset="-78"/>
              </a:rPr>
              <a:t>الدراسة المسائية</a:t>
            </a:r>
            <a:endParaRPr lang="ar-IQ" sz="5400" b="1" dirty="0">
              <a:solidFill>
                <a:prstClr val="black"/>
              </a:solidFill>
              <a:latin typeface="Arabic Typesetting" pitchFamily="66" charset="-78"/>
              <a:cs typeface="Arabic Typesetting" pitchFamily="66" charset="-78"/>
            </a:endParaRPr>
          </a:p>
        </p:txBody>
      </p:sp>
      <p:sp>
        <p:nvSpPr>
          <p:cNvPr id="3" name="Text Placeholder 2"/>
          <p:cNvSpPr>
            <a:spLocks noGrp="1"/>
          </p:cNvSpPr>
          <p:nvPr>
            <p:ph type="body" idx="1"/>
          </p:nvPr>
        </p:nvSpPr>
        <p:spPr>
          <a:xfrm>
            <a:off x="381000" y="457200"/>
            <a:ext cx="8598192" cy="5181600"/>
          </a:xfrm>
        </p:spPr>
        <p:txBody>
          <a:bodyPr>
            <a:normAutofit/>
          </a:bodyPr>
          <a:lstStyle/>
          <a:p>
            <a:pPr algn="ctr"/>
            <a:r>
              <a:rPr lang="en-US" sz="6000" b="1" dirty="0" smtClean="0">
                <a:solidFill>
                  <a:schemeClr val="tx1"/>
                </a:solidFill>
                <a:latin typeface="Arabic Typesetting" pitchFamily="66" charset="-78"/>
                <a:cs typeface="Arabic Typesetting" pitchFamily="66" charset="-78"/>
              </a:rPr>
              <a:t> </a:t>
            </a:r>
            <a:r>
              <a:rPr lang="ar-IQ" sz="6000" b="1" dirty="0" smtClean="0">
                <a:solidFill>
                  <a:schemeClr val="tx1"/>
                </a:solidFill>
                <a:latin typeface="Arabic Typesetting" pitchFamily="66" charset="-78"/>
                <a:cs typeface="Arabic Typesetting" pitchFamily="66" charset="-78"/>
              </a:rPr>
              <a:t> </a:t>
            </a:r>
            <a:r>
              <a:rPr lang="ar-IQ" sz="6000" b="1" dirty="0" smtClean="0">
                <a:solidFill>
                  <a:schemeClr val="tx1"/>
                </a:solidFill>
                <a:latin typeface="Arabic Typesetting" pitchFamily="66" charset="-78"/>
                <a:cs typeface="Arabic Typesetting" pitchFamily="66" charset="-78"/>
              </a:rPr>
              <a:t>الصحافة </a:t>
            </a:r>
            <a:r>
              <a:rPr lang="ar-IQ" sz="6000" b="1" dirty="0" smtClean="0">
                <a:solidFill>
                  <a:schemeClr val="tx1"/>
                </a:solidFill>
                <a:latin typeface="Arabic Typesetting" pitchFamily="66" charset="-78"/>
                <a:cs typeface="Arabic Typesetting" pitchFamily="66" charset="-78"/>
              </a:rPr>
              <a:t>الالكترونية / </a:t>
            </a:r>
            <a:r>
              <a:rPr lang="ar-IQ" sz="6000" b="1" smtClean="0">
                <a:solidFill>
                  <a:schemeClr val="tx1"/>
                </a:solidFill>
                <a:latin typeface="Arabic Typesetting" pitchFamily="66" charset="-78"/>
                <a:cs typeface="Arabic Typesetting" pitchFamily="66" charset="-78"/>
              </a:rPr>
              <a:t>المحاضرة الرابعة</a:t>
            </a:r>
            <a:endParaRPr lang="ar-IQ" sz="6000" b="1" dirty="0" smtClean="0">
              <a:solidFill>
                <a:schemeClr val="tx1"/>
              </a:solidFill>
              <a:latin typeface="Arabic Typesetting" pitchFamily="66" charset="-78"/>
              <a:cs typeface="Arabic Typesetting" pitchFamily="66" charset="-78"/>
            </a:endParaRPr>
          </a:p>
          <a:p>
            <a:pPr algn="ctr"/>
            <a:r>
              <a:rPr lang="ar-IQ" sz="6000" b="1" dirty="0" smtClean="0">
                <a:latin typeface="Arabic Typesetting" pitchFamily="66" charset="-78"/>
                <a:cs typeface="Arabic Typesetting" pitchFamily="66" charset="-78"/>
              </a:rPr>
              <a:t>مدرس المادة </a:t>
            </a:r>
          </a:p>
          <a:p>
            <a:pPr algn="ctr"/>
            <a:r>
              <a:rPr lang="ar-IQ" sz="6000" b="1" dirty="0" err="1" smtClean="0">
                <a:latin typeface="Arabic Typesetting" pitchFamily="66" charset="-78"/>
                <a:cs typeface="Arabic Typesetting" pitchFamily="66" charset="-78"/>
              </a:rPr>
              <a:t>ا.م.د</a:t>
            </a:r>
            <a:r>
              <a:rPr lang="ar-IQ" sz="6000" b="1" dirty="0" smtClean="0">
                <a:latin typeface="Arabic Typesetting" pitchFamily="66" charset="-78"/>
                <a:cs typeface="Arabic Typesetting" pitchFamily="66" charset="-78"/>
              </a:rPr>
              <a:t> وداد نجم عبود</a:t>
            </a:r>
            <a:r>
              <a:rPr lang="ar-IQ" sz="6000" b="1" dirty="0" smtClean="0">
                <a:solidFill>
                  <a:schemeClr val="tx1"/>
                </a:solidFill>
                <a:latin typeface="Arabic Typesetting" pitchFamily="66" charset="-78"/>
                <a:cs typeface="Arabic Typesetting" pitchFamily="66" charset="-78"/>
              </a:rPr>
              <a:t> </a:t>
            </a:r>
            <a:endParaRPr lang="en-US" sz="6000" b="1" dirty="0">
              <a:solidFill>
                <a:schemeClr val="tx1"/>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19875076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28600"/>
            <a:ext cx="5334000" cy="1752600"/>
          </a:xfrm>
        </p:spPr>
        <p:txBody>
          <a:bodyPr/>
          <a:lstStyle/>
          <a:p>
            <a:pPr algn="ctr"/>
            <a:r>
              <a:rPr lang="ar-IQ" sz="3600" dirty="0" smtClean="0"/>
              <a:t>شكرا لحسن اصغائكم </a:t>
            </a:r>
            <a:endParaRPr lang="en-US" sz="3600" dirty="0"/>
          </a:p>
        </p:txBody>
      </p:sp>
      <p:sp>
        <p:nvSpPr>
          <p:cNvPr id="4" name="Text Placeholder 3"/>
          <p:cNvSpPr>
            <a:spLocks noGrp="1"/>
          </p:cNvSpPr>
          <p:nvPr>
            <p:ph type="body" idx="2"/>
          </p:nvPr>
        </p:nvSpPr>
        <p:spPr>
          <a:xfrm>
            <a:off x="4419600" y="1981200"/>
            <a:ext cx="3200400" cy="1600200"/>
          </a:xfrm>
        </p:spPr>
        <p:txBody>
          <a:bodyPr>
            <a:normAutofit/>
          </a:bodyPr>
          <a:lstStyle/>
          <a:p>
            <a:pPr algn="ctr"/>
            <a:endParaRPr lang="ar-IQ" sz="2800" dirty="0" smtClean="0"/>
          </a:p>
          <a:p>
            <a:pPr algn="ctr"/>
            <a:r>
              <a:rPr lang="ar-IQ" sz="2800" dirty="0" smtClean="0"/>
              <a:t>ا.م. د</a:t>
            </a:r>
            <a:r>
              <a:rPr lang="ar-IQ" sz="2800" dirty="0"/>
              <a:t> </a:t>
            </a:r>
            <a:r>
              <a:rPr lang="ar-IQ" sz="2800" dirty="0" smtClean="0"/>
              <a:t> </a:t>
            </a:r>
            <a:r>
              <a:rPr lang="ar-IQ" sz="2800" dirty="0" smtClean="0"/>
              <a:t>وداد </a:t>
            </a:r>
            <a:r>
              <a:rPr lang="ar-IQ" sz="2800" dirty="0" smtClean="0"/>
              <a:t>نجم عبود </a:t>
            </a:r>
            <a:r>
              <a:rPr lang="ar-IQ" sz="2800" dirty="0" smtClean="0"/>
              <a:t>الدوغجي</a:t>
            </a:r>
            <a:endParaRPr lang="en-US" sz="2800" dirty="0"/>
          </a:p>
        </p:txBody>
      </p:sp>
    </p:spTree>
    <p:extLst>
      <p:ext uri="{BB962C8B-B14F-4D97-AF65-F5344CB8AC3E}">
        <p14:creationId xmlns:p14="http://schemas.microsoft.com/office/powerpoint/2010/main" val="821118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737360"/>
          </a:xfrm>
        </p:spPr>
        <p:txBody>
          <a:bodyPr>
            <a:normAutofit/>
          </a:bodyPr>
          <a:lstStyle/>
          <a:p>
            <a:pPr algn="ctr"/>
            <a:r>
              <a:rPr lang="ar-IQ" sz="3600" dirty="0" smtClean="0"/>
              <a:t>انواع الصحف الالكترونية وفقا للمضمون</a:t>
            </a:r>
            <a:endParaRPr lang="en-US" sz="3600" dirty="0"/>
          </a:p>
        </p:txBody>
      </p:sp>
      <p:sp>
        <p:nvSpPr>
          <p:cNvPr id="3" name="Content Placeholder 2"/>
          <p:cNvSpPr>
            <a:spLocks noGrp="1"/>
          </p:cNvSpPr>
          <p:nvPr>
            <p:ph idx="1"/>
          </p:nvPr>
        </p:nvSpPr>
        <p:spPr>
          <a:xfrm>
            <a:off x="457200" y="2590800"/>
            <a:ext cx="7239000" cy="3864936"/>
          </a:xfrm>
        </p:spPr>
        <p:txBody>
          <a:bodyPr/>
          <a:lstStyle/>
          <a:p>
            <a:pPr marL="0" lvl="0" indent="0" algn="r" rtl="1">
              <a:buClr>
                <a:srgbClr val="B13F9A"/>
              </a:buClr>
              <a:buNone/>
            </a:pPr>
            <a:r>
              <a:rPr lang="ar-IQ" sz="3200" dirty="0" smtClean="0">
                <a:solidFill>
                  <a:prstClr val="black"/>
                </a:solidFill>
              </a:rPr>
              <a:t>1. الصحف </a:t>
            </a:r>
            <a:r>
              <a:rPr lang="ar-IQ" sz="3200" dirty="0">
                <a:solidFill>
                  <a:prstClr val="black"/>
                </a:solidFill>
              </a:rPr>
              <a:t>الالكترونية الكاملة </a:t>
            </a:r>
          </a:p>
          <a:p>
            <a:pPr marL="0" lvl="0" indent="0" algn="r" rtl="1">
              <a:buClr>
                <a:srgbClr val="B13F9A"/>
              </a:buClr>
              <a:buNone/>
            </a:pPr>
            <a:r>
              <a:rPr lang="ar-IQ" sz="3200" dirty="0">
                <a:solidFill>
                  <a:prstClr val="black"/>
                </a:solidFill>
              </a:rPr>
              <a:t>	</a:t>
            </a:r>
            <a:endParaRPr lang="ar-IQ" sz="3200" dirty="0" smtClean="0">
              <a:solidFill>
                <a:prstClr val="black"/>
              </a:solidFill>
            </a:endParaRPr>
          </a:p>
          <a:p>
            <a:pPr marL="0" lvl="0" indent="0" algn="r" rtl="1">
              <a:buClr>
                <a:srgbClr val="B13F9A"/>
              </a:buClr>
              <a:buNone/>
            </a:pPr>
            <a:r>
              <a:rPr lang="ar-IQ" sz="3200" dirty="0" smtClean="0">
                <a:solidFill>
                  <a:prstClr val="black"/>
                </a:solidFill>
              </a:rPr>
              <a:t>2. النسخ </a:t>
            </a:r>
            <a:r>
              <a:rPr lang="ar-IQ" sz="3200" dirty="0">
                <a:solidFill>
                  <a:prstClr val="black"/>
                </a:solidFill>
              </a:rPr>
              <a:t>الالكترونية من الصحف اليومية </a:t>
            </a:r>
            <a:endParaRPr lang="en-US" sz="3200" dirty="0">
              <a:solidFill>
                <a:prstClr val="black"/>
              </a:solidFill>
            </a:endParaRPr>
          </a:p>
          <a:p>
            <a:endParaRPr lang="en-US" dirty="0"/>
          </a:p>
        </p:txBody>
      </p:sp>
    </p:spTree>
    <p:extLst>
      <p:ext uri="{BB962C8B-B14F-4D97-AF65-F5344CB8AC3E}">
        <p14:creationId xmlns:p14="http://schemas.microsoft.com/office/powerpoint/2010/main" val="457983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noAutofit/>
          </a:bodyPr>
          <a:lstStyle/>
          <a:p>
            <a:pPr algn="ctr"/>
            <a:r>
              <a:rPr lang="ar-IQ" sz="2800" dirty="0" smtClean="0"/>
              <a:t>انواع الصحف الالكترونية وفقا للمضمون  </a:t>
            </a:r>
            <a:endParaRPr lang="en-US" sz="2800" dirty="0"/>
          </a:p>
        </p:txBody>
      </p:sp>
      <p:sp>
        <p:nvSpPr>
          <p:cNvPr id="3" name="Content Placeholder 2"/>
          <p:cNvSpPr>
            <a:spLocks noGrp="1"/>
          </p:cNvSpPr>
          <p:nvPr>
            <p:ph idx="1"/>
          </p:nvPr>
        </p:nvSpPr>
        <p:spPr>
          <a:xfrm>
            <a:off x="457200" y="1219200"/>
            <a:ext cx="7239000" cy="5236536"/>
          </a:xfrm>
        </p:spPr>
        <p:txBody>
          <a:bodyPr>
            <a:noAutofit/>
          </a:bodyPr>
          <a:lstStyle/>
          <a:p>
            <a:pPr marL="0" indent="0" algn="just" rtl="1">
              <a:buNone/>
            </a:pPr>
            <a:r>
              <a:rPr lang="ar-IQ" sz="2800" u="sng" dirty="0" smtClean="0">
                <a:latin typeface="Simplified Arabic" pitchFamily="18" charset="-78"/>
                <a:cs typeface="Simplified Arabic" pitchFamily="18" charset="-78"/>
              </a:rPr>
              <a:t>اولا : الصحف </a:t>
            </a:r>
            <a:r>
              <a:rPr lang="ar-IQ" sz="2800" u="sng" dirty="0">
                <a:latin typeface="Simplified Arabic" pitchFamily="18" charset="-78"/>
                <a:cs typeface="Simplified Arabic" pitchFamily="18" charset="-78"/>
              </a:rPr>
              <a:t>الالكترونية الكاملة :</a:t>
            </a:r>
            <a:r>
              <a:rPr lang="en-US" sz="2800" u="sng" dirty="0" smtClean="0">
                <a:latin typeface="Simplified Arabic" pitchFamily="18" charset="-78"/>
                <a:cs typeface="Simplified Arabic" pitchFamily="18" charset="-78"/>
              </a:rPr>
              <a:t> </a:t>
            </a:r>
            <a:r>
              <a:rPr lang="ar-IQ" sz="2800" u="sng" dirty="0">
                <a:latin typeface="Simplified Arabic" pitchFamily="18" charset="-78"/>
                <a:cs typeface="Simplified Arabic" pitchFamily="18" charset="-78"/>
              </a:rPr>
              <a:t> </a:t>
            </a:r>
            <a:r>
              <a:rPr lang="ar-IQ" sz="2400" dirty="0" smtClean="0">
                <a:latin typeface="Simplified Arabic" pitchFamily="18" charset="-78"/>
                <a:cs typeface="Simplified Arabic" pitchFamily="18" charset="-78"/>
              </a:rPr>
              <a:t>وهي </a:t>
            </a:r>
            <a:r>
              <a:rPr lang="ar-IQ" sz="2400" dirty="0">
                <a:latin typeface="Simplified Arabic" pitchFamily="18" charset="-78"/>
                <a:cs typeface="Simplified Arabic" pitchFamily="18" charset="-78"/>
              </a:rPr>
              <a:t>صحف قائمة بذاتها وان كانت تحمل اسم الصحيفة الورقية، ويمتاز هذا النوع من الصحف الالكترونية بـ:</a:t>
            </a:r>
          </a:p>
          <a:p>
            <a:pPr algn="just" rtl="1"/>
            <a:r>
              <a:rPr lang="ar-IQ" sz="2800" dirty="0" smtClean="0">
                <a:latin typeface="Simplified Arabic" pitchFamily="18" charset="-78"/>
                <a:cs typeface="Simplified Arabic" pitchFamily="18" charset="-78"/>
              </a:rPr>
              <a:t>‌أ-</a:t>
            </a:r>
            <a:r>
              <a:rPr lang="ar-IQ" sz="2800" dirty="0">
                <a:latin typeface="Simplified Arabic" pitchFamily="18" charset="-78"/>
                <a:cs typeface="Simplified Arabic" pitchFamily="18" charset="-78"/>
              </a:rPr>
              <a:t>	</a:t>
            </a:r>
            <a:r>
              <a:rPr lang="ar-IQ" sz="2400" dirty="0">
                <a:latin typeface="Simplified Arabic" pitchFamily="18" charset="-78"/>
                <a:cs typeface="Simplified Arabic" pitchFamily="18" charset="-78"/>
              </a:rPr>
              <a:t>تقديم الخدمات الاعلامية والصحفية التي تقدمها الصحيفة الورقية من اخبار وتقارير واحداث وصور...</a:t>
            </a:r>
          </a:p>
          <a:p>
            <a:pPr algn="just" rtl="1"/>
            <a:r>
              <a:rPr lang="ar-IQ" sz="2400" dirty="0">
                <a:latin typeface="Simplified Arabic" pitchFamily="18" charset="-78"/>
                <a:cs typeface="Simplified Arabic" pitchFamily="18" charset="-78"/>
              </a:rPr>
              <a:t>‌ب-	تقديم خدمات اعلامية وصحفية اضافية لا تستطيع الصحيفة الورقية تقديمها، وتتيحها الطبيعة الخاصة بشبكة الانترنت وتكنولوجيا النص الفائق </a:t>
            </a:r>
            <a:r>
              <a:rPr lang="en-US" sz="2400" dirty="0">
                <a:latin typeface="Simplified Arabic" pitchFamily="18" charset="-78"/>
                <a:cs typeface="Simplified Arabic" pitchFamily="18" charset="-78"/>
              </a:rPr>
              <a:t>Hypertext </a:t>
            </a:r>
            <a:r>
              <a:rPr lang="ar-IQ" sz="2400" dirty="0">
                <a:latin typeface="Simplified Arabic" pitchFamily="18" charset="-78"/>
                <a:cs typeface="Simplified Arabic" pitchFamily="18" charset="-78"/>
              </a:rPr>
              <a:t>مثل خدمات البحث داخل الصحيفة او في شبكة الويب بالاضافة الى خدمات الربط بالمواقع الاخرى وخدمات الرد الفوري والارشيف</a:t>
            </a:r>
            <a:r>
              <a:rPr lang="ar-IQ" sz="2800" dirty="0">
                <a:latin typeface="Simplified Arabic" pitchFamily="18" charset="-78"/>
                <a:cs typeface="Simplified Arabic" pitchFamily="18" charset="-78"/>
              </a:rPr>
              <a:t>.</a:t>
            </a:r>
          </a:p>
          <a:p>
            <a:pPr algn="just" rtl="1"/>
            <a:r>
              <a:rPr lang="ar-IQ" sz="2800" dirty="0">
                <a:latin typeface="Simplified Arabic" pitchFamily="18" charset="-78"/>
                <a:cs typeface="Simplified Arabic" pitchFamily="18" charset="-78"/>
              </a:rPr>
              <a:t>‌ج-	</a:t>
            </a:r>
            <a:r>
              <a:rPr lang="ar-IQ" sz="2400" dirty="0">
                <a:latin typeface="Simplified Arabic" pitchFamily="18" charset="-78"/>
                <a:cs typeface="Simplified Arabic" pitchFamily="18" charset="-78"/>
              </a:rPr>
              <a:t>تقديم خدمات الوسائط المتعددة </a:t>
            </a:r>
            <a:r>
              <a:rPr lang="en-US" sz="2400" dirty="0">
                <a:latin typeface="Simplified Arabic" pitchFamily="18" charset="-78"/>
                <a:cs typeface="Simplified Arabic" pitchFamily="18" charset="-78"/>
              </a:rPr>
              <a:t>Multimedia </a:t>
            </a:r>
            <a:r>
              <a:rPr lang="ar-IQ" sz="2400" dirty="0">
                <a:latin typeface="Simplified Arabic" pitchFamily="18" charset="-78"/>
                <a:cs typeface="Simplified Arabic" pitchFamily="18" charset="-78"/>
              </a:rPr>
              <a:t>النصية والصوتية والمصورة</a:t>
            </a:r>
            <a:r>
              <a:rPr lang="ar-IQ" sz="2000" dirty="0">
                <a:latin typeface="Simplified Arabic" pitchFamily="18" charset="-78"/>
                <a:cs typeface="Simplified Arabic" pitchFamily="18" charset="-78"/>
              </a:rPr>
              <a:t>.</a:t>
            </a:r>
          </a:p>
        </p:txBody>
      </p:sp>
    </p:spTree>
    <p:extLst>
      <p:ext uri="{BB962C8B-B14F-4D97-AF65-F5344CB8AC3E}">
        <p14:creationId xmlns:p14="http://schemas.microsoft.com/office/powerpoint/2010/main" val="2735114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2800" dirty="0" smtClean="0"/>
              <a:t>انواع الصحف الالكترونية وفقا للمضمون </a:t>
            </a:r>
            <a:endParaRPr lang="en-US" sz="2800" dirty="0"/>
          </a:p>
        </p:txBody>
      </p:sp>
      <p:sp>
        <p:nvSpPr>
          <p:cNvPr id="3" name="Content Placeholder 2"/>
          <p:cNvSpPr>
            <a:spLocks noGrp="1"/>
          </p:cNvSpPr>
          <p:nvPr>
            <p:ph idx="1"/>
          </p:nvPr>
        </p:nvSpPr>
        <p:spPr/>
        <p:txBody>
          <a:bodyPr>
            <a:normAutofit/>
          </a:bodyPr>
          <a:lstStyle/>
          <a:p>
            <a:pPr algn="just" rtl="1"/>
            <a:r>
              <a:rPr lang="ar-IQ" sz="3200" dirty="0">
                <a:latin typeface="Simplified Arabic" pitchFamily="18" charset="-78"/>
                <a:cs typeface="Simplified Arabic" pitchFamily="18" charset="-78"/>
              </a:rPr>
              <a:t>2-	</a:t>
            </a:r>
            <a:r>
              <a:rPr lang="ar-IQ" sz="3200" u="sng" dirty="0">
                <a:latin typeface="Simplified Arabic" pitchFamily="18" charset="-78"/>
                <a:cs typeface="Simplified Arabic" pitchFamily="18" charset="-78"/>
              </a:rPr>
              <a:t>النسخ الالكترونية من الصحف اليومية </a:t>
            </a:r>
            <a:r>
              <a:rPr lang="ar-IQ" sz="3200" dirty="0">
                <a:latin typeface="Simplified Arabic" pitchFamily="18" charset="-78"/>
                <a:cs typeface="Simplified Arabic" pitchFamily="18" charset="-78"/>
              </a:rPr>
              <a:t>: وهي مواقع الصحف الورقية على الشبكة والتي تقتصر خدماتها على تقديم كل او بعض مضمون الصحيفة الورقية مع بعض الخدمات المتصلة بالصحيفة الورقية مثل خدمة الاشتراك في الصحيفة الورقية وخدمة تقديم الاعلانات والربط بالمواقع </a:t>
            </a:r>
            <a:r>
              <a:rPr lang="ar-IQ" sz="3200" dirty="0" smtClean="0">
                <a:latin typeface="Simplified Arabic" pitchFamily="18" charset="-78"/>
                <a:cs typeface="Simplified Arabic" pitchFamily="18" charset="-78"/>
              </a:rPr>
              <a:t>الاخرى</a:t>
            </a:r>
          </a:p>
          <a:p>
            <a:pPr marL="0" indent="0" algn="just" rtl="1">
              <a:buNone/>
            </a:pPr>
            <a:endParaRPr lang="en-US" sz="3200" dirty="0">
              <a:latin typeface="Simplified Arabic" pitchFamily="18" charset="-78"/>
              <a:cs typeface="Simplified Arabic" pitchFamily="18" charset="-78"/>
            </a:endParaRPr>
          </a:p>
        </p:txBody>
      </p:sp>
    </p:spTree>
    <p:extLst>
      <p:ext uri="{BB962C8B-B14F-4D97-AF65-F5344CB8AC3E}">
        <p14:creationId xmlns:p14="http://schemas.microsoft.com/office/powerpoint/2010/main" val="2277933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dirty="0" smtClean="0"/>
              <a:t>خصائص ومميزات الصحافة الالكترونية </a:t>
            </a:r>
            <a:endParaRPr lang="en-US" sz="3200" dirty="0"/>
          </a:p>
        </p:txBody>
      </p:sp>
      <p:sp>
        <p:nvSpPr>
          <p:cNvPr id="3" name="Content Placeholder 2"/>
          <p:cNvSpPr>
            <a:spLocks noGrp="1"/>
          </p:cNvSpPr>
          <p:nvPr>
            <p:ph idx="1"/>
          </p:nvPr>
        </p:nvSpPr>
        <p:spPr/>
        <p:txBody>
          <a:bodyPr>
            <a:normAutofit fontScale="92500"/>
          </a:bodyPr>
          <a:lstStyle/>
          <a:p>
            <a:pPr marL="514350" indent="-514350" algn="r" rtl="1">
              <a:buFont typeface="+mj-lt"/>
              <a:buAutoNum type="arabicPeriod"/>
            </a:pPr>
            <a:r>
              <a:rPr lang="ar-IQ" dirty="0"/>
              <a:t>1.	تصدر في وقتها الحقيقي</a:t>
            </a:r>
          </a:p>
          <a:p>
            <a:pPr marL="514350" indent="-514350" algn="r" rtl="1">
              <a:buFont typeface="+mj-lt"/>
              <a:buAutoNum type="arabicPeriod"/>
            </a:pPr>
            <a:r>
              <a:rPr lang="ar-IQ" dirty="0"/>
              <a:t>2.	تستخدم الوسائط المتعددة.</a:t>
            </a:r>
          </a:p>
          <a:p>
            <a:pPr marL="514350" indent="-514350" algn="r" rtl="1">
              <a:buFont typeface="+mj-lt"/>
              <a:buAutoNum type="arabicPeriod"/>
            </a:pPr>
            <a:r>
              <a:rPr lang="ar-IQ" dirty="0"/>
              <a:t>3.	تسبق الصحف المطبوعة في توقيت الصدور.</a:t>
            </a:r>
          </a:p>
          <a:p>
            <a:pPr marL="514350" indent="-514350" algn="r" rtl="1">
              <a:buFont typeface="+mj-lt"/>
              <a:buAutoNum type="arabicPeriod"/>
            </a:pPr>
            <a:r>
              <a:rPr lang="ar-IQ" dirty="0"/>
              <a:t>4.	 امكانية تجاوزها كل الحدود الزمانية والمكانية.</a:t>
            </a:r>
          </a:p>
          <a:p>
            <a:pPr marL="514350" indent="-514350" algn="r" rtl="1">
              <a:buFont typeface="+mj-lt"/>
              <a:buAutoNum type="arabicPeriod"/>
            </a:pPr>
            <a:r>
              <a:rPr lang="ar-IQ" dirty="0"/>
              <a:t>5.	امكانية قراءتها على مدى الاربع والعشرين ساعة.</a:t>
            </a:r>
          </a:p>
          <a:p>
            <a:pPr marL="514350" indent="-514350" algn="r" rtl="1">
              <a:buFont typeface="+mj-lt"/>
              <a:buAutoNum type="arabicPeriod"/>
            </a:pPr>
            <a:r>
              <a:rPr lang="ar-IQ" dirty="0"/>
              <a:t>6.	تعطي فرصة واسعة في البحث والاختيار والتصفح.</a:t>
            </a:r>
          </a:p>
          <a:p>
            <a:pPr marL="514350" indent="-514350" algn="r" rtl="1">
              <a:buFont typeface="+mj-lt"/>
              <a:buAutoNum type="arabicPeriod"/>
            </a:pPr>
            <a:r>
              <a:rPr lang="ar-IQ" dirty="0"/>
              <a:t>7.	إمكانية تحديثها في أي وقت لمتابعة الاحداث الجديدة.</a:t>
            </a:r>
          </a:p>
          <a:p>
            <a:pPr marL="514350" indent="-514350" algn="r" rtl="1">
              <a:buFont typeface="+mj-lt"/>
              <a:buAutoNum type="arabicPeriod"/>
            </a:pPr>
            <a:r>
              <a:rPr lang="ar-IQ" dirty="0"/>
              <a:t>8.	تعد من الوسائط السهلة والمنخفضة التكاليف والاكثر اقتصادية من الورق</a:t>
            </a:r>
          </a:p>
          <a:p>
            <a:pPr marL="514350" indent="-514350" algn="r" rtl="1">
              <a:buFont typeface="+mj-lt"/>
              <a:buAutoNum type="arabicPeriod"/>
            </a:pPr>
            <a:endParaRPr lang="en-US" dirty="0"/>
          </a:p>
        </p:txBody>
      </p:sp>
    </p:spTree>
    <p:extLst>
      <p:ext uri="{BB962C8B-B14F-4D97-AF65-F5344CB8AC3E}">
        <p14:creationId xmlns:p14="http://schemas.microsoft.com/office/powerpoint/2010/main" val="793382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dirty="0" smtClean="0"/>
              <a:t>مميزات الصحافة الورقية </a:t>
            </a:r>
            <a:endParaRPr lang="en-US" sz="3200" dirty="0"/>
          </a:p>
        </p:txBody>
      </p:sp>
      <p:sp>
        <p:nvSpPr>
          <p:cNvPr id="3" name="Content Placeholder 2"/>
          <p:cNvSpPr>
            <a:spLocks noGrp="1"/>
          </p:cNvSpPr>
          <p:nvPr>
            <p:ph idx="1"/>
          </p:nvPr>
        </p:nvSpPr>
        <p:spPr/>
        <p:txBody>
          <a:bodyPr>
            <a:normAutofit/>
          </a:bodyPr>
          <a:lstStyle/>
          <a:p>
            <a:pPr marL="514350" indent="-514350" algn="r" rtl="1">
              <a:buFont typeface="+mj-lt"/>
              <a:buAutoNum type="arabicPeriod"/>
            </a:pPr>
            <a:r>
              <a:rPr lang="ar-IQ" sz="3600" dirty="0" smtClean="0">
                <a:latin typeface="Simplified Arabic" pitchFamily="18" charset="-78"/>
                <a:cs typeface="Simplified Arabic" pitchFamily="18" charset="-78"/>
              </a:rPr>
              <a:t>سهولة الاسترجاع والخهزن </a:t>
            </a:r>
          </a:p>
          <a:p>
            <a:pPr marL="514350" indent="-514350" algn="r" rtl="1">
              <a:buFont typeface="+mj-lt"/>
              <a:buAutoNum type="arabicPeriod"/>
            </a:pPr>
            <a:r>
              <a:rPr lang="ar-IQ" sz="3600" dirty="0" smtClean="0">
                <a:latin typeface="Simplified Arabic" pitchFamily="18" charset="-78"/>
                <a:cs typeface="Simplified Arabic" pitchFamily="18" charset="-78"/>
              </a:rPr>
              <a:t>التكلفة الاقتصادية منخفضة مقارنة بالتلفزيون</a:t>
            </a:r>
          </a:p>
          <a:p>
            <a:pPr marL="514350" indent="-514350" algn="r" rtl="1">
              <a:buFont typeface="+mj-lt"/>
              <a:buAutoNum type="arabicPeriod"/>
            </a:pPr>
            <a:r>
              <a:rPr lang="ar-IQ" sz="3600" dirty="0" smtClean="0">
                <a:latin typeface="Simplified Arabic" pitchFamily="18" charset="-78"/>
                <a:cs typeface="Simplified Arabic" pitchFamily="18" charset="-78"/>
              </a:rPr>
              <a:t>سهولة الحركة والتنقل </a:t>
            </a:r>
          </a:p>
          <a:p>
            <a:pPr marL="514350" indent="-514350" algn="r" rtl="1">
              <a:buFont typeface="+mj-lt"/>
              <a:buAutoNum type="arabicPeriod"/>
            </a:pPr>
            <a:r>
              <a:rPr lang="ar-IQ" sz="3600" dirty="0" smtClean="0">
                <a:latin typeface="Simplified Arabic" pitchFamily="18" charset="-78"/>
                <a:cs typeface="Simplified Arabic" pitchFamily="18" charset="-78"/>
              </a:rPr>
              <a:t>حرية التلقي باي وقت </a:t>
            </a:r>
          </a:p>
          <a:p>
            <a:pPr marL="514350" indent="-514350" algn="r" rtl="1">
              <a:buFont typeface="+mj-lt"/>
              <a:buAutoNum type="arabicPeriod"/>
            </a:pPr>
            <a:r>
              <a:rPr lang="ar-IQ" sz="3600" dirty="0" smtClean="0">
                <a:latin typeface="Simplified Arabic" pitchFamily="18" charset="-78"/>
                <a:cs typeface="Simplified Arabic" pitchFamily="18" charset="-78"/>
              </a:rPr>
              <a:t>استخدام الصور والرسوم والكاريكاتير</a:t>
            </a:r>
            <a:endParaRPr lang="en-US" sz="3600" dirty="0">
              <a:latin typeface="Simplified Arabic" pitchFamily="18" charset="-78"/>
              <a:cs typeface="Simplified Arabic" pitchFamily="18" charset="-78"/>
            </a:endParaRPr>
          </a:p>
        </p:txBody>
      </p:sp>
    </p:spTree>
    <p:extLst>
      <p:ext uri="{BB962C8B-B14F-4D97-AF65-F5344CB8AC3E}">
        <p14:creationId xmlns:p14="http://schemas.microsoft.com/office/powerpoint/2010/main" val="4015457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سلبيات الصحافة الالكترونية </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lgn="r" rtl="1">
              <a:buFont typeface="+mj-lt"/>
              <a:buAutoNum type="arabicPeriod"/>
            </a:pPr>
            <a:r>
              <a:rPr lang="ar-IQ" dirty="0" smtClean="0">
                <a:latin typeface="Simplified Arabic" pitchFamily="18" charset="-78"/>
                <a:cs typeface="Simplified Arabic" pitchFamily="18" charset="-78"/>
              </a:rPr>
              <a:t>فقدان </a:t>
            </a:r>
            <a:r>
              <a:rPr lang="ar-IQ" dirty="0">
                <a:latin typeface="Simplified Arabic" pitchFamily="18" charset="-78"/>
                <a:cs typeface="Simplified Arabic" pitchFamily="18" charset="-78"/>
              </a:rPr>
              <a:t>المصداقية : بسبب الاعتماد على مصادر غير موثوق بها في نشر الاخبار، والخلط بين الخبر </a:t>
            </a:r>
            <a:r>
              <a:rPr lang="ar-IQ" dirty="0" smtClean="0">
                <a:latin typeface="Simplified Arabic" pitchFamily="18" charset="-78"/>
                <a:cs typeface="Simplified Arabic" pitchFamily="18" charset="-78"/>
              </a:rPr>
              <a:t>والرأي</a:t>
            </a:r>
          </a:p>
          <a:p>
            <a:pPr marL="514350" indent="-514350" algn="r" rtl="1">
              <a:buFont typeface="+mj-lt"/>
              <a:buAutoNum type="arabicPeriod"/>
            </a:pPr>
            <a:r>
              <a:rPr lang="ar-IQ" dirty="0" smtClean="0">
                <a:latin typeface="Simplified Arabic" pitchFamily="18" charset="-78"/>
                <a:cs typeface="Simplified Arabic" pitchFamily="18" charset="-78"/>
              </a:rPr>
              <a:t>التأثير </a:t>
            </a:r>
            <a:r>
              <a:rPr lang="ar-IQ" dirty="0">
                <a:latin typeface="Simplified Arabic" pitchFamily="18" charset="-78"/>
                <a:cs typeface="Simplified Arabic" pitchFamily="18" charset="-78"/>
              </a:rPr>
              <a:t>سلباً في اللغة : بسبب الضعف اللغوي الواضح الذي يعانيه </a:t>
            </a:r>
            <a:r>
              <a:rPr lang="ar-IQ" dirty="0" smtClean="0">
                <a:latin typeface="Simplified Arabic" pitchFamily="18" charset="-78"/>
                <a:cs typeface="Simplified Arabic" pitchFamily="18" charset="-78"/>
              </a:rPr>
              <a:t>الكتاب.</a:t>
            </a:r>
          </a:p>
          <a:p>
            <a:pPr marL="514350" indent="-514350" algn="r" rtl="1">
              <a:buFont typeface="+mj-lt"/>
              <a:buAutoNum type="arabicPeriod"/>
            </a:pPr>
            <a:r>
              <a:rPr lang="ar-IQ" dirty="0" smtClean="0">
                <a:latin typeface="Simplified Arabic" pitchFamily="18" charset="-78"/>
                <a:cs typeface="Simplified Arabic" pitchFamily="18" charset="-78"/>
              </a:rPr>
              <a:t>عدم </a:t>
            </a:r>
            <a:r>
              <a:rPr lang="ar-IQ" dirty="0">
                <a:latin typeface="Simplified Arabic" pitchFamily="18" charset="-78"/>
                <a:cs typeface="Simplified Arabic" pitchFamily="18" charset="-78"/>
              </a:rPr>
              <a:t>التزام اساليب التحرير الصحفي السليمة : مما ينعكس سلبا على فن التحرير الصحفي الذي يمثل ركيزة اساسية للعمل الصحفي </a:t>
            </a:r>
            <a:r>
              <a:rPr lang="ar-IQ" dirty="0" smtClean="0">
                <a:latin typeface="Simplified Arabic" pitchFamily="18" charset="-78"/>
                <a:cs typeface="Simplified Arabic" pitchFamily="18" charset="-78"/>
              </a:rPr>
              <a:t>المنضبط.</a:t>
            </a:r>
          </a:p>
          <a:p>
            <a:pPr marL="514350" indent="-514350" algn="r" rtl="1">
              <a:buFont typeface="+mj-lt"/>
              <a:buAutoNum type="arabicPeriod"/>
            </a:pPr>
            <a:r>
              <a:rPr lang="ar-IQ" dirty="0" smtClean="0">
                <a:latin typeface="Simplified Arabic" pitchFamily="18" charset="-78"/>
                <a:cs typeface="Simplified Arabic" pitchFamily="18" charset="-78"/>
              </a:rPr>
              <a:t>متاحة </a:t>
            </a:r>
            <a:r>
              <a:rPr lang="ar-IQ" dirty="0">
                <a:latin typeface="Simplified Arabic" pitchFamily="18" charset="-78"/>
                <a:cs typeface="Simplified Arabic" pitchFamily="18" charset="-78"/>
              </a:rPr>
              <a:t>للجميع : فتح المجال امام المدعين للولوج الى عالم الصحافة من الابواب </a:t>
            </a:r>
            <a:r>
              <a:rPr lang="ar-IQ" dirty="0" smtClean="0">
                <a:latin typeface="Simplified Arabic" pitchFamily="18" charset="-78"/>
                <a:cs typeface="Simplified Arabic" pitchFamily="18" charset="-78"/>
              </a:rPr>
              <a:t>الخلفية.</a:t>
            </a:r>
          </a:p>
          <a:p>
            <a:pPr marL="514350" indent="-514350" algn="r" rtl="1">
              <a:buFont typeface="+mj-lt"/>
              <a:buAutoNum type="arabicPeriod"/>
            </a:pPr>
            <a:r>
              <a:rPr lang="ar-IQ" dirty="0" smtClean="0">
                <a:latin typeface="Simplified Arabic" pitchFamily="18" charset="-78"/>
                <a:cs typeface="Simplified Arabic" pitchFamily="18" charset="-78"/>
              </a:rPr>
              <a:t>السرقة </a:t>
            </a:r>
            <a:r>
              <a:rPr lang="ar-IQ" dirty="0">
                <a:latin typeface="Simplified Arabic" pitchFamily="18" charset="-78"/>
                <a:cs typeface="Simplified Arabic" pitchFamily="18" charset="-78"/>
              </a:rPr>
              <a:t>والسطو على الافكار : وجود مجال كبير للسطو على افكار الاخرين </a:t>
            </a:r>
            <a:r>
              <a:rPr lang="ar-IQ" dirty="0" smtClean="0">
                <a:latin typeface="Simplified Arabic" pitchFamily="18" charset="-78"/>
                <a:cs typeface="Simplified Arabic" pitchFamily="18" charset="-78"/>
              </a:rPr>
              <a:t>وابداعهم.</a:t>
            </a:r>
          </a:p>
          <a:p>
            <a:pPr marL="514350" indent="-514350" algn="r" rtl="1">
              <a:buFont typeface="+mj-lt"/>
              <a:buAutoNum type="arabicPeriod"/>
            </a:pPr>
            <a:r>
              <a:rPr lang="ar-IQ" dirty="0" smtClean="0">
                <a:latin typeface="Simplified Arabic" pitchFamily="18" charset="-78"/>
                <a:cs typeface="Simplified Arabic" pitchFamily="18" charset="-78"/>
              </a:rPr>
              <a:t>التكلفة </a:t>
            </a:r>
            <a:r>
              <a:rPr lang="ar-IQ" dirty="0">
                <a:latin typeface="Simplified Arabic" pitchFamily="18" charset="-78"/>
                <a:cs typeface="Simplified Arabic" pitchFamily="18" charset="-78"/>
              </a:rPr>
              <a:t>والمهارات شخصية : تحتاج الى مهارات كثيرة غير القراءة والكتابة ، وتعد اكثر كلف</a:t>
            </a:r>
            <a:r>
              <a:rPr lang="ar-IQ" dirty="0"/>
              <a:t>ة </a:t>
            </a:r>
          </a:p>
        </p:txBody>
      </p:sp>
    </p:spTree>
    <p:extLst>
      <p:ext uri="{BB962C8B-B14F-4D97-AF65-F5344CB8AC3E}">
        <p14:creationId xmlns:p14="http://schemas.microsoft.com/office/powerpoint/2010/main" val="3731380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سلبيات الصحافة الالكترونية</a:t>
            </a:r>
            <a:endParaRPr lang="en-US" dirty="0"/>
          </a:p>
        </p:txBody>
      </p:sp>
      <p:sp>
        <p:nvSpPr>
          <p:cNvPr id="3" name="Content Placeholder 2"/>
          <p:cNvSpPr>
            <a:spLocks noGrp="1"/>
          </p:cNvSpPr>
          <p:nvPr>
            <p:ph idx="1"/>
          </p:nvPr>
        </p:nvSpPr>
        <p:spPr/>
        <p:txBody>
          <a:bodyPr>
            <a:normAutofit/>
          </a:bodyPr>
          <a:lstStyle/>
          <a:p>
            <a:pPr marL="514350" indent="-514350" algn="r" rtl="1">
              <a:buFont typeface="+mj-lt"/>
              <a:buAutoNum type="arabicPeriod"/>
            </a:pPr>
            <a:r>
              <a:rPr lang="ar-IQ" sz="2800" dirty="0" smtClean="0">
                <a:latin typeface="Simplified Arabic" pitchFamily="18" charset="-78"/>
                <a:cs typeface="Simplified Arabic" pitchFamily="18" charset="-78"/>
              </a:rPr>
              <a:t>عدم </a:t>
            </a:r>
            <a:r>
              <a:rPr lang="ar-IQ" sz="2800" dirty="0">
                <a:latin typeface="Simplified Arabic" pitchFamily="18" charset="-78"/>
                <a:cs typeface="Simplified Arabic" pitchFamily="18" charset="-78"/>
              </a:rPr>
              <a:t>خضوعها للرقابة.</a:t>
            </a:r>
          </a:p>
          <a:p>
            <a:pPr marL="514350" indent="-514350" algn="r" rtl="1">
              <a:buFont typeface="+mj-lt"/>
              <a:buAutoNum type="arabicPeriod"/>
            </a:pPr>
            <a:r>
              <a:rPr lang="ar-IQ" sz="2800" dirty="0" smtClean="0">
                <a:latin typeface="Simplified Arabic" pitchFamily="18" charset="-78"/>
                <a:cs typeface="Simplified Arabic" pitchFamily="18" charset="-78"/>
              </a:rPr>
              <a:t>عدم </a:t>
            </a:r>
            <a:r>
              <a:rPr lang="ar-IQ" sz="2800" dirty="0">
                <a:latin typeface="Simplified Arabic" pitchFamily="18" charset="-78"/>
                <a:cs typeface="Simplified Arabic" pitchFamily="18" charset="-78"/>
              </a:rPr>
              <a:t>القدرة على التاكيد من صحة المعلومات.</a:t>
            </a:r>
          </a:p>
          <a:p>
            <a:pPr marL="514350" indent="-514350" algn="r" rtl="1">
              <a:buFont typeface="+mj-lt"/>
              <a:buAutoNum type="arabicPeriod"/>
            </a:pPr>
            <a:r>
              <a:rPr lang="ar-IQ" sz="2800" dirty="0" smtClean="0">
                <a:latin typeface="Simplified Arabic" pitchFamily="18" charset="-78"/>
                <a:cs typeface="Simplified Arabic" pitchFamily="18" charset="-78"/>
              </a:rPr>
              <a:t>كسر </a:t>
            </a:r>
            <a:r>
              <a:rPr lang="ar-IQ" sz="2800" dirty="0">
                <a:latin typeface="Simplified Arabic" pitchFamily="18" charset="-78"/>
                <a:cs typeface="Simplified Arabic" pitchFamily="18" charset="-78"/>
              </a:rPr>
              <a:t>بعض المحرمات والقيم الاجتماعية وزيادة امكانية التزوير.</a:t>
            </a:r>
          </a:p>
          <a:p>
            <a:pPr marL="514350" indent="-514350" algn="r" rtl="1">
              <a:buFont typeface="+mj-lt"/>
              <a:buAutoNum type="arabicPeriod"/>
            </a:pPr>
            <a:r>
              <a:rPr lang="ar-IQ" sz="2800" dirty="0" smtClean="0">
                <a:latin typeface="Simplified Arabic" pitchFamily="18" charset="-78"/>
                <a:cs typeface="Simplified Arabic" pitchFamily="18" charset="-78"/>
              </a:rPr>
              <a:t>تدخلها </a:t>
            </a:r>
            <a:r>
              <a:rPr lang="ar-IQ" sz="2800" dirty="0">
                <a:latin typeface="Simplified Arabic" pitchFamily="18" charset="-78"/>
                <a:cs typeface="Simplified Arabic" pitchFamily="18" charset="-78"/>
              </a:rPr>
              <a:t>هذا النوع من الصحافة في انشاء الجيل </a:t>
            </a:r>
            <a:r>
              <a:rPr lang="ar-IQ" sz="2800" dirty="0" smtClean="0">
                <a:latin typeface="Simplified Arabic" pitchFamily="18" charset="-78"/>
                <a:cs typeface="Simplified Arabic" pitchFamily="18" charset="-78"/>
              </a:rPr>
              <a:t>الجديد.</a:t>
            </a:r>
          </a:p>
          <a:p>
            <a:pPr marL="514350" indent="-514350" algn="r" rtl="1">
              <a:buFont typeface="+mj-lt"/>
              <a:buAutoNum type="arabicPeriod"/>
            </a:pPr>
            <a:r>
              <a:rPr lang="ar-IQ" sz="2800" dirty="0" smtClean="0">
                <a:latin typeface="Simplified Arabic" pitchFamily="18" charset="-78"/>
                <a:cs typeface="Simplified Arabic" pitchFamily="18" charset="-78"/>
              </a:rPr>
              <a:t>عدم </a:t>
            </a:r>
            <a:r>
              <a:rPr lang="ar-IQ" sz="2800" dirty="0">
                <a:latin typeface="Simplified Arabic" pitchFamily="18" charset="-78"/>
                <a:cs typeface="Simplified Arabic" pitchFamily="18" charset="-78"/>
              </a:rPr>
              <a:t>توفر الامكانيات التقنية في بعض الدول النائية.</a:t>
            </a:r>
          </a:p>
          <a:p>
            <a:pPr marL="514350" indent="-514350" algn="r" rtl="1">
              <a:buFont typeface="+mj-lt"/>
              <a:buAutoNum type="arabicPeriod"/>
            </a:pPr>
            <a:r>
              <a:rPr lang="ar-IQ" sz="2800" dirty="0" smtClean="0">
                <a:latin typeface="Simplified Arabic" pitchFamily="18" charset="-78"/>
                <a:cs typeface="Simplified Arabic" pitchFamily="18" charset="-78"/>
              </a:rPr>
              <a:t>اثرت </a:t>
            </a:r>
            <a:r>
              <a:rPr lang="ar-IQ" sz="2800" dirty="0">
                <a:latin typeface="Simplified Arabic" pitchFamily="18" charset="-78"/>
                <a:cs typeface="Simplified Arabic" pitchFamily="18" charset="-78"/>
              </a:rPr>
              <a:t>سلبا على الحياة الاسرية </a:t>
            </a:r>
            <a:r>
              <a:rPr lang="ar-IQ" sz="2800" dirty="0" smtClean="0">
                <a:latin typeface="Simplified Arabic" pitchFamily="18" charset="-78"/>
                <a:cs typeface="Simplified Arabic" pitchFamily="18" charset="-78"/>
              </a:rPr>
              <a:t>والاجتماعية.</a:t>
            </a:r>
          </a:p>
          <a:p>
            <a:pPr marL="514350" indent="-514350" algn="r" rtl="1">
              <a:buFont typeface="+mj-lt"/>
              <a:buAutoNum type="arabicPeriod"/>
            </a:pPr>
            <a:r>
              <a:rPr lang="ar-IQ" sz="2800" dirty="0" smtClean="0">
                <a:latin typeface="Simplified Arabic" pitchFamily="18" charset="-78"/>
                <a:cs typeface="Simplified Arabic" pitchFamily="18" charset="-78"/>
              </a:rPr>
              <a:t>أدت </a:t>
            </a:r>
            <a:r>
              <a:rPr lang="ar-IQ" sz="2800" dirty="0">
                <a:latin typeface="Simplified Arabic" pitchFamily="18" charset="-78"/>
                <a:cs typeface="Simplified Arabic" pitchFamily="18" charset="-78"/>
              </a:rPr>
              <a:t>الى تناقص في عدد الموارد البشرية في المؤسسة الاعلامية.</a:t>
            </a:r>
          </a:p>
        </p:txBody>
      </p:sp>
    </p:spTree>
    <p:extLst>
      <p:ext uri="{BB962C8B-B14F-4D97-AF65-F5344CB8AC3E}">
        <p14:creationId xmlns:p14="http://schemas.microsoft.com/office/powerpoint/2010/main" val="6755158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سلبيات الصحافة الالكترونية </a:t>
            </a:r>
            <a:endParaRPr lang="en-US" dirty="0"/>
          </a:p>
        </p:txBody>
      </p:sp>
      <p:sp>
        <p:nvSpPr>
          <p:cNvPr id="3" name="Content Placeholder 2"/>
          <p:cNvSpPr>
            <a:spLocks noGrp="1"/>
          </p:cNvSpPr>
          <p:nvPr>
            <p:ph idx="1"/>
          </p:nvPr>
        </p:nvSpPr>
        <p:spPr/>
        <p:txBody>
          <a:bodyPr>
            <a:normAutofit/>
          </a:bodyPr>
          <a:lstStyle/>
          <a:p>
            <a:pPr marL="514350" indent="-514350" algn="just" rtl="1">
              <a:buFont typeface="+mj-lt"/>
              <a:buAutoNum type="arabicPeriod"/>
            </a:pPr>
            <a:r>
              <a:rPr lang="ar-IQ" sz="3200" dirty="0" smtClean="0">
                <a:latin typeface="Simplified Arabic" pitchFamily="18" charset="-78"/>
                <a:cs typeface="Simplified Arabic" pitchFamily="18" charset="-78"/>
              </a:rPr>
              <a:t>صعوبة التسويق والحصول على الاعلانات للتمويل </a:t>
            </a:r>
          </a:p>
          <a:p>
            <a:pPr marL="514350" indent="-514350" algn="just" rtl="1">
              <a:buFont typeface="+mj-lt"/>
              <a:buAutoNum type="arabicPeriod"/>
            </a:pPr>
            <a:r>
              <a:rPr lang="ar-IQ" sz="3200" dirty="0" smtClean="0">
                <a:latin typeface="Simplified Arabic" pitchFamily="18" charset="-78"/>
                <a:cs typeface="Simplified Arabic" pitchFamily="18" charset="-78"/>
              </a:rPr>
              <a:t>الصياغة الركيكة للاخبار والموضوعات </a:t>
            </a:r>
          </a:p>
          <a:p>
            <a:pPr marL="514350" indent="-514350" algn="just" rtl="1">
              <a:buFont typeface="+mj-lt"/>
              <a:buAutoNum type="arabicPeriod"/>
            </a:pPr>
            <a:r>
              <a:rPr lang="ar-IQ" sz="3200" dirty="0" smtClean="0">
                <a:latin typeface="Simplified Arabic" pitchFamily="18" charset="-78"/>
                <a:cs typeface="Simplified Arabic" pitchFamily="18" charset="-78"/>
              </a:rPr>
              <a:t>الاعتماد على الفضائح في الانتشار </a:t>
            </a:r>
          </a:p>
          <a:p>
            <a:pPr marL="514350" indent="-514350" algn="just" rtl="1">
              <a:buFont typeface="+mj-lt"/>
              <a:buAutoNum type="arabicPeriod"/>
            </a:pPr>
            <a:r>
              <a:rPr lang="ar-IQ" sz="3200" dirty="0" smtClean="0">
                <a:latin typeface="Simplified Arabic" pitchFamily="18" charset="-78"/>
                <a:cs typeface="Simplified Arabic" pitchFamily="18" charset="-78"/>
              </a:rPr>
              <a:t>عدم القدرة على الاستثمار في مجال الصحافة </a:t>
            </a:r>
          </a:p>
          <a:p>
            <a:pPr marL="514350" indent="-514350" algn="just" rtl="1">
              <a:buFont typeface="+mj-lt"/>
              <a:buAutoNum type="arabicPeriod"/>
            </a:pPr>
            <a:r>
              <a:rPr lang="ar-IQ" sz="3200" dirty="0" smtClean="0">
                <a:latin typeface="Simplified Arabic" pitchFamily="18" charset="-78"/>
                <a:cs typeface="Simplified Arabic" pitchFamily="18" charset="-78"/>
              </a:rPr>
              <a:t>ضعف الانترنيت </a:t>
            </a:r>
            <a:endParaRPr lang="en-US" sz="3200" dirty="0">
              <a:latin typeface="Simplified Arabic" pitchFamily="18" charset="-78"/>
              <a:cs typeface="Simplified Arabic" pitchFamily="18" charset="-78"/>
            </a:endParaRPr>
          </a:p>
        </p:txBody>
      </p:sp>
    </p:spTree>
    <p:extLst>
      <p:ext uri="{BB962C8B-B14F-4D97-AF65-F5344CB8AC3E}">
        <p14:creationId xmlns:p14="http://schemas.microsoft.com/office/powerpoint/2010/main" val="26560731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TotalTime>
  <Words>290</Words>
  <Application>Microsoft Office PowerPoint</Application>
  <PresentationFormat>عرض على الشاشة (3:4)‏</PresentationFormat>
  <Paragraphs>54</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Opulent</vt:lpstr>
      <vt:lpstr>الجامعة المستنصرية / كلية الاداب   قسم الاعلام / المرحلة الثانية الدراسة المسائية</vt:lpstr>
      <vt:lpstr>انواع الصحف الالكترونية وفقا للمضمون</vt:lpstr>
      <vt:lpstr>انواع الصحف الالكترونية وفقا للمضمون  </vt:lpstr>
      <vt:lpstr>انواع الصحف الالكترونية وفقا للمضمون </vt:lpstr>
      <vt:lpstr>خصائص ومميزات الصحافة الالكترونية </vt:lpstr>
      <vt:lpstr>مميزات الصحافة الورقية </vt:lpstr>
      <vt:lpstr>سلبيات الصحافة الالكترونية </vt:lpstr>
      <vt:lpstr>سلبيات الصحافة الالكترونية</vt:lpstr>
      <vt:lpstr>سلبيات الصحافة الالكترونية </vt:lpstr>
      <vt:lpstr>شكرا لحسن اصغائكم </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 وداد نجم الدوغجي   كلية الاسراء الجامعة ـ قسم الاعلام  المرحلة الرابعة</dc:title>
  <dc:creator>DR.Ahmed Saker</dc:creator>
  <cp:lastModifiedBy>DR.Ahmed Saker</cp:lastModifiedBy>
  <cp:revision>9</cp:revision>
  <dcterms:created xsi:type="dcterms:W3CDTF">2020-04-04T15:56:14Z</dcterms:created>
  <dcterms:modified xsi:type="dcterms:W3CDTF">2024-11-02T23:30:34Z</dcterms:modified>
</cp:coreProperties>
</file>