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110B0-F22D-44C7-8A3E-6859CB089B65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80FF2-477D-4A63-A2E1-93B12CB51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204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110B0-F22D-44C7-8A3E-6859CB089B65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80FF2-477D-4A63-A2E1-93B12CB51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5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110B0-F22D-44C7-8A3E-6859CB089B65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80FF2-477D-4A63-A2E1-93B12CB51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54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110B0-F22D-44C7-8A3E-6859CB089B65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80FF2-477D-4A63-A2E1-93B12CB51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82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110B0-F22D-44C7-8A3E-6859CB089B65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80FF2-477D-4A63-A2E1-93B12CB51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1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110B0-F22D-44C7-8A3E-6859CB089B65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80FF2-477D-4A63-A2E1-93B12CB51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765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110B0-F22D-44C7-8A3E-6859CB089B65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80FF2-477D-4A63-A2E1-93B12CB51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318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110B0-F22D-44C7-8A3E-6859CB089B65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80FF2-477D-4A63-A2E1-93B12CB51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6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110B0-F22D-44C7-8A3E-6859CB089B65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80FF2-477D-4A63-A2E1-93B12CB51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256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110B0-F22D-44C7-8A3E-6859CB089B65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80FF2-477D-4A63-A2E1-93B12CB51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281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110B0-F22D-44C7-8A3E-6859CB089B65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80FF2-477D-4A63-A2E1-93B12CB51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56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110B0-F22D-44C7-8A3E-6859CB089B65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80FF2-477D-4A63-A2E1-93B12CB51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949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ar-IQ" dirty="0" smtClean="0"/>
              <a:t>التاء المربوطة والتاء المفتوحة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904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التاء المربوطة والتاء المفتوحة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r" rtl="1"/>
            <a:r>
              <a:rPr lang="ar-SA" dirty="0" smtClean="0"/>
              <a:t>أتي التاء في آخر الالفاظ فتكتب مربوطة(ة) وتكتب  مفتوحة (ت) ؛ وذلك على وفق ضوابط هي:</a:t>
            </a:r>
            <a:endParaRPr lang="en-US" dirty="0" smtClean="0"/>
          </a:p>
          <a:p>
            <a:pPr algn="r" rtl="1"/>
            <a:r>
              <a:rPr lang="ar-SA" b="1" u="sng" dirty="0" smtClean="0"/>
              <a:t>أولا </a:t>
            </a:r>
            <a:r>
              <a:rPr lang="ar-SA" b="1" u="sng" dirty="0" smtClean="0">
                <a:solidFill>
                  <a:srgbClr val="0070C0"/>
                </a:solidFill>
              </a:rPr>
              <a:t>التاء في الأسماء</a:t>
            </a:r>
            <a:r>
              <a:rPr lang="ar-SA" b="1" u="sng" dirty="0" smtClean="0"/>
              <a:t>:</a:t>
            </a:r>
            <a:endParaRPr lang="en-US" dirty="0" smtClean="0"/>
          </a:p>
          <a:p>
            <a:pPr algn="r" rtl="1"/>
            <a:r>
              <a:rPr lang="ar-SA" u="sng" dirty="0" smtClean="0"/>
              <a:t>	</a:t>
            </a:r>
            <a:r>
              <a:rPr lang="ar-SA" b="1" u="sng" dirty="0" smtClean="0">
                <a:solidFill>
                  <a:srgbClr val="0070C0"/>
                </a:solidFill>
              </a:rPr>
              <a:t>التاء المربوطة في الأسماء </a:t>
            </a:r>
            <a:r>
              <a:rPr lang="ar-SA" b="1" u="sng" dirty="0" smtClean="0"/>
              <a:t>:</a:t>
            </a:r>
            <a:endParaRPr lang="en-US" dirty="0" smtClean="0"/>
          </a:p>
          <a:p>
            <a:pPr algn="just" rtl="1"/>
            <a:r>
              <a:rPr lang="ar-SA" dirty="0" smtClean="0"/>
              <a:t>1-</a:t>
            </a:r>
            <a:r>
              <a:rPr lang="en-US" dirty="0" smtClean="0"/>
              <a:t> </a:t>
            </a:r>
            <a:r>
              <a:rPr lang="ar-SA" dirty="0" smtClean="0">
                <a:solidFill>
                  <a:srgbClr val="0070C0"/>
                </a:solidFill>
              </a:rPr>
              <a:t>كلّ تاء في آخر الاسم إذا صح الوقوف عليها بتحويلها الى هاء</a:t>
            </a:r>
            <a:r>
              <a:rPr lang="ar-SA" dirty="0" smtClean="0"/>
              <a:t>، تكتب تاء مربوطة (ة) ، مثل غرفة، شجرة...، وكلّ تاء لا يصح الوقوف عليها بالهاء فهي تاء طويلة (ت) مثل : أخت، بنت، بيروت....</a:t>
            </a:r>
            <a:endParaRPr lang="en-US" dirty="0" smtClean="0"/>
          </a:p>
          <a:p>
            <a:pPr algn="just" rtl="1"/>
            <a:r>
              <a:rPr lang="ar-SA" dirty="0" smtClean="0"/>
              <a:t>2-</a:t>
            </a:r>
            <a:r>
              <a:rPr lang="en-US" dirty="0" smtClean="0"/>
              <a:t> </a:t>
            </a:r>
            <a:r>
              <a:rPr lang="ar-SA" dirty="0" smtClean="0">
                <a:solidFill>
                  <a:srgbClr val="FF0000"/>
                </a:solidFill>
              </a:rPr>
              <a:t>كلّ تاء في آخر الاسم مسبوقة بفتحة تكتب تاء مربوطة(ة)</a:t>
            </a:r>
            <a:r>
              <a:rPr lang="ar-SA" dirty="0" smtClean="0"/>
              <a:t> مثل : فاطمة ، حديقة ، شاعرة، طلحة ، قتيبة. إلاّ إذا كانت التاء في الكلمة اصلية مثل : مؤقت ، مثبت.</a:t>
            </a:r>
            <a:endParaRPr lang="en-US" dirty="0" smtClean="0"/>
          </a:p>
          <a:p>
            <a:pPr algn="just" rtl="1"/>
            <a:r>
              <a:rPr lang="ar-SA" dirty="0" smtClean="0"/>
              <a:t>3-</a:t>
            </a:r>
            <a:r>
              <a:rPr lang="en-US" dirty="0" smtClean="0"/>
              <a:t> </a:t>
            </a:r>
            <a:r>
              <a:rPr lang="ar-SA" dirty="0" smtClean="0">
                <a:solidFill>
                  <a:srgbClr val="00B050"/>
                </a:solidFill>
              </a:rPr>
              <a:t>في كلّ اسم مشتق من الفعل المعتل الآخر، سواء أكان مفردا أم جمعا </a:t>
            </a:r>
            <a:r>
              <a:rPr lang="ar-SA" dirty="0" smtClean="0"/>
              <a:t>مثل : زكاة، وفاة، صلاة، أداة ، شاة...، ومثال جمع  التكسير : قضاة، غزاة، دعاة، رماة، رواة..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786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r" rtl="1"/>
            <a:r>
              <a:rPr lang="ar-SA" b="1" u="sng" dirty="0" smtClean="0">
                <a:solidFill>
                  <a:srgbClr val="FF0000"/>
                </a:solidFill>
              </a:rPr>
              <a:t>لتاء المبسوطة(الطويلة) في الأسماء </a:t>
            </a:r>
            <a:endParaRPr lang="en-US" dirty="0" smtClean="0">
              <a:solidFill>
                <a:srgbClr val="FF0000"/>
              </a:solidFill>
            </a:endParaRPr>
          </a:p>
          <a:p>
            <a:pPr algn="just" rtl="1"/>
            <a:r>
              <a:rPr lang="ar-SA" dirty="0" smtClean="0"/>
              <a:t>    وتكتب في آخر الاسماء مفتوحة (ت) على وفق ضوابط هي:</a:t>
            </a:r>
            <a:endParaRPr lang="en-US" dirty="0" smtClean="0"/>
          </a:p>
          <a:p>
            <a:pPr algn="just" rtl="1"/>
            <a:r>
              <a:rPr lang="ar-SA" dirty="0" smtClean="0"/>
              <a:t>1-</a:t>
            </a:r>
            <a:r>
              <a:rPr lang="en-US" dirty="0" smtClean="0"/>
              <a:t> </a:t>
            </a:r>
            <a:r>
              <a:rPr lang="ar-SA" dirty="0" smtClean="0">
                <a:solidFill>
                  <a:srgbClr val="00B050"/>
                </a:solidFill>
              </a:rPr>
              <a:t>كلّ اسم وردت في آخره تاء لا يصلح قلبها هاء حين الوقوف عليها</a:t>
            </a:r>
            <a:r>
              <a:rPr lang="ar-SA" dirty="0" smtClean="0"/>
              <a:t> مثل : أخت ، بنت ، فرات.</a:t>
            </a:r>
            <a:endParaRPr lang="en-US" dirty="0" smtClean="0"/>
          </a:p>
          <a:p>
            <a:pPr algn="just" rtl="1"/>
            <a:r>
              <a:rPr lang="ar-SA" dirty="0" smtClean="0"/>
              <a:t>2-</a:t>
            </a:r>
            <a:r>
              <a:rPr lang="en-US" dirty="0" smtClean="0"/>
              <a:t> </a:t>
            </a:r>
            <a:r>
              <a:rPr lang="ar-SA" dirty="0" smtClean="0">
                <a:solidFill>
                  <a:srgbClr val="0070C0"/>
                </a:solidFill>
              </a:rPr>
              <a:t>كلّ اسم وردت في آخره تاء لم تسبق بفتحة بل سبقت بكسرة أو ضمة أو سكون </a:t>
            </a:r>
            <a:r>
              <a:rPr lang="ar-SA" dirty="0" smtClean="0"/>
              <a:t>مثل : ساكت، زيوُت، التثبّت .</a:t>
            </a:r>
            <a:endParaRPr lang="en-US" dirty="0" smtClean="0"/>
          </a:p>
          <a:p>
            <a:pPr algn="just" rtl="1"/>
            <a:r>
              <a:rPr lang="ar-SA" dirty="0" smtClean="0"/>
              <a:t>3-</a:t>
            </a:r>
            <a:r>
              <a:rPr lang="en-US" dirty="0" smtClean="0"/>
              <a:t> </a:t>
            </a:r>
            <a:r>
              <a:rPr lang="ar-SA" dirty="0" smtClean="0">
                <a:solidFill>
                  <a:srgbClr val="C00000"/>
                </a:solidFill>
              </a:rPr>
              <a:t>كلّ اسم وردت في آخره تاء اصلية </a:t>
            </a:r>
            <a:r>
              <a:rPr lang="ar-SA" dirty="0" smtClean="0"/>
              <a:t>مثل : وقت ، نبات ، سكوت، اصوات.</a:t>
            </a:r>
            <a:endParaRPr lang="en-US" dirty="0" smtClean="0"/>
          </a:p>
          <a:p>
            <a:pPr algn="just" rtl="1"/>
            <a:r>
              <a:rPr lang="ar-SA" dirty="0" smtClean="0"/>
              <a:t>4-</a:t>
            </a:r>
            <a:r>
              <a:rPr lang="en-US" dirty="0" smtClean="0"/>
              <a:t> </a:t>
            </a:r>
            <a:r>
              <a:rPr lang="ar-SA" dirty="0" smtClean="0">
                <a:solidFill>
                  <a:srgbClr val="7030A0"/>
                </a:solidFill>
              </a:rPr>
              <a:t>في جمع المؤنث السالم وما أُلحِق به</a:t>
            </a:r>
            <a:r>
              <a:rPr lang="ar-SA" dirty="0" smtClean="0"/>
              <a:t> مثل : مهندسات ، طالبات، اولات ، عرفات.</a:t>
            </a:r>
            <a:endParaRPr lang="en-US" dirty="0" smtClean="0"/>
          </a:p>
          <a:p>
            <a:pPr algn="just" rtl="1"/>
            <a:r>
              <a:rPr lang="ar-SA" dirty="0" smtClean="0"/>
              <a:t>5-</a:t>
            </a:r>
            <a:r>
              <a:rPr lang="en-US" dirty="0" smtClean="0"/>
              <a:t> </a:t>
            </a:r>
            <a:r>
              <a:rPr lang="ar-SA" dirty="0" smtClean="0">
                <a:solidFill>
                  <a:srgbClr val="FF0000"/>
                </a:solidFill>
              </a:rPr>
              <a:t>في اسماء البلدان والانهار والمواضع وغيرها من المصطلحات الجغرافية،  والاسماء  الاجنبية الاعلام وبعض النباتات،</a:t>
            </a:r>
            <a:r>
              <a:rPr lang="ar-SA" dirty="0" smtClean="0"/>
              <a:t> مثل : حضرموت ، الكوت، جانيت ، اللفت .</a:t>
            </a:r>
            <a:endParaRPr lang="en-US" dirty="0" smtClean="0"/>
          </a:p>
          <a:p>
            <a:pPr algn="just" rtl="1"/>
            <a:r>
              <a:rPr lang="ar-SA" dirty="0" smtClean="0"/>
              <a:t>6-</a:t>
            </a:r>
            <a:r>
              <a:rPr lang="en-US" dirty="0" smtClean="0"/>
              <a:t> </a:t>
            </a:r>
            <a:r>
              <a:rPr lang="ar-SA" dirty="0" smtClean="0">
                <a:solidFill>
                  <a:srgbClr val="7030A0"/>
                </a:solidFill>
              </a:rPr>
              <a:t>بعض الاعلام التركية </a:t>
            </a:r>
            <a:r>
              <a:rPr lang="ar-SA" dirty="0" smtClean="0"/>
              <a:t>مثل : مدحت ، بهجت، جودت.</a:t>
            </a:r>
            <a:endParaRPr lang="en-US" dirty="0" smtClean="0"/>
          </a:p>
          <a:p>
            <a:pPr algn="r" rtl="1"/>
            <a:r>
              <a:rPr lang="ar-SA" dirty="0" smtClean="0"/>
              <a:t>7-</a:t>
            </a:r>
            <a:r>
              <a:rPr lang="en-US" dirty="0" smtClean="0"/>
              <a:t> </a:t>
            </a:r>
            <a:r>
              <a:rPr lang="ar-SA" dirty="0" smtClean="0">
                <a:solidFill>
                  <a:srgbClr val="0070C0"/>
                </a:solidFill>
              </a:rPr>
              <a:t>في يا أبت ، ويا أمت</a:t>
            </a:r>
            <a:r>
              <a:rPr lang="ar-SA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418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r" rtl="1"/>
            <a:r>
              <a:rPr lang="ar-IQ" dirty="0" smtClean="0"/>
              <a:t>ثانيا التاء في الافعال </a:t>
            </a:r>
          </a:p>
          <a:p>
            <a:pPr algn="just"/>
            <a:endParaRPr lang="en-US" b="1" u="sng" dirty="0" smtClean="0">
              <a:solidFill>
                <a:srgbClr val="FF0000"/>
              </a:solidFill>
            </a:endParaRPr>
          </a:p>
          <a:p>
            <a:pPr algn="just"/>
            <a:endParaRPr lang="en-US" dirty="0" smtClean="0"/>
          </a:p>
          <a:p>
            <a:pPr algn="just" rtl="1"/>
            <a:r>
              <a:rPr lang="ar-SA" dirty="0" smtClean="0"/>
              <a:t>    لا تكتب التاء في آخر الأفعال إلاّ مبسوطة(ت) ولا ترد مربوطة(ة) أبدا، وترد في الأفعال :</a:t>
            </a:r>
            <a:endParaRPr lang="en-US" dirty="0" smtClean="0"/>
          </a:p>
          <a:p>
            <a:pPr algn="just" rtl="1"/>
            <a:r>
              <a:rPr lang="ar-SA" dirty="0" smtClean="0"/>
              <a:t>1-</a:t>
            </a:r>
            <a:r>
              <a:rPr lang="en-US" dirty="0" smtClean="0"/>
              <a:t> </a:t>
            </a:r>
            <a:r>
              <a:rPr lang="ar-SA" dirty="0" smtClean="0">
                <a:solidFill>
                  <a:srgbClr val="0070C0"/>
                </a:solidFill>
              </a:rPr>
              <a:t>اذا كانت التاء أصلية </a:t>
            </a:r>
            <a:r>
              <a:rPr lang="ar-SA" dirty="0" smtClean="0"/>
              <a:t>مثل :  نبت ، ينبت ، بات، تفاوت.</a:t>
            </a:r>
            <a:endParaRPr lang="en-US" dirty="0" smtClean="0"/>
          </a:p>
          <a:p>
            <a:pPr algn="just" rtl="1"/>
            <a:r>
              <a:rPr lang="ar-SA" dirty="0" smtClean="0"/>
              <a:t>2-</a:t>
            </a:r>
            <a:r>
              <a:rPr lang="en-US" dirty="0" smtClean="0"/>
              <a:t> </a:t>
            </a:r>
            <a:r>
              <a:rPr lang="ar-SA" dirty="0" smtClean="0">
                <a:solidFill>
                  <a:srgbClr val="00B050"/>
                </a:solidFill>
              </a:rPr>
              <a:t>إذا كانت تاء التأنيث الساكنة </a:t>
            </a:r>
            <a:r>
              <a:rPr lang="ar-SA" dirty="0" smtClean="0"/>
              <a:t>مثل : أشرقت الشمس، وكتبت هند</a:t>
            </a:r>
            <a:endParaRPr lang="en-US" dirty="0" smtClean="0"/>
          </a:p>
          <a:p>
            <a:pPr algn="just" rtl="1"/>
            <a:r>
              <a:rPr lang="ar-SA" dirty="0" smtClean="0"/>
              <a:t>3-</a:t>
            </a:r>
            <a:r>
              <a:rPr lang="en-US" dirty="0" smtClean="0"/>
              <a:t> </a:t>
            </a:r>
            <a:r>
              <a:rPr lang="ar-SA" dirty="0" smtClean="0">
                <a:solidFill>
                  <a:srgbClr val="C00000"/>
                </a:solidFill>
              </a:rPr>
              <a:t>إذا كانت التاء ضمير رفع متحرك متصل (تُ ،تَ، تِ) </a:t>
            </a:r>
            <a:endParaRPr lang="en-US" dirty="0" smtClean="0">
              <a:solidFill>
                <a:srgbClr val="C00000"/>
              </a:solidFill>
            </a:endParaRPr>
          </a:p>
          <a:p>
            <a:pPr algn="just"/>
            <a:r>
              <a:rPr lang="ar-SA" dirty="0" smtClean="0"/>
              <a:t>مثل : (جئتُ، جئتَ ، جئتِ) ومع اسمي الفعل هات ، هيهات.</a:t>
            </a:r>
            <a:endParaRPr lang="en-US" dirty="0" smtClean="0"/>
          </a:p>
          <a:p>
            <a:pPr algn="ctr"/>
            <a:r>
              <a:rPr lang="ar-SA" dirty="0" smtClean="0"/>
              <a:t>**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498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12278</TotalTime>
  <Words>266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التاء المربوطة والتاء المفتوحة </vt:lpstr>
      <vt:lpstr>التاء المربوطة والتاء المفتوحة </vt:lpstr>
      <vt:lpstr>PowerPoint Presentation</vt:lpstr>
      <vt:lpstr>PowerPoint Presentation</vt:lpstr>
    </vt:vector>
  </TitlesOfParts>
  <Company>Al-Qaisar Technologies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التاء المربوطة والتاء المفتوحة </dc:title>
  <dc:creator>SamaOffice</dc:creator>
  <cp:lastModifiedBy>SamaOffice</cp:lastModifiedBy>
  <cp:revision>6</cp:revision>
  <dcterms:created xsi:type="dcterms:W3CDTF">2024-09-04T18:35:00Z</dcterms:created>
  <dcterms:modified xsi:type="dcterms:W3CDTF">2024-09-24T06:55:50Z</dcterms:modified>
</cp:coreProperties>
</file>