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0" r:id="rId2"/>
    <p:sldId id="271" r:id="rId3"/>
    <p:sldId id="272" r:id="rId4"/>
    <p:sldId id="273" r:id="rId5"/>
    <p:sldId id="274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79" autoAdjust="0"/>
  </p:normalViewPr>
  <p:slideViewPr>
    <p:cSldViewPr>
      <p:cViewPr varScale="1">
        <p:scale>
          <a:sx n="81" d="100"/>
          <a:sy n="81" d="100"/>
        </p:scale>
        <p:origin x="108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5FB7A-C4B6-4D42-9909-D83A808BC4FB}" type="datetimeFigureOut">
              <a:rPr lang="fr-FR" smtClean="0"/>
              <a:pPr/>
              <a:t>30/11/2024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C56A7-A3EB-44B6-8961-38D13052A598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89487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E3C8-AD07-4744-8C06-FAA6B4377586}" type="datetimeFigureOut">
              <a:rPr lang="fr-FR" smtClean="0"/>
              <a:pPr/>
              <a:t>30/11/2024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15C9-870E-49E3-80B2-96F6DDD37742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E3C8-AD07-4744-8C06-FAA6B4377586}" type="datetimeFigureOut">
              <a:rPr lang="fr-FR" smtClean="0"/>
              <a:pPr/>
              <a:t>30/11/2024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15C9-870E-49E3-80B2-96F6DDD37742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E3C8-AD07-4744-8C06-FAA6B4377586}" type="datetimeFigureOut">
              <a:rPr lang="fr-FR" smtClean="0"/>
              <a:pPr/>
              <a:t>30/11/2024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15C9-870E-49E3-80B2-96F6DDD37742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E3C8-AD07-4744-8C06-FAA6B4377586}" type="datetimeFigureOut">
              <a:rPr lang="fr-FR" smtClean="0"/>
              <a:pPr/>
              <a:t>30/11/2024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15C9-870E-49E3-80B2-96F6DDD37742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E3C8-AD07-4744-8C06-FAA6B4377586}" type="datetimeFigureOut">
              <a:rPr lang="fr-FR" smtClean="0"/>
              <a:pPr/>
              <a:t>30/11/2024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15C9-870E-49E3-80B2-96F6DDD37742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E3C8-AD07-4744-8C06-FAA6B4377586}" type="datetimeFigureOut">
              <a:rPr lang="fr-FR" smtClean="0"/>
              <a:pPr/>
              <a:t>30/11/2024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15C9-870E-49E3-80B2-96F6DDD37742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E3C8-AD07-4744-8C06-FAA6B4377586}" type="datetimeFigureOut">
              <a:rPr lang="fr-FR" smtClean="0"/>
              <a:pPr/>
              <a:t>30/11/2024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15C9-870E-49E3-80B2-96F6DDD37742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E3C8-AD07-4744-8C06-FAA6B4377586}" type="datetimeFigureOut">
              <a:rPr lang="fr-FR" smtClean="0"/>
              <a:pPr/>
              <a:t>30/11/2024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15C9-870E-49E3-80B2-96F6DDD37742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E3C8-AD07-4744-8C06-FAA6B4377586}" type="datetimeFigureOut">
              <a:rPr lang="fr-FR" smtClean="0"/>
              <a:pPr/>
              <a:t>30/11/2024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15C9-870E-49E3-80B2-96F6DDD37742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E3C8-AD07-4744-8C06-FAA6B4377586}" type="datetimeFigureOut">
              <a:rPr lang="fr-FR" smtClean="0"/>
              <a:pPr/>
              <a:t>30/11/2024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15C9-870E-49E3-80B2-96F6DDD37742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E3C8-AD07-4744-8C06-FAA6B4377586}" type="datetimeFigureOut">
              <a:rPr lang="fr-FR" smtClean="0"/>
              <a:pPr/>
              <a:t>30/11/2024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15C9-870E-49E3-80B2-96F6DDD37742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9E3C8-AD07-4744-8C06-FAA6B4377586}" type="datetimeFigureOut">
              <a:rPr lang="fr-FR" smtClean="0"/>
              <a:pPr/>
              <a:t>30/11/2024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315C9-870E-49E3-80B2-96F6DDD37742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 pronoms interrogatifs invariables</a:t>
            </a:r>
            <a:r>
              <a:rPr lang="ar-IQ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ar-IQ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ar-IQ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ضمائر الاستفهام</a:t>
            </a:r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ar-IQ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الاستفهام الجزئي: وهو السؤال عن جزء او احد عناصر الجملة. ندرس في هذا الدرس ضمائر الاستفهام البسيطة التي تستخدم للسؤال عن العاقل وغير العاقل كما مبين ادناه:-</a:t>
            </a:r>
          </a:p>
          <a:p>
            <a:pPr marL="514350" indent="-514350">
              <a:buAutoNum type="arabicPeriod"/>
            </a:pPr>
            <a:r>
              <a:rPr lang="ar-IQ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للسؤال عن الفاعل العاقل نستخدم ضمير الاستفهام البسيط </a:t>
            </a:r>
            <a:r>
              <a:rPr lang="fr-F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IQ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بمعنى من     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Ex: </a:t>
            </a: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 venir.</a:t>
            </a:r>
          </a:p>
          <a:p>
            <a:pPr marL="0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va venir</a:t>
            </a:r>
          </a:p>
          <a:p>
            <a:pPr marL="0" indent="0">
              <a:buNone/>
            </a:pPr>
            <a:endParaRPr lang="ar-IQ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897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pronoms interrogatifs invariables</a:t>
            </a:r>
            <a:r>
              <a:rPr lang="ar-IQ" sz="3200" dirty="0">
                <a:solidFill>
                  <a:prstClr val="black"/>
                </a:solidFill>
                <a:latin typeface="Times New Roman" panose="02020603050405020304" pitchFamily="18" charset="0"/>
              </a:rPr>
              <a:t/>
            </a:r>
            <a:br>
              <a:rPr lang="ar-IQ" sz="3200" dirty="0">
                <a:solidFill>
                  <a:prstClr val="black"/>
                </a:solidFill>
                <a:latin typeface="Times New Roman" panose="02020603050405020304" pitchFamily="18" charset="0"/>
              </a:rPr>
            </a:br>
            <a:r>
              <a:rPr lang="ar-IQ" sz="3200" dirty="0">
                <a:solidFill>
                  <a:prstClr val="black"/>
                </a:solidFill>
                <a:latin typeface="Times New Roman" panose="02020603050405020304" pitchFamily="18" charset="0"/>
              </a:rPr>
              <a:t>ضمائر الاستفهام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ea typeface="Segoe UI Emoji" panose="020B0502040204020203" pitchFamily="34" charset="0"/>
                <a:cs typeface="Times New Roman" panose="02020603050405020304" pitchFamily="18" charset="0"/>
              </a:rPr>
              <a:t>Ex</a:t>
            </a:r>
            <a:r>
              <a:rPr lang="en-US" dirty="0" smtClean="0">
                <a:latin typeface="Times New Roman" panose="02020603050405020304" pitchFamily="18" charset="0"/>
                <a:ea typeface="Segoe UI Emoji" panose="020B0502040204020203" pitchFamily="34" charset="0"/>
                <a:cs typeface="Times New Roman" panose="02020603050405020304" pitchFamily="18" charset="0"/>
              </a:rPr>
              <a:t>: </a:t>
            </a:r>
            <a:r>
              <a:rPr lang="en-US" u="sng" dirty="0" smtClean="0">
                <a:latin typeface="Times New Roman" panose="02020603050405020304" pitchFamily="18" charset="0"/>
                <a:ea typeface="Segoe UI Emoji" panose="020B0502040204020203" pitchFamily="34" charset="0"/>
                <a:cs typeface="Times New Roman" panose="02020603050405020304" pitchFamily="18" charset="0"/>
              </a:rPr>
              <a:t>victor Hugo </a:t>
            </a:r>
            <a:r>
              <a:rPr lang="fr-FR" dirty="0" smtClean="0">
                <a:latin typeface="Times New Roman" panose="02020603050405020304" pitchFamily="18" charset="0"/>
                <a:ea typeface="Segoe UI Emoji" panose="020B0502040204020203" pitchFamily="34" charset="0"/>
                <a:cs typeface="Times New Roman" panose="02020603050405020304" pitchFamily="18" charset="0"/>
              </a:rPr>
              <a:t>a écrit les misérables.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ea typeface="Segoe UI Emoji" panose="020B0502040204020203" pitchFamily="34" charset="0"/>
                <a:cs typeface="Times New Roman" panose="02020603050405020304" pitchFamily="18" charset="0"/>
              </a:rPr>
              <a:t>  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Segoe UI Emoji" panose="020B0502040204020203" pitchFamily="34" charset="0"/>
                <a:cs typeface="Times New Roman" panose="02020603050405020304" pitchFamily="18" charset="0"/>
              </a:rPr>
              <a:t>qui</a:t>
            </a:r>
            <a:r>
              <a:rPr lang="en-US" dirty="0" smtClean="0">
                <a:latin typeface="Times New Roman" panose="02020603050405020304" pitchFamily="18" charset="0"/>
                <a:ea typeface="Segoe UI Emoji" panose="020B0502040204020203" pitchFamily="34" charset="0"/>
                <a:cs typeface="Times New Roman" panose="02020603050405020304" pitchFamily="18" charset="0"/>
              </a:rPr>
              <a:t> a écrit les misérables?</a:t>
            </a:r>
          </a:p>
          <a:p>
            <a:pPr marL="0" indent="0">
              <a:buNone/>
            </a:pPr>
            <a:r>
              <a:rPr lang="ar-IQ" dirty="0" smtClean="0">
                <a:latin typeface="Times New Roman" panose="02020603050405020304" pitchFamily="18" charset="0"/>
                <a:ea typeface="Segoe UI Emoji" panose="020B0502040204020203" pitchFamily="34" charset="0"/>
                <a:cs typeface="Times New Roman" panose="02020603050405020304" pitchFamily="18" charset="0"/>
              </a:rPr>
              <a:t>للسؤال عن المفعول به العاقل نستخدم الصيغة التاليه               </a:t>
            </a:r>
            <a:endParaRPr lang="en-US" dirty="0" smtClean="0">
              <a:latin typeface="Times New Roman" panose="02020603050405020304" pitchFamily="18" charset="0"/>
              <a:ea typeface="Segoe UI Emoji" panose="020B0502040204020203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  <a:latin typeface="Times New Roman" panose="02020603050405020304" pitchFamily="18" charset="0"/>
                <a:ea typeface="Segoe UI Emoji" panose="020B0502040204020203" pitchFamily="34" charset="0"/>
                <a:cs typeface="Times New Roman" panose="02020603050405020304" pitchFamily="18" charset="0"/>
              </a:rPr>
              <a:t>Qui est –ce que?</a:t>
            </a: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ea typeface="Segoe UI Emoji" panose="020B0502040204020203" pitchFamily="34" charset="0"/>
                <a:cs typeface="Times New Roman" panose="02020603050405020304" pitchFamily="18" charset="0"/>
              </a:rPr>
              <a:t>Ex: j’ai rencontré </a:t>
            </a:r>
            <a:r>
              <a:rPr lang="fr-FR" u="sng" dirty="0" smtClean="0">
                <a:latin typeface="Times New Roman" panose="02020603050405020304" pitchFamily="18" charset="0"/>
                <a:ea typeface="Segoe UI Emoji" panose="020B0502040204020203" pitchFamily="34" charset="0"/>
                <a:cs typeface="Times New Roman" panose="02020603050405020304" pitchFamily="18" charset="0"/>
              </a:rPr>
              <a:t>mon ami.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  <a:latin typeface="Times New Roman" panose="02020603050405020304" pitchFamily="18" charset="0"/>
                <a:ea typeface="Segoe UI Emoji" panose="020B0502040204020203" pitchFamily="34" charset="0"/>
                <a:cs typeface="Times New Roman" panose="02020603050405020304" pitchFamily="18" charset="0"/>
              </a:rPr>
              <a:t>Qui est-ce que </a:t>
            </a:r>
            <a:r>
              <a:rPr lang="fr-FR" dirty="0" smtClean="0">
                <a:latin typeface="Times New Roman" panose="02020603050405020304" pitchFamily="18" charset="0"/>
                <a:ea typeface="Segoe UI Emoji" panose="020B0502040204020203" pitchFamily="34" charset="0"/>
                <a:cs typeface="Times New Roman" panose="02020603050405020304" pitchFamily="18" charset="0"/>
              </a:rPr>
              <a:t>tu as rencontré? </a:t>
            </a:r>
            <a:endParaRPr lang="fr-FR" dirty="0">
              <a:latin typeface="Times New Roman" panose="02020603050405020304" pitchFamily="18" charset="0"/>
              <a:ea typeface="Segoe UI Emoji" panose="020B0502040204020203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782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pronoms interrogatifs invariables</a:t>
            </a:r>
            <a:r>
              <a:rPr lang="ar-IQ" sz="3200" dirty="0">
                <a:solidFill>
                  <a:prstClr val="black"/>
                </a:solidFill>
                <a:latin typeface="Times New Roman" panose="02020603050405020304" pitchFamily="18" charset="0"/>
              </a:rPr>
              <a:t/>
            </a:r>
            <a:br>
              <a:rPr lang="ar-IQ" sz="3200" dirty="0">
                <a:solidFill>
                  <a:prstClr val="black"/>
                </a:solidFill>
                <a:latin typeface="Times New Roman" panose="02020603050405020304" pitchFamily="18" charset="0"/>
              </a:rPr>
            </a:br>
            <a:r>
              <a:rPr lang="ar-IQ" sz="3200" dirty="0">
                <a:solidFill>
                  <a:prstClr val="black"/>
                </a:solidFill>
                <a:latin typeface="Times New Roman" panose="02020603050405020304" pitchFamily="18" charset="0"/>
              </a:rPr>
              <a:t>ضمائر الاستفهام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IQ" dirty="0" smtClean="0">
                <a:latin typeface="h²Times New Roman"/>
                <a:cs typeface="Times New Roman" panose="02020603050405020304" pitchFamily="18" charset="0"/>
              </a:rPr>
              <a:t>للسؤال عن العاقل مسبوق بحرف جر نستخدم الصيغة التاليه</a:t>
            </a:r>
            <a:endParaRPr lang="fr-FR" dirty="0" smtClean="0">
              <a:latin typeface="h²Times New Roman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ar-IQ" dirty="0" smtClean="0">
                <a:latin typeface="h²Times New Roman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Ex: je parle </a:t>
            </a:r>
            <a:r>
              <a:rPr lang="fr-F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 mon père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 qui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parlez-vous?</a:t>
            </a: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Ex: il est sorti </a:t>
            </a:r>
            <a:r>
              <a:rPr lang="fr-F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avec ses amis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avec qui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 –t-il sorti?</a:t>
            </a:r>
            <a:endParaRPr lang="fr-FR" dirty="0">
              <a:latin typeface="h²Times New Roman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038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pronoms interrogatifs invariables</a:t>
            </a:r>
            <a:r>
              <a:rPr lang="ar-IQ" sz="3200" dirty="0">
                <a:solidFill>
                  <a:prstClr val="black"/>
                </a:solidFill>
                <a:latin typeface="Times New Roman" panose="02020603050405020304" pitchFamily="18" charset="0"/>
              </a:rPr>
              <a:t/>
            </a:r>
            <a:br>
              <a:rPr lang="ar-IQ" sz="3200" dirty="0">
                <a:solidFill>
                  <a:prstClr val="black"/>
                </a:solidFill>
                <a:latin typeface="Times New Roman" panose="02020603050405020304" pitchFamily="18" charset="0"/>
              </a:rPr>
            </a:br>
            <a:r>
              <a:rPr lang="ar-IQ" sz="3200" dirty="0">
                <a:solidFill>
                  <a:prstClr val="black"/>
                </a:solidFill>
                <a:latin typeface="Times New Roman" panose="02020603050405020304" pitchFamily="18" charset="0"/>
              </a:rPr>
              <a:t>ضمائر الاستفهام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IQ" dirty="0" smtClean="0"/>
              <a:t>للسؤال عن الفاعل غير العاقل نستخدم  الصيغة التالية          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Qu’ est-ce qui? </a:t>
            </a:r>
            <a:r>
              <a:rPr lang="ar-IQ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ماذا او  ما </a:t>
            </a:r>
            <a:endParaRPr lang="fr-FR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qu’est-ce qui vous gêne? </a:t>
            </a:r>
            <a:r>
              <a:rPr lang="ar-IQ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ما الذي يزعجك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ar-IQ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ar-IQ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للسؤال عن مفعول به غير عاقل نستخدم الضمير 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Que? </a:t>
            </a: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</a:t>
            </a:r>
            <a:r>
              <a:rPr lang="fr-F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commande </a:t>
            </a:r>
            <a:r>
              <a:rPr lang="fr-F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 rôti de porc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commandes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–tu?</a:t>
            </a:r>
          </a:p>
        </p:txBody>
      </p:sp>
    </p:spTree>
    <p:extLst>
      <p:ext uri="{BB962C8B-B14F-4D97-AF65-F5344CB8AC3E}">
        <p14:creationId xmlns:p14="http://schemas.microsoft.com/office/powerpoint/2010/main" val="3271699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pronoms interrogatifs invariables</a:t>
            </a:r>
            <a:r>
              <a:rPr lang="ar-IQ" sz="3200" dirty="0">
                <a:solidFill>
                  <a:prstClr val="black"/>
                </a:solidFill>
                <a:latin typeface="Times New Roman" panose="02020603050405020304" pitchFamily="18" charset="0"/>
              </a:rPr>
              <a:t/>
            </a:r>
            <a:br>
              <a:rPr lang="ar-IQ" sz="3200" dirty="0">
                <a:solidFill>
                  <a:prstClr val="black"/>
                </a:solidFill>
                <a:latin typeface="Times New Roman" panose="02020603050405020304" pitchFamily="18" charset="0"/>
              </a:rPr>
            </a:br>
            <a:r>
              <a:rPr lang="ar-IQ" sz="3200" dirty="0">
                <a:solidFill>
                  <a:prstClr val="black"/>
                </a:solidFill>
                <a:latin typeface="Times New Roman" panose="02020603050405020304" pitchFamily="18" charset="0"/>
              </a:rPr>
              <a:t>ضمائر الاستفهام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Trouvez la question et utilisez  la forme simple ?</a:t>
            </a: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1.Il était </a:t>
            </a:r>
            <a:r>
              <a:rPr lang="fr-F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avec sa sœur.</a:t>
            </a:r>
          </a:p>
          <a:p>
            <a:pPr marL="0" indent="0">
              <a:buNone/>
            </a:pPr>
            <a:r>
              <a:rPr lang="fr-FR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Avec qui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 était?</a:t>
            </a: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Nous avons invité </a:t>
            </a:r>
            <a:r>
              <a:rPr lang="fr-F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nos voisins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avez –vous invité?</a:t>
            </a: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j’ai fait </a:t>
            </a:r>
            <a:r>
              <a:rPr lang="fr-F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 courses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fr-FR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fr-F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fais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–tu?</a:t>
            </a:r>
          </a:p>
          <a:p>
            <a:pPr marL="0" indent="0">
              <a:buNone/>
            </a:pPr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13759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2061</TotalTime>
  <Words>249</Words>
  <Application>Microsoft Office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h²Times New Roman</vt:lpstr>
      <vt:lpstr>Segoe UI Emoji</vt:lpstr>
      <vt:lpstr>Times New Roman</vt:lpstr>
      <vt:lpstr>Thème Office</vt:lpstr>
      <vt:lpstr>Les pronoms interrogatifs invariables ضمائر الاستفهام</vt:lpstr>
      <vt:lpstr>Les pronoms interrogatifs invariables ضمائر الاستفهام</vt:lpstr>
      <vt:lpstr>Les pronoms interrogatifs invariables ضمائر الاستفهام</vt:lpstr>
      <vt:lpstr>Les pronoms interrogatifs invariables ضمائر الاستفهام</vt:lpstr>
      <vt:lpstr>Les pronoms interrogatifs invariables ضمائر الاستفهام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Maher</cp:lastModifiedBy>
  <cp:revision>185</cp:revision>
  <dcterms:created xsi:type="dcterms:W3CDTF">2019-01-11T16:42:57Z</dcterms:created>
  <dcterms:modified xsi:type="dcterms:W3CDTF">2024-11-30T15:54:42Z</dcterms:modified>
</cp:coreProperties>
</file>