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83" r:id="rId2"/>
    <p:sldId id="256" r:id="rId3"/>
    <p:sldId id="257" r:id="rId4"/>
    <p:sldId id="258" r:id="rId5"/>
    <p:sldId id="259" r:id="rId6"/>
    <p:sldId id="260" r:id="rId7"/>
    <p:sldId id="262" r:id="rId8"/>
    <p:sldId id="263" r:id="rId9"/>
    <p:sldId id="265" r:id="rId10"/>
    <p:sldId id="266" r:id="rId11"/>
    <p:sldId id="267" r:id="rId12"/>
    <p:sldId id="268" r:id="rId13"/>
    <p:sldId id="269" r:id="rId14"/>
    <p:sldId id="270" r:id="rId15"/>
    <p:sldId id="271" r:id="rId16"/>
    <p:sldId id="272" r:id="rId17"/>
    <p:sldId id="281" r:id="rId18"/>
    <p:sldId id="273" r:id="rId19"/>
    <p:sldId id="282" r:id="rId20"/>
    <p:sldId id="274" r:id="rId21"/>
    <p:sldId id="276" r:id="rId22"/>
    <p:sldId id="277" r:id="rId23"/>
    <p:sldId id="278" r:id="rId24"/>
    <p:sldId id="279" r:id="rId25"/>
    <p:sldId id="280" r:id="rId26"/>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80"/>
    <p:restoredTop sz="94660"/>
  </p:normalViewPr>
  <p:slideViewPr>
    <p:cSldViewPr>
      <p:cViewPr>
        <p:scale>
          <a:sx n="81" d="100"/>
          <a:sy n="81" d="100"/>
        </p:scale>
        <p:origin x="-97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9872017-688D-4A1C-9821-0FE5DBA8667B}" type="slidenum">
              <a:rPr lang="ar-SA" altLang="en-US"/>
              <a:pPr>
                <a:defRPr/>
              </a:pPr>
              <a:t>‹#›</a:t>
            </a:fld>
            <a:endParaRPr lang="en-US" altLang="en-US"/>
          </a:p>
        </p:txBody>
      </p:sp>
    </p:spTree>
    <p:extLst>
      <p:ext uri="{BB962C8B-B14F-4D97-AF65-F5344CB8AC3E}">
        <p14:creationId xmlns:p14="http://schemas.microsoft.com/office/powerpoint/2010/main" val="1940294689"/>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09F06DA-F9C4-4532-99C9-E3E447122343}" type="slidenum">
              <a:rPr lang="ar-SA" altLang="en-US"/>
              <a:pPr>
                <a:defRPr/>
              </a:pPr>
              <a:t>‹#›</a:t>
            </a:fld>
            <a:endParaRPr lang="en-US" altLang="en-US"/>
          </a:p>
        </p:txBody>
      </p:sp>
    </p:spTree>
    <p:extLst>
      <p:ext uri="{BB962C8B-B14F-4D97-AF65-F5344CB8AC3E}">
        <p14:creationId xmlns:p14="http://schemas.microsoft.com/office/powerpoint/2010/main" val="251487264"/>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405C942-65F5-4A49-BF8F-2E97480A8C5A}" type="slidenum">
              <a:rPr lang="ar-SA" altLang="en-US"/>
              <a:pPr>
                <a:defRPr/>
              </a:pPr>
              <a:t>‹#›</a:t>
            </a:fld>
            <a:endParaRPr lang="en-US" altLang="en-US"/>
          </a:p>
        </p:txBody>
      </p:sp>
    </p:spTree>
    <p:extLst>
      <p:ext uri="{BB962C8B-B14F-4D97-AF65-F5344CB8AC3E}">
        <p14:creationId xmlns:p14="http://schemas.microsoft.com/office/powerpoint/2010/main" val="1115779897"/>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F182AC1-647B-4A1C-AFCD-50C866FFF94D}" type="slidenum">
              <a:rPr lang="ar-SA" altLang="en-US"/>
              <a:pPr>
                <a:defRPr/>
              </a:pPr>
              <a:t>‹#›</a:t>
            </a:fld>
            <a:endParaRPr lang="en-US" altLang="en-US"/>
          </a:p>
        </p:txBody>
      </p:sp>
    </p:spTree>
    <p:extLst>
      <p:ext uri="{BB962C8B-B14F-4D97-AF65-F5344CB8AC3E}">
        <p14:creationId xmlns:p14="http://schemas.microsoft.com/office/powerpoint/2010/main" val="2679548114"/>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520C1A1-AC44-4634-9893-4A683C370DCB}" type="slidenum">
              <a:rPr lang="ar-SA" altLang="en-US"/>
              <a:pPr>
                <a:defRPr/>
              </a:pPr>
              <a:t>‹#›</a:t>
            </a:fld>
            <a:endParaRPr lang="en-US" altLang="en-US"/>
          </a:p>
        </p:txBody>
      </p:sp>
    </p:spTree>
    <p:extLst>
      <p:ext uri="{BB962C8B-B14F-4D97-AF65-F5344CB8AC3E}">
        <p14:creationId xmlns:p14="http://schemas.microsoft.com/office/powerpoint/2010/main" val="929357288"/>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8EDDAF6-EE97-4BF9-B01D-0AA5D6FE55B1}" type="slidenum">
              <a:rPr lang="ar-SA" altLang="en-US"/>
              <a:pPr>
                <a:defRPr/>
              </a:pPr>
              <a:t>‹#›</a:t>
            </a:fld>
            <a:endParaRPr lang="en-US" altLang="en-US"/>
          </a:p>
        </p:txBody>
      </p:sp>
    </p:spTree>
    <p:extLst>
      <p:ext uri="{BB962C8B-B14F-4D97-AF65-F5344CB8AC3E}">
        <p14:creationId xmlns:p14="http://schemas.microsoft.com/office/powerpoint/2010/main" val="2528348575"/>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C26399AC-5A34-4560-80F5-8F0E753E58A4}" type="slidenum">
              <a:rPr lang="ar-SA" altLang="en-US"/>
              <a:pPr>
                <a:defRPr/>
              </a:pPr>
              <a:t>‹#›</a:t>
            </a:fld>
            <a:endParaRPr lang="en-US" altLang="en-US"/>
          </a:p>
        </p:txBody>
      </p:sp>
    </p:spTree>
    <p:extLst>
      <p:ext uri="{BB962C8B-B14F-4D97-AF65-F5344CB8AC3E}">
        <p14:creationId xmlns:p14="http://schemas.microsoft.com/office/powerpoint/2010/main" val="3110925476"/>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7120E18D-6271-421D-9C3F-889716F94178}" type="slidenum">
              <a:rPr lang="ar-SA" altLang="en-US"/>
              <a:pPr>
                <a:defRPr/>
              </a:pPr>
              <a:t>‹#›</a:t>
            </a:fld>
            <a:endParaRPr lang="en-US" altLang="en-US"/>
          </a:p>
        </p:txBody>
      </p:sp>
    </p:spTree>
    <p:extLst>
      <p:ext uri="{BB962C8B-B14F-4D97-AF65-F5344CB8AC3E}">
        <p14:creationId xmlns:p14="http://schemas.microsoft.com/office/powerpoint/2010/main" val="3861731455"/>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49D958AA-3DD3-404F-81B5-6C53552946E1}" type="slidenum">
              <a:rPr lang="ar-SA" altLang="en-US"/>
              <a:pPr>
                <a:defRPr/>
              </a:pPr>
              <a:t>‹#›</a:t>
            </a:fld>
            <a:endParaRPr lang="en-US" altLang="en-US"/>
          </a:p>
        </p:txBody>
      </p:sp>
    </p:spTree>
    <p:extLst>
      <p:ext uri="{BB962C8B-B14F-4D97-AF65-F5344CB8AC3E}">
        <p14:creationId xmlns:p14="http://schemas.microsoft.com/office/powerpoint/2010/main" val="978763294"/>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F3654A8-32D1-4E73-A4FC-AD82946B8CF7}" type="slidenum">
              <a:rPr lang="ar-SA" altLang="en-US"/>
              <a:pPr>
                <a:defRPr/>
              </a:pPr>
              <a:t>‹#›</a:t>
            </a:fld>
            <a:endParaRPr lang="en-US" altLang="en-US"/>
          </a:p>
        </p:txBody>
      </p:sp>
    </p:spTree>
    <p:extLst>
      <p:ext uri="{BB962C8B-B14F-4D97-AF65-F5344CB8AC3E}">
        <p14:creationId xmlns:p14="http://schemas.microsoft.com/office/powerpoint/2010/main" val="1687772470"/>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D8B01F3-5635-490A-85D0-32D4B06816A9}" type="slidenum">
              <a:rPr lang="ar-SA" altLang="en-US"/>
              <a:pPr>
                <a:defRPr/>
              </a:pPr>
              <a:t>‹#›</a:t>
            </a:fld>
            <a:endParaRPr lang="en-US" altLang="en-US"/>
          </a:p>
        </p:txBody>
      </p:sp>
    </p:spTree>
    <p:extLst>
      <p:ext uri="{BB962C8B-B14F-4D97-AF65-F5344CB8AC3E}">
        <p14:creationId xmlns:p14="http://schemas.microsoft.com/office/powerpoint/2010/main" val="2359248286"/>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ar-SA" altLang="en-US" smtClean="0"/>
              <a:t>انقر لتحرير نمط العنوان الرئيسي</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ar-SA" altLang="en-US" smtClean="0"/>
              <a:t>انقر لتحرير أنماط النص الرئيسي</a:t>
            </a:r>
          </a:p>
          <a:p>
            <a:pPr lvl="1"/>
            <a:r>
              <a:rPr lang="ar-SA" altLang="en-US" smtClean="0"/>
              <a:t>المستوى الثاني</a:t>
            </a:r>
          </a:p>
          <a:p>
            <a:pPr lvl="2"/>
            <a:r>
              <a:rPr lang="ar-SA" altLang="en-US" smtClean="0"/>
              <a:t>المستوى الثالث</a:t>
            </a:r>
          </a:p>
          <a:p>
            <a:pPr lvl="3"/>
            <a:r>
              <a:rPr lang="ar-SA" altLang="en-US" smtClean="0"/>
              <a:t>المستوى الرابع</a:t>
            </a:r>
          </a:p>
          <a:p>
            <a:pPr lvl="4"/>
            <a:r>
              <a:rPr lang="ar-SA" altLang="en-US" smtClean="0"/>
              <a:t>المستوى الخامس</a:t>
            </a:r>
          </a:p>
        </p:txBody>
      </p:sp>
      <p:sp>
        <p:nvSpPr>
          <p:cNvPr id="1028" name="Rectangle 4"/>
          <p:cNvSpPr>
            <a:spLocks noGrp="1" noChangeArrowheads="1"/>
          </p:cNvSpPr>
          <p:nvPr>
            <p:ph type="dt" sz="half" idx="2"/>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rtl="1" eaLnBrk="1" hangingPunct="1">
              <a:defRPr sz="1400">
                <a:latin typeface="Arial" pitchFamily="34" charset="0"/>
                <a:cs typeface="Arial" pitchFamily="34" charset="0"/>
              </a:defRPr>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rtl="1" eaLnBrk="1" hangingPunct="1">
              <a:defRPr sz="1400">
                <a:latin typeface="Arial" pitchFamily="34" charset="0"/>
                <a:cs typeface="Arial" pitchFamily="34" charset="0"/>
              </a:defRPr>
            </a:lvl1pPr>
          </a:lstStyle>
          <a:p>
            <a:pPr>
              <a:defRPr/>
            </a:pPr>
            <a:endParaRPr lang="en-US" altLang="en-US"/>
          </a:p>
        </p:txBody>
      </p:sp>
      <p:sp>
        <p:nvSpPr>
          <p:cNvPr id="1030" name="Rectangle 6"/>
          <p:cNvSpPr>
            <a:spLocks noGrp="1" noChangeArrowheads="1"/>
          </p:cNvSpPr>
          <p:nvPr>
            <p:ph type="sldNum" sz="quarter" idx="4"/>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rtl="1" eaLnBrk="1" hangingPunct="1">
              <a:defRPr sz="1400" smtClean="0">
                <a:latin typeface="Arial" pitchFamily="34" charset="0"/>
                <a:cs typeface="Arial" pitchFamily="34" charset="0"/>
              </a:defRPr>
            </a:lvl1pPr>
          </a:lstStyle>
          <a:p>
            <a:pPr>
              <a:defRPr/>
            </a:pPr>
            <a:fld id="{3FF867E8-A5C3-47DB-B286-0270827BBE21}" type="slidenum">
              <a:rPr lang="ar-SA"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1" eaLnBrk="0" fontAlgn="base" hangingPunct="0">
        <a:spcBef>
          <a:spcPct val="0"/>
        </a:spcBef>
        <a:spcAft>
          <a:spcPct val="0"/>
        </a:spcAft>
        <a:defRPr sz="4400" kern="12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1"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1"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1"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r" rtl="1"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5616" y="332656"/>
            <a:ext cx="6858000" cy="2387600"/>
          </a:xfrm>
        </p:spPr>
        <p:txBody>
          <a:bodyPr/>
          <a:lstStyle/>
          <a:p>
            <a:r>
              <a:rPr lang="en-US" altLang="en-US" b="1" dirty="0">
                <a:solidFill>
                  <a:schemeClr val="tx1"/>
                </a:solidFill>
                <a:latin typeface="Times New Roman" panose="02020603050405020304" pitchFamily="18" charset="0"/>
                <a:cs typeface="Times New Roman" panose="02020603050405020304" pitchFamily="18" charset="0"/>
              </a:rPr>
              <a:t>Chapter 6: Morphology</a:t>
            </a:r>
            <a:endParaRPr lang="en-US" dirty="0"/>
          </a:p>
        </p:txBody>
      </p:sp>
      <p:sp>
        <p:nvSpPr>
          <p:cNvPr id="3" name="Subtitle 2"/>
          <p:cNvSpPr>
            <a:spLocks noGrp="1"/>
          </p:cNvSpPr>
          <p:nvPr>
            <p:ph type="subTitle" idx="1"/>
          </p:nvPr>
        </p:nvSpPr>
        <p:spPr/>
        <p:txBody>
          <a:bodyPr/>
          <a:lstStyle/>
          <a:p>
            <a:r>
              <a:rPr lang="en-US" sz="4800" dirty="0" smtClean="0"/>
              <a:t>By Dr. Salah Al </a:t>
            </a:r>
            <a:r>
              <a:rPr lang="en-US" sz="4800" dirty="0" err="1" smtClean="0"/>
              <a:t>bahadily</a:t>
            </a:r>
            <a:endParaRPr lang="en-US" sz="4800" dirty="0"/>
          </a:p>
        </p:txBody>
      </p:sp>
    </p:spTree>
    <p:extLst>
      <p:ext uri="{BB962C8B-B14F-4D97-AF65-F5344CB8AC3E}">
        <p14:creationId xmlns:p14="http://schemas.microsoft.com/office/powerpoint/2010/main" val="784488127"/>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rtl="0" eaLnBrk="1" hangingPunct="1"/>
            <a:r>
              <a:rPr lang="en-US" altLang="en-US" sz="4000" b="1" smtClean="0">
                <a:solidFill>
                  <a:schemeClr val="tx1"/>
                </a:solidFill>
                <a:latin typeface="Times New Roman" pitchFamily="18" charset="0"/>
                <a:cs typeface="Times New Roman" pitchFamily="18" charset="0"/>
              </a:rPr>
              <a:t>Free morphemes: lexical and functional morphemes</a:t>
            </a:r>
          </a:p>
        </p:txBody>
      </p:sp>
      <p:sp>
        <p:nvSpPr>
          <p:cNvPr id="11267" name="Rectangle 3"/>
          <p:cNvSpPr>
            <a:spLocks noGrp="1" noChangeArrowheads="1"/>
          </p:cNvSpPr>
          <p:nvPr>
            <p:ph type="body" idx="1"/>
          </p:nvPr>
        </p:nvSpPr>
        <p:spPr/>
        <p:txBody>
          <a:bodyPr/>
          <a:lstStyle/>
          <a:p>
            <a:pPr algn="just" rtl="0" eaLnBrk="1" hangingPunct="1"/>
            <a:r>
              <a:rPr lang="en-US" altLang="en-US" sz="2800" dirty="0" smtClean="0">
                <a:latin typeface="Times New Roman" pitchFamily="18" charset="0"/>
                <a:cs typeface="Times New Roman" pitchFamily="18" charset="0"/>
              </a:rPr>
              <a:t>There are two types of </a:t>
            </a:r>
            <a:r>
              <a:rPr lang="en-US" altLang="en-US" sz="2800" b="1" dirty="0" smtClean="0">
                <a:latin typeface="Times New Roman" pitchFamily="18" charset="0"/>
                <a:cs typeface="Times New Roman" pitchFamily="18" charset="0"/>
              </a:rPr>
              <a:t>free morphemes</a:t>
            </a:r>
            <a:r>
              <a:rPr lang="en-US" altLang="en-US" sz="2800" dirty="0" smtClean="0">
                <a:latin typeface="Times New Roman" pitchFamily="18" charset="0"/>
                <a:cs typeface="Times New Roman" pitchFamily="18" charset="0"/>
              </a:rPr>
              <a:t>. </a:t>
            </a:r>
          </a:p>
          <a:p>
            <a:pPr algn="just" rtl="0" eaLnBrk="1" hangingPunct="1"/>
            <a:r>
              <a:rPr lang="en-US" altLang="en-US" sz="2800" dirty="0" smtClean="0">
                <a:latin typeface="Times New Roman" pitchFamily="18" charset="0"/>
                <a:cs typeface="Times New Roman" pitchFamily="18" charset="0"/>
              </a:rPr>
              <a:t>The first is that set of ordinary nouns, adjectives and </a:t>
            </a:r>
            <a:r>
              <a:rPr lang="en-US" altLang="en-US" sz="2800" dirty="0" smtClean="0">
                <a:latin typeface="Times New Roman" pitchFamily="18" charset="0"/>
                <a:cs typeface="Times New Roman" pitchFamily="18" charset="0"/>
              </a:rPr>
              <a:t>verbs. </a:t>
            </a:r>
            <a:r>
              <a:rPr lang="en-US" altLang="en-US" sz="2800" dirty="0" smtClean="0">
                <a:latin typeface="Times New Roman" pitchFamily="18" charset="0"/>
                <a:cs typeface="Times New Roman" pitchFamily="18" charset="0"/>
              </a:rPr>
              <a:t>The second is what is called </a:t>
            </a:r>
            <a:r>
              <a:rPr lang="en-US" altLang="en-US" sz="2800" b="1" dirty="0" smtClean="0">
                <a:latin typeface="Times New Roman" pitchFamily="18" charset="0"/>
                <a:cs typeface="Times New Roman" pitchFamily="18" charset="0"/>
              </a:rPr>
              <a:t>functional morphemes</a:t>
            </a:r>
            <a:r>
              <a:rPr lang="en-US" altLang="en-US" sz="2800" dirty="0" smtClean="0">
                <a:latin typeface="Times New Roman" pitchFamily="18" charset="0"/>
                <a:cs typeface="Times New Roman" pitchFamily="18" charset="0"/>
              </a:rPr>
              <a:t>. Examples are </a:t>
            </a:r>
            <a:r>
              <a:rPr lang="en-US" altLang="en-US" sz="2800" b="1" i="1" dirty="0" smtClean="0">
                <a:latin typeface="Times New Roman" pitchFamily="18" charset="0"/>
                <a:cs typeface="Times New Roman" pitchFamily="18" charset="0"/>
              </a:rPr>
              <a:t>and, but, when, because, on, near, above, in, the, that, it, them, etc. </a:t>
            </a:r>
            <a:endParaRPr lang="en-US" altLang="en-US" sz="2800" i="1" dirty="0" smtClean="0">
              <a:latin typeface="Times New Roman" pitchFamily="18" charset="0"/>
              <a:cs typeface="Times New Roman" pitchFamily="18" charset="0"/>
            </a:endParaRPr>
          </a:p>
          <a:p>
            <a:pPr algn="just" rtl="0" eaLnBrk="1" hangingPunct="1"/>
            <a:r>
              <a:rPr lang="en-US" altLang="en-US" sz="2800" dirty="0" smtClean="0">
                <a:latin typeface="Times New Roman" pitchFamily="18" charset="0"/>
                <a:cs typeface="Times New Roman" pitchFamily="18" charset="0"/>
              </a:rPr>
              <a:t>at we think of as the words that carry the ‘</a:t>
            </a:r>
            <a:r>
              <a:rPr lang="en-US" altLang="en-US" sz="2800" b="1" dirty="0" smtClean="0">
                <a:latin typeface="Times New Roman" pitchFamily="18" charset="0"/>
                <a:cs typeface="Times New Roman" pitchFamily="18" charset="0"/>
              </a:rPr>
              <a:t>content</a:t>
            </a:r>
            <a:r>
              <a:rPr lang="en-US" altLang="en-US" sz="2800" dirty="0" smtClean="0">
                <a:latin typeface="Times New Roman" pitchFamily="18" charset="0"/>
                <a:cs typeface="Times New Roman" pitchFamily="18" charset="0"/>
              </a:rPr>
              <a:t>’ of the messages we convey. These free morphemes are called </a:t>
            </a:r>
            <a:r>
              <a:rPr lang="en-US" altLang="en-US" sz="2800" b="1" dirty="0" smtClean="0">
                <a:latin typeface="Times New Roman" pitchFamily="18" charset="0"/>
                <a:cs typeface="Times New Roman" pitchFamily="18" charset="0"/>
              </a:rPr>
              <a:t>lexical morphemes</a:t>
            </a:r>
            <a:r>
              <a:rPr lang="en-US" altLang="en-US" sz="2800" dirty="0" smtClean="0">
                <a:latin typeface="Times New Roman" pitchFamily="18" charset="0"/>
                <a:cs typeface="Times New Roman" pitchFamily="18" charset="0"/>
              </a:rPr>
              <a:t>.</a:t>
            </a:r>
          </a:p>
          <a:p>
            <a:pPr algn="just" rtl="0" eaLnBrk="1" hangingPunct="1"/>
            <a:endParaRPr lang="en-US" altLang="en-US" sz="2800" dirty="0" smtClean="0">
              <a:latin typeface="Times New Roman" pitchFamily="18" charset="0"/>
              <a:cs typeface="Times New Roman" pitchFamily="18"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additive="base">
                                        <p:cTn id="7" dur="500" fill="hold"/>
                                        <p:tgtEl>
                                          <p:spTgt spid="12290"/>
                                        </p:tgtEl>
                                        <p:attrNameLst>
                                          <p:attrName>ppt_x</p:attrName>
                                        </p:attrNameLst>
                                      </p:cBhvr>
                                      <p:tavLst>
                                        <p:tav tm="0">
                                          <p:val>
                                            <p:strVal val="#ppt_x"/>
                                          </p:val>
                                        </p:tav>
                                        <p:tav tm="100000">
                                          <p:val>
                                            <p:strVal val="#ppt_x"/>
                                          </p:val>
                                        </p:tav>
                                      </p:tavLst>
                                    </p:anim>
                                    <p:anim calcmode="lin" valueType="num">
                                      <p:cBhvr additive="base">
                                        <p:cTn id="8" dur="500" fill="hold"/>
                                        <p:tgtEl>
                                          <p:spTgt spid="1229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267">
                                            <p:txEl>
                                              <p:pRg st="0" end="0"/>
                                            </p:txEl>
                                          </p:spTgt>
                                        </p:tgtEl>
                                        <p:attrNameLst>
                                          <p:attrName>style.visibility</p:attrName>
                                        </p:attrNameLst>
                                      </p:cBhvr>
                                      <p:to>
                                        <p:strVal val="visible"/>
                                      </p:to>
                                    </p:set>
                                    <p:anim calcmode="lin" valueType="num">
                                      <p:cBhvr additive="base">
                                        <p:cTn id="13"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1267">
                                            <p:txEl>
                                              <p:pRg st="1" end="1"/>
                                            </p:txEl>
                                          </p:spTgt>
                                        </p:tgtEl>
                                        <p:attrNameLst>
                                          <p:attrName>style.visibility</p:attrName>
                                        </p:attrNameLst>
                                      </p:cBhvr>
                                      <p:to>
                                        <p:strVal val="visible"/>
                                      </p:to>
                                    </p:set>
                                    <p:anim calcmode="lin" valueType="num">
                                      <p:cBhvr additive="base">
                                        <p:cTn id="19"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1267">
                                            <p:txEl>
                                              <p:pRg st="2" end="2"/>
                                            </p:txEl>
                                          </p:spTgt>
                                        </p:tgtEl>
                                        <p:attrNameLst>
                                          <p:attrName>style.visibility</p:attrName>
                                        </p:attrNameLst>
                                      </p:cBhvr>
                                      <p:to>
                                        <p:strVal val="visible"/>
                                      </p:to>
                                    </p:set>
                                    <p:anim calcmode="lin" valueType="num">
                                      <p:cBhvr additive="base">
                                        <p:cTn id="25"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633412"/>
          </a:xfrm>
        </p:spPr>
        <p:txBody>
          <a:bodyPr/>
          <a:lstStyle/>
          <a:p>
            <a:pPr rtl="0" eaLnBrk="1" hangingPunct="1"/>
            <a:r>
              <a:rPr lang="en-US" altLang="en-US" sz="4000" b="1" smtClean="0">
                <a:solidFill>
                  <a:schemeClr val="tx1"/>
                </a:solidFill>
                <a:latin typeface="Times New Roman" pitchFamily="18" charset="0"/>
                <a:cs typeface="Times New Roman" pitchFamily="18" charset="0"/>
              </a:rPr>
              <a:t>Functional morphemes</a:t>
            </a:r>
          </a:p>
        </p:txBody>
      </p:sp>
      <p:sp>
        <p:nvSpPr>
          <p:cNvPr id="12291" name="Rectangle 3"/>
          <p:cNvSpPr>
            <a:spLocks noGrp="1" noChangeArrowheads="1"/>
          </p:cNvSpPr>
          <p:nvPr>
            <p:ph type="body" idx="1"/>
          </p:nvPr>
        </p:nvSpPr>
        <p:spPr/>
        <p:txBody>
          <a:bodyPr/>
          <a:lstStyle/>
          <a:p>
            <a:pPr algn="justLow" rtl="0" eaLnBrk="1" hangingPunct="1"/>
            <a:r>
              <a:rPr lang="en-US" altLang="en-US" b="1" i="1" smtClean="0">
                <a:latin typeface="Times New Roman" pitchFamily="18" charset="0"/>
                <a:cs typeface="Times New Roman" pitchFamily="18" charset="0"/>
              </a:rPr>
              <a:t>Functional morphemes </a:t>
            </a:r>
            <a:r>
              <a:rPr lang="en-US" altLang="en-US" smtClean="0">
                <a:latin typeface="Times New Roman" pitchFamily="18" charset="0"/>
                <a:cs typeface="Times New Roman" pitchFamily="18" charset="0"/>
              </a:rPr>
              <a:t>consist largely of the functional words in the language such as </a:t>
            </a:r>
            <a:r>
              <a:rPr lang="en-US" altLang="en-US" b="1" smtClean="0">
                <a:latin typeface="Times New Roman" pitchFamily="18" charset="0"/>
                <a:cs typeface="Times New Roman" pitchFamily="18" charset="0"/>
              </a:rPr>
              <a:t>conjunctions</a:t>
            </a:r>
            <a:r>
              <a:rPr lang="en-US" altLang="en-US" smtClean="0">
                <a:latin typeface="Times New Roman" pitchFamily="18" charset="0"/>
                <a:cs typeface="Times New Roman" pitchFamily="18" charset="0"/>
              </a:rPr>
              <a:t>, </a:t>
            </a:r>
            <a:r>
              <a:rPr lang="en-US" altLang="en-US" b="1" smtClean="0">
                <a:latin typeface="Times New Roman" pitchFamily="18" charset="0"/>
                <a:cs typeface="Times New Roman" pitchFamily="18" charset="0"/>
              </a:rPr>
              <a:t>prepositions</a:t>
            </a:r>
            <a:r>
              <a:rPr lang="en-US" altLang="en-US" smtClean="0">
                <a:latin typeface="Times New Roman" pitchFamily="18" charset="0"/>
                <a:cs typeface="Times New Roman" pitchFamily="18" charset="0"/>
              </a:rPr>
              <a:t>, </a:t>
            </a:r>
            <a:r>
              <a:rPr lang="en-US" altLang="en-US" b="1" smtClean="0">
                <a:latin typeface="Times New Roman" pitchFamily="18" charset="0"/>
                <a:cs typeface="Times New Roman" pitchFamily="18" charset="0"/>
              </a:rPr>
              <a:t>articles</a:t>
            </a:r>
            <a:r>
              <a:rPr lang="en-US" altLang="en-US" smtClean="0">
                <a:latin typeface="Times New Roman" pitchFamily="18" charset="0"/>
                <a:cs typeface="Times New Roman" pitchFamily="18" charset="0"/>
              </a:rPr>
              <a:t> and </a:t>
            </a:r>
            <a:r>
              <a:rPr lang="en-US" altLang="en-US" b="1" smtClean="0">
                <a:latin typeface="Times New Roman" pitchFamily="18" charset="0"/>
                <a:cs typeface="Times New Roman" pitchFamily="18" charset="0"/>
              </a:rPr>
              <a:t>pronouns</a:t>
            </a:r>
            <a:r>
              <a:rPr lang="en-US" altLang="en-US" smtClean="0">
                <a:latin typeface="Times New Roman" pitchFamily="18" charset="0"/>
                <a:cs typeface="Times New Roman" pitchFamily="18" charset="0"/>
              </a:rPr>
              <a:t>.</a:t>
            </a:r>
          </a:p>
          <a:p>
            <a:pPr algn="justLow" rtl="0" eaLnBrk="1" hangingPunct="1"/>
            <a:r>
              <a:rPr lang="en-US" altLang="en-US" smtClean="0">
                <a:latin typeface="Times New Roman" pitchFamily="18" charset="0"/>
                <a:cs typeface="Times New Roman" pitchFamily="18" charset="0"/>
              </a:rPr>
              <a:t> Because we almost never add new functional morphemes to the language, they are described as a ‘</a:t>
            </a:r>
            <a:r>
              <a:rPr lang="en-US" altLang="en-US" b="1" smtClean="0">
                <a:latin typeface="Times New Roman" pitchFamily="18" charset="0"/>
                <a:cs typeface="Times New Roman" pitchFamily="18" charset="0"/>
              </a:rPr>
              <a:t>closed</a:t>
            </a:r>
            <a:r>
              <a:rPr lang="en-US" altLang="en-US" smtClean="0">
                <a:latin typeface="Times New Roman" pitchFamily="18" charset="0"/>
                <a:cs typeface="Times New Roman" pitchFamily="18" charset="0"/>
              </a:rPr>
              <a:t>’ class of words.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anim calcmode="lin" valueType="num">
                                      <p:cBhvr additive="base">
                                        <p:cTn id="7" dur="5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9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rtl="0" eaLnBrk="1" hangingPunct="1"/>
            <a:r>
              <a:rPr lang="en-US" altLang="en-US" sz="3600" b="1" smtClean="0">
                <a:solidFill>
                  <a:schemeClr val="tx1"/>
                </a:solidFill>
                <a:latin typeface="Times New Roman" pitchFamily="18" charset="0"/>
                <a:cs typeface="Times New Roman" pitchFamily="18" charset="0"/>
              </a:rPr>
              <a:t>Bound morphemes: derivational and inflectional</a:t>
            </a:r>
          </a:p>
        </p:txBody>
      </p:sp>
      <p:sp>
        <p:nvSpPr>
          <p:cNvPr id="12291" name="Rectangle 3"/>
          <p:cNvSpPr>
            <a:spLocks noGrp="1" noChangeArrowheads="1"/>
          </p:cNvSpPr>
          <p:nvPr>
            <p:ph type="body" idx="1"/>
          </p:nvPr>
        </p:nvSpPr>
        <p:spPr/>
        <p:txBody>
          <a:bodyPr/>
          <a:lstStyle/>
          <a:p>
            <a:pPr algn="justLow" rtl="0" eaLnBrk="1" hangingPunct="1"/>
            <a:r>
              <a:rPr lang="en-US" altLang="en-US" dirty="0" smtClean="0">
                <a:latin typeface="Times New Roman" pitchFamily="18" charset="0"/>
                <a:cs typeface="Times New Roman" pitchFamily="18" charset="0"/>
              </a:rPr>
              <a:t>The set of affixes that make up the category of bound morphemes can also be divided into two types. One type we have already considered in chapter 6 when we looked at the derivation of words. These are the </a:t>
            </a:r>
            <a:r>
              <a:rPr lang="en-US" altLang="en-US" b="1" dirty="0" smtClean="0">
                <a:latin typeface="Times New Roman" pitchFamily="18" charset="0"/>
                <a:cs typeface="Times New Roman" pitchFamily="18" charset="0"/>
              </a:rPr>
              <a:t>derivational morphemes</a:t>
            </a:r>
            <a:r>
              <a:rPr lang="en-US" altLang="en-US" dirty="0" smtClean="0">
                <a:latin typeface="Times New Roman" pitchFamily="18" charset="0"/>
                <a:cs typeface="Times New Roman" pitchFamily="18" charset="0"/>
              </a:rPr>
              <a: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additive="base">
                                        <p:cTn id="7" dur="500" fill="hold"/>
                                        <p:tgtEl>
                                          <p:spTgt spid="14338"/>
                                        </p:tgtEl>
                                        <p:attrNameLst>
                                          <p:attrName>ppt_x</p:attrName>
                                        </p:attrNameLst>
                                      </p:cBhvr>
                                      <p:tavLst>
                                        <p:tav tm="0">
                                          <p:val>
                                            <p:strVal val="#ppt_x"/>
                                          </p:val>
                                        </p:tav>
                                        <p:tav tm="100000">
                                          <p:val>
                                            <p:strVal val="#ppt_x"/>
                                          </p:val>
                                        </p:tav>
                                      </p:tavLst>
                                    </p:anim>
                                    <p:anim calcmode="lin" valueType="num">
                                      <p:cBhvr additive="base">
                                        <p:cTn id="8" dur="500" fill="hold"/>
                                        <p:tgtEl>
                                          <p:spTgt spid="1433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291">
                                            <p:txEl>
                                              <p:pRg st="0" end="0"/>
                                            </p:txEl>
                                          </p:spTgt>
                                        </p:tgtEl>
                                        <p:attrNameLst>
                                          <p:attrName>style.visibility</p:attrName>
                                        </p:attrNameLst>
                                      </p:cBhvr>
                                      <p:to>
                                        <p:strVal val="visible"/>
                                      </p:to>
                                    </p:set>
                                    <p:anim calcmode="lin" valueType="num">
                                      <p:cBhvr additive="base">
                                        <p:cTn id="13" dur="5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29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sz="3600" b="1" smtClean="0">
                <a:solidFill>
                  <a:schemeClr val="tx1"/>
                </a:solidFill>
                <a:latin typeface="Times New Roman" pitchFamily="18" charset="0"/>
                <a:cs typeface="Times New Roman" pitchFamily="18" charset="0"/>
              </a:rPr>
              <a:t>Bound morphemes: derivational </a:t>
            </a:r>
          </a:p>
        </p:txBody>
      </p:sp>
      <p:sp>
        <p:nvSpPr>
          <p:cNvPr id="14339" name="Rectangle 3"/>
          <p:cNvSpPr>
            <a:spLocks noGrp="1" noChangeArrowheads="1"/>
          </p:cNvSpPr>
          <p:nvPr>
            <p:ph type="body" idx="1"/>
          </p:nvPr>
        </p:nvSpPr>
        <p:spPr/>
        <p:txBody>
          <a:bodyPr/>
          <a:lstStyle/>
          <a:p>
            <a:pPr algn="justLow" rtl="0" eaLnBrk="1" hangingPunct="1"/>
            <a:r>
              <a:rPr lang="en-US" altLang="en-US" smtClean="0">
                <a:latin typeface="Times New Roman" pitchFamily="18" charset="0"/>
                <a:cs typeface="Times New Roman" pitchFamily="18" charset="0"/>
              </a:rPr>
              <a:t>We use these </a:t>
            </a:r>
            <a:r>
              <a:rPr lang="en-US" altLang="en-US" b="1" smtClean="0">
                <a:latin typeface="Times New Roman" pitchFamily="18" charset="0"/>
                <a:cs typeface="Times New Roman" pitchFamily="18" charset="0"/>
              </a:rPr>
              <a:t>bound morphemes </a:t>
            </a:r>
            <a:r>
              <a:rPr lang="en-US" altLang="en-US" smtClean="0">
                <a:latin typeface="Times New Roman" pitchFamily="18" charset="0"/>
                <a:cs typeface="Times New Roman" pitchFamily="18" charset="0"/>
              </a:rPr>
              <a:t>to </a:t>
            </a:r>
            <a:r>
              <a:rPr lang="en-US" altLang="en-US" b="1" smtClean="0">
                <a:latin typeface="Times New Roman" pitchFamily="18" charset="0"/>
                <a:cs typeface="Times New Roman" pitchFamily="18" charset="0"/>
              </a:rPr>
              <a:t>make new words </a:t>
            </a:r>
            <a:r>
              <a:rPr lang="en-US" altLang="en-US" u="sng" smtClean="0">
                <a:latin typeface="Times New Roman" pitchFamily="18" charset="0"/>
                <a:cs typeface="Times New Roman" pitchFamily="18" charset="0"/>
              </a:rPr>
              <a:t>OR</a:t>
            </a:r>
            <a:r>
              <a:rPr lang="en-US" altLang="en-US" smtClean="0">
                <a:latin typeface="Times New Roman" pitchFamily="18" charset="0"/>
                <a:cs typeface="Times New Roman" pitchFamily="18" charset="0"/>
              </a:rPr>
              <a:t> to </a:t>
            </a:r>
            <a:r>
              <a:rPr lang="en-US" altLang="en-US" b="1" smtClean="0">
                <a:latin typeface="Times New Roman" pitchFamily="18" charset="0"/>
                <a:cs typeface="Times New Roman" pitchFamily="18" charset="0"/>
              </a:rPr>
              <a:t>make words of a different grammatical category </a:t>
            </a:r>
            <a:r>
              <a:rPr lang="en-US" altLang="en-US" smtClean="0">
                <a:latin typeface="Times New Roman" pitchFamily="18" charset="0"/>
                <a:cs typeface="Times New Roman" pitchFamily="18" charset="0"/>
              </a:rPr>
              <a:t>from the stem. For example, the addition of the derivational morpheme </a:t>
            </a:r>
            <a:r>
              <a:rPr lang="en-US" altLang="en-US" i="1" smtClean="0">
                <a:latin typeface="Times New Roman" pitchFamily="18" charset="0"/>
                <a:cs typeface="Times New Roman" pitchFamily="18" charset="0"/>
              </a:rPr>
              <a:t>-</a:t>
            </a:r>
            <a:r>
              <a:rPr lang="en-US" altLang="en-US" b="1" i="1" smtClean="0">
                <a:latin typeface="Times New Roman" pitchFamily="18" charset="0"/>
                <a:cs typeface="Times New Roman" pitchFamily="18" charset="0"/>
              </a:rPr>
              <a:t>ness</a:t>
            </a:r>
            <a:r>
              <a:rPr lang="en-US" altLang="en-US" i="1" smtClean="0">
                <a:latin typeface="Times New Roman" pitchFamily="18" charset="0"/>
                <a:cs typeface="Times New Roman" pitchFamily="18" charset="0"/>
              </a:rPr>
              <a:t> changes the adjective </a:t>
            </a:r>
            <a:r>
              <a:rPr lang="en-US" altLang="en-US" b="1" i="1" smtClean="0">
                <a:latin typeface="Times New Roman" pitchFamily="18" charset="0"/>
                <a:cs typeface="Times New Roman" pitchFamily="18" charset="0"/>
              </a:rPr>
              <a:t>good</a:t>
            </a:r>
            <a:r>
              <a:rPr lang="en-US" altLang="en-US" i="1" smtClean="0">
                <a:latin typeface="Times New Roman" pitchFamily="18" charset="0"/>
                <a:cs typeface="Times New Roman" pitchFamily="18" charset="0"/>
              </a:rPr>
              <a:t> to the noun </a:t>
            </a:r>
            <a:r>
              <a:rPr lang="en-US" altLang="en-US" b="1" i="1" smtClean="0">
                <a:latin typeface="Times New Roman" pitchFamily="18" charset="0"/>
                <a:cs typeface="Times New Roman" pitchFamily="18" charset="0"/>
              </a:rPr>
              <a:t>goodness</a:t>
            </a:r>
            <a:r>
              <a:rPr lang="en-US" altLang="en-US" i="1" smtClean="0">
                <a:latin typeface="Times New Roman" pitchFamily="18" charset="0"/>
                <a:cs typeface="Times New Roman" pitchFamily="18" charset="0"/>
              </a:rPr>
              <a:t>, </a:t>
            </a:r>
            <a:r>
              <a:rPr lang="en-US" altLang="en-US" smtClean="0">
                <a:latin typeface="Times New Roman" pitchFamily="18" charset="0"/>
                <a:cs typeface="Times New Roman" pitchFamily="18" charset="0"/>
              </a:rPr>
              <a:t>and the addition of the prefix </a:t>
            </a:r>
            <a:r>
              <a:rPr lang="en-US" altLang="en-US" b="1" i="1" smtClean="0">
                <a:latin typeface="Times New Roman" pitchFamily="18" charset="0"/>
                <a:cs typeface="Times New Roman" pitchFamily="18" charset="0"/>
              </a:rPr>
              <a:t>re-</a:t>
            </a:r>
            <a:r>
              <a:rPr lang="en-US" altLang="en-US" i="1" smtClean="0">
                <a:latin typeface="Times New Roman" pitchFamily="18" charset="0"/>
                <a:cs typeface="Times New Roman" pitchFamily="18" charset="0"/>
              </a:rPr>
              <a:t> </a:t>
            </a:r>
            <a:r>
              <a:rPr lang="en-US" altLang="en-US" smtClean="0">
                <a:latin typeface="Times New Roman" pitchFamily="18" charset="0"/>
                <a:cs typeface="Times New Roman" pitchFamily="18" charset="0"/>
              </a:rPr>
              <a:t>changes the meaning of the word </a:t>
            </a:r>
            <a:r>
              <a:rPr lang="en-US" altLang="en-US" b="1" i="1" smtClean="0">
                <a:latin typeface="Times New Roman" pitchFamily="18" charset="0"/>
                <a:cs typeface="Times New Roman" pitchFamily="18" charset="0"/>
              </a:rPr>
              <a:t>pay</a:t>
            </a:r>
            <a:r>
              <a:rPr lang="en-US" altLang="en-US" i="1" smtClean="0">
                <a:latin typeface="Times New Roman" pitchFamily="18" charset="0"/>
                <a:cs typeface="Times New Roman" pitchFamily="18" charset="0"/>
              </a:rPr>
              <a:t> </a:t>
            </a:r>
            <a:r>
              <a:rPr lang="en-US" altLang="en-US" smtClean="0">
                <a:latin typeface="Times New Roman" pitchFamily="18" charset="0"/>
                <a:cs typeface="Times New Roman" pitchFamily="18" charset="0"/>
              </a:rPr>
              <a:t>when added to it.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 calcmode="lin" valueType="num">
                                      <p:cBhvr additive="base">
                                        <p:cTn id="7" dur="500" fill="hold"/>
                                        <p:tgtEl>
                                          <p:spTgt spid="15362"/>
                                        </p:tgtEl>
                                        <p:attrNameLst>
                                          <p:attrName>ppt_x</p:attrName>
                                        </p:attrNameLst>
                                      </p:cBhvr>
                                      <p:tavLst>
                                        <p:tav tm="0">
                                          <p:val>
                                            <p:strVal val="#ppt_x"/>
                                          </p:val>
                                        </p:tav>
                                        <p:tav tm="100000">
                                          <p:val>
                                            <p:strVal val="#ppt_x"/>
                                          </p:val>
                                        </p:tav>
                                      </p:tavLst>
                                    </p:anim>
                                    <p:anim calcmode="lin" valueType="num">
                                      <p:cBhvr additive="base">
                                        <p:cTn id="8" dur="500" fill="hold"/>
                                        <p:tgtEl>
                                          <p:spTgt spid="1536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4339">
                                            <p:txEl>
                                              <p:pRg st="0" end="0"/>
                                            </p:txEl>
                                          </p:spTgt>
                                        </p:tgtEl>
                                        <p:attrNameLst>
                                          <p:attrName>style.visibility</p:attrName>
                                        </p:attrNameLst>
                                      </p:cBhvr>
                                      <p:to>
                                        <p:strVal val="visible"/>
                                      </p:to>
                                    </p:set>
                                    <p:anim calcmode="lin" valueType="num">
                                      <p:cBhvr additive="base">
                                        <p:cTn id="13" dur="5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33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74638"/>
            <a:ext cx="8229600" cy="777875"/>
          </a:xfrm>
        </p:spPr>
        <p:txBody>
          <a:bodyPr/>
          <a:lstStyle/>
          <a:p>
            <a:pPr eaLnBrk="1" hangingPunct="1"/>
            <a:r>
              <a:rPr lang="en-US" altLang="en-US" sz="3600" b="1" smtClean="0">
                <a:solidFill>
                  <a:schemeClr val="tx1"/>
                </a:solidFill>
                <a:latin typeface="Times New Roman" pitchFamily="18" charset="0"/>
                <a:cs typeface="Times New Roman" pitchFamily="18" charset="0"/>
              </a:rPr>
              <a:t>Bound morphemes: inflectional</a:t>
            </a:r>
          </a:p>
        </p:txBody>
      </p:sp>
      <p:sp>
        <p:nvSpPr>
          <p:cNvPr id="15363" name="Rectangle 3"/>
          <p:cNvSpPr>
            <a:spLocks noGrp="1" noChangeArrowheads="1"/>
          </p:cNvSpPr>
          <p:nvPr>
            <p:ph type="body" idx="1"/>
          </p:nvPr>
        </p:nvSpPr>
        <p:spPr/>
        <p:txBody>
          <a:bodyPr/>
          <a:lstStyle/>
          <a:p>
            <a:pPr algn="justLow" rtl="0" eaLnBrk="1" hangingPunct="1"/>
            <a:r>
              <a:rPr lang="en-US" altLang="en-US" sz="2800" dirty="0" smtClean="0">
                <a:latin typeface="Times New Roman" pitchFamily="18" charset="0"/>
                <a:cs typeface="Times New Roman" pitchFamily="18" charset="0"/>
              </a:rPr>
              <a:t>The second set of bound morphemes contains what are called </a:t>
            </a:r>
            <a:r>
              <a:rPr lang="en-US" altLang="en-US" sz="2800" b="1" dirty="0" smtClean="0">
                <a:latin typeface="Times New Roman" pitchFamily="18" charset="0"/>
                <a:cs typeface="Times New Roman" pitchFamily="18" charset="0"/>
              </a:rPr>
              <a:t>inflectional morphemes.</a:t>
            </a:r>
          </a:p>
          <a:p>
            <a:pPr algn="justLow" rtl="0" eaLnBrk="1" hangingPunct="1"/>
            <a:r>
              <a:rPr lang="en-US" altLang="en-US" sz="2800" b="1" dirty="0" smtClean="0">
                <a:latin typeface="Times New Roman" pitchFamily="18" charset="0"/>
                <a:cs typeface="Times New Roman" pitchFamily="18" charset="0"/>
              </a:rPr>
              <a:t> </a:t>
            </a:r>
            <a:r>
              <a:rPr lang="en-US" altLang="en-US" sz="2800" dirty="0" smtClean="0">
                <a:latin typeface="Times New Roman" pitchFamily="18" charset="0"/>
                <a:cs typeface="Times New Roman" pitchFamily="18" charset="0"/>
              </a:rPr>
              <a:t>These are not used to produce new words in the language, but rather to </a:t>
            </a:r>
            <a:r>
              <a:rPr lang="en-US" altLang="en-US" sz="2800" b="1" dirty="0" smtClean="0">
                <a:latin typeface="Times New Roman" pitchFamily="18" charset="0"/>
                <a:cs typeface="Times New Roman" pitchFamily="18" charset="0"/>
              </a:rPr>
              <a:t>indicate aspects of the grammatical function of a word</a:t>
            </a:r>
            <a:r>
              <a:rPr lang="en-US" altLang="en-US" sz="2800" dirty="0" smtClean="0">
                <a:latin typeface="Times New Roman" pitchFamily="18" charset="0"/>
                <a:cs typeface="Times New Roman" pitchFamily="18" charset="0"/>
              </a:rPr>
              <a:t>.</a:t>
            </a:r>
          </a:p>
          <a:p>
            <a:pPr algn="justLow" rtl="0" eaLnBrk="1" hangingPunct="1"/>
            <a:r>
              <a:rPr lang="en-US" altLang="en-US" sz="2800" dirty="0" smtClean="0">
                <a:latin typeface="Times New Roman" pitchFamily="18" charset="0"/>
                <a:cs typeface="Times New Roman" pitchFamily="18" charset="0"/>
              </a:rPr>
              <a:t> Inflectional morphemes are used to show if a word is plural or singular, if it is past tense or not, and if it is a comparative or possessive form.</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additive="base">
                                        <p:cTn id="7" dur="500" fill="hold"/>
                                        <p:tgtEl>
                                          <p:spTgt spid="16386"/>
                                        </p:tgtEl>
                                        <p:attrNameLst>
                                          <p:attrName>ppt_x</p:attrName>
                                        </p:attrNameLst>
                                      </p:cBhvr>
                                      <p:tavLst>
                                        <p:tav tm="0">
                                          <p:val>
                                            <p:strVal val="#ppt_x"/>
                                          </p:val>
                                        </p:tav>
                                        <p:tav tm="100000">
                                          <p:val>
                                            <p:strVal val="#ppt_x"/>
                                          </p:val>
                                        </p:tav>
                                      </p:tavLst>
                                    </p:anim>
                                    <p:anim calcmode="lin" valueType="num">
                                      <p:cBhvr additive="base">
                                        <p:cTn id="8" dur="500" fill="hold"/>
                                        <p:tgtEl>
                                          <p:spTgt spid="1638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5363">
                                            <p:txEl>
                                              <p:pRg st="1" end="1"/>
                                            </p:txEl>
                                          </p:spTgt>
                                        </p:tgtEl>
                                        <p:attrNameLst>
                                          <p:attrName>style.visibility</p:attrName>
                                        </p:attrNameLst>
                                      </p:cBhvr>
                                      <p:to>
                                        <p:strVal val="visible"/>
                                      </p:to>
                                    </p:set>
                                    <p:anim calcmode="lin" valueType="num">
                                      <p:cBhvr additive="base">
                                        <p:cTn id="13" dur="5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5363">
                                            <p:txEl>
                                              <p:pRg st="2" end="2"/>
                                            </p:txEl>
                                          </p:spTgt>
                                        </p:tgtEl>
                                        <p:attrNameLst>
                                          <p:attrName>style.visibility</p:attrName>
                                        </p:attrNameLst>
                                      </p:cBhvr>
                                      <p:to>
                                        <p:strVal val="visible"/>
                                      </p:to>
                                    </p:set>
                                    <p:anim calcmode="lin" valueType="num">
                                      <p:cBhvr additive="base">
                                        <p:cTn id="19" dur="500" fill="hold"/>
                                        <p:tgtEl>
                                          <p:spTgt spid="1536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36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sz="3600" b="1" smtClean="0">
                <a:solidFill>
                  <a:schemeClr val="tx1"/>
                </a:solidFill>
                <a:latin typeface="Times New Roman" pitchFamily="18" charset="0"/>
                <a:cs typeface="Times New Roman" pitchFamily="18" charset="0"/>
              </a:rPr>
              <a:t>Bound morphemes: inflectional</a:t>
            </a:r>
          </a:p>
        </p:txBody>
      </p:sp>
      <p:sp>
        <p:nvSpPr>
          <p:cNvPr id="16387" name="Rectangle 3"/>
          <p:cNvSpPr>
            <a:spLocks noGrp="1" noChangeArrowheads="1"/>
          </p:cNvSpPr>
          <p:nvPr>
            <p:ph type="body" idx="1"/>
          </p:nvPr>
        </p:nvSpPr>
        <p:spPr/>
        <p:txBody>
          <a:bodyPr/>
          <a:lstStyle/>
          <a:p>
            <a:pPr algn="just" rtl="0" eaLnBrk="1" hangingPunct="1"/>
            <a:r>
              <a:rPr lang="en-US" altLang="en-US" dirty="0" smtClean="0">
                <a:latin typeface="Times New Roman" pitchFamily="18" charset="0"/>
                <a:cs typeface="Times New Roman" pitchFamily="18" charset="0"/>
              </a:rPr>
              <a:t>English has only </a:t>
            </a:r>
            <a:r>
              <a:rPr lang="en-US" altLang="en-US" b="1" u="sng" dirty="0" smtClean="0">
                <a:latin typeface="Times New Roman" pitchFamily="18" charset="0"/>
                <a:cs typeface="Times New Roman" pitchFamily="18" charset="0"/>
              </a:rPr>
              <a:t>EIGHT</a:t>
            </a:r>
            <a:r>
              <a:rPr lang="en-US" altLang="en-US" dirty="0" smtClean="0">
                <a:latin typeface="Times New Roman" pitchFamily="18" charset="0"/>
                <a:cs typeface="Times New Roman" pitchFamily="18" charset="0"/>
              </a:rPr>
              <a:t> </a:t>
            </a:r>
            <a:r>
              <a:rPr lang="en-US" altLang="en-US" b="1" dirty="0" smtClean="0">
                <a:latin typeface="Times New Roman" pitchFamily="18" charset="0"/>
                <a:cs typeface="Times New Roman" pitchFamily="18" charset="0"/>
              </a:rPr>
              <a:t>inflectional morphemes</a:t>
            </a:r>
            <a:r>
              <a:rPr lang="en-US" altLang="en-US" dirty="0" smtClean="0">
                <a:latin typeface="Times New Roman" pitchFamily="18" charset="0"/>
                <a:cs typeface="Times New Roman" pitchFamily="18" charset="0"/>
              </a:rPr>
              <a:t> (or ‘inflections’), illustrated below:</a:t>
            </a:r>
          </a:p>
          <a:p>
            <a:pPr algn="just" rtl="0" eaLnBrk="1" hangingPunct="1"/>
            <a:r>
              <a:rPr lang="en-US" altLang="en-US" dirty="0" smtClean="0">
                <a:latin typeface="Times New Roman" pitchFamily="18" charset="0"/>
                <a:cs typeface="Times New Roman" pitchFamily="18" charset="0"/>
              </a:rPr>
              <a:t>Noun + </a:t>
            </a:r>
            <a:r>
              <a:rPr lang="en-US" altLang="en-US" i="1" dirty="0" smtClean="0">
                <a:latin typeface="Times New Roman" pitchFamily="18" charset="0"/>
                <a:cs typeface="Times New Roman" pitchFamily="18" charset="0"/>
              </a:rPr>
              <a:t>-’s, -s : (teacher’s book / teachers)</a:t>
            </a:r>
          </a:p>
          <a:p>
            <a:pPr algn="just" rtl="0" eaLnBrk="1" hangingPunct="1"/>
            <a:r>
              <a:rPr lang="en-US" altLang="en-US" dirty="0" smtClean="0">
                <a:latin typeface="Times New Roman" pitchFamily="18" charset="0"/>
                <a:cs typeface="Times New Roman" pitchFamily="18" charset="0"/>
              </a:rPr>
              <a:t>Verb + </a:t>
            </a:r>
            <a:r>
              <a:rPr lang="en-US" altLang="en-US" i="1" dirty="0" smtClean="0">
                <a:latin typeface="Times New Roman" pitchFamily="18" charset="0"/>
                <a:cs typeface="Times New Roman" pitchFamily="18" charset="0"/>
              </a:rPr>
              <a:t>-s, -</a:t>
            </a:r>
            <a:r>
              <a:rPr lang="en-US" altLang="en-US" i="1" dirty="0" err="1" smtClean="0">
                <a:latin typeface="Times New Roman" pitchFamily="18" charset="0"/>
                <a:cs typeface="Times New Roman" pitchFamily="18" charset="0"/>
              </a:rPr>
              <a:t>ing</a:t>
            </a:r>
            <a:r>
              <a:rPr lang="en-US" altLang="en-US" i="1" dirty="0" smtClean="0">
                <a:latin typeface="Times New Roman" pitchFamily="18" charset="0"/>
                <a:cs typeface="Times New Roman" pitchFamily="18" charset="0"/>
              </a:rPr>
              <a:t>, -</a:t>
            </a:r>
            <a:r>
              <a:rPr lang="en-US" altLang="en-US" i="1" dirty="0" err="1" smtClean="0">
                <a:latin typeface="Times New Roman" pitchFamily="18" charset="0"/>
                <a:cs typeface="Times New Roman" pitchFamily="18" charset="0"/>
              </a:rPr>
              <a:t>ed</a:t>
            </a:r>
            <a:r>
              <a:rPr lang="en-US" altLang="en-US" i="1" dirty="0" smtClean="0">
                <a:latin typeface="Times New Roman" pitchFamily="18" charset="0"/>
                <a:cs typeface="Times New Roman" pitchFamily="18" charset="0"/>
              </a:rPr>
              <a:t>, -</a:t>
            </a:r>
            <a:r>
              <a:rPr lang="en-US" altLang="en-US" i="1" dirty="0" err="1" smtClean="0">
                <a:latin typeface="Times New Roman" pitchFamily="18" charset="0"/>
                <a:cs typeface="Times New Roman" pitchFamily="18" charset="0"/>
              </a:rPr>
              <a:t>en</a:t>
            </a:r>
            <a:r>
              <a:rPr lang="en-US" altLang="en-US" i="1" dirty="0" smtClean="0">
                <a:latin typeface="Times New Roman" pitchFamily="18" charset="0"/>
                <a:cs typeface="Times New Roman" pitchFamily="18" charset="0"/>
              </a:rPr>
              <a:t> : (teaches / teaching / played / taken)</a:t>
            </a:r>
          </a:p>
          <a:p>
            <a:pPr algn="just" rtl="0" eaLnBrk="1" hangingPunct="1"/>
            <a:r>
              <a:rPr lang="en-US" altLang="en-US" dirty="0" smtClean="0">
                <a:latin typeface="Times New Roman" pitchFamily="18" charset="0"/>
                <a:cs typeface="Times New Roman" pitchFamily="18" charset="0"/>
              </a:rPr>
              <a:t>Adjective + </a:t>
            </a:r>
            <a:r>
              <a:rPr lang="en-US" altLang="en-US" i="1" dirty="0" smtClean="0">
                <a:latin typeface="Times New Roman" pitchFamily="18" charset="0"/>
                <a:cs typeface="Times New Roman" pitchFamily="18" charset="0"/>
              </a:rPr>
              <a:t>-</a:t>
            </a:r>
            <a:r>
              <a:rPr lang="en-US" altLang="en-US" i="1" dirty="0" err="1" smtClean="0">
                <a:latin typeface="Times New Roman" pitchFamily="18" charset="0"/>
                <a:cs typeface="Times New Roman" pitchFamily="18" charset="0"/>
              </a:rPr>
              <a:t>est</a:t>
            </a:r>
            <a:r>
              <a:rPr lang="en-US" altLang="en-US" i="1" dirty="0" smtClean="0">
                <a:latin typeface="Times New Roman" pitchFamily="18" charset="0"/>
                <a:cs typeface="Times New Roman" pitchFamily="18" charset="0"/>
              </a:rPr>
              <a:t>, -</a:t>
            </a:r>
            <a:r>
              <a:rPr lang="en-US" altLang="en-US" i="1" dirty="0" err="1" smtClean="0">
                <a:latin typeface="Times New Roman" pitchFamily="18" charset="0"/>
                <a:cs typeface="Times New Roman" pitchFamily="18" charset="0"/>
              </a:rPr>
              <a:t>er</a:t>
            </a:r>
            <a:r>
              <a:rPr lang="en-US" altLang="en-US" i="1" dirty="0" smtClean="0">
                <a:latin typeface="Times New Roman" pitchFamily="18" charset="0"/>
                <a:cs typeface="Times New Roman" pitchFamily="18" charset="0"/>
              </a:rPr>
              <a:t> : (younger / youngest)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additive="base">
                                        <p:cTn id="7" dur="500" fill="hold"/>
                                        <p:tgtEl>
                                          <p:spTgt spid="17410"/>
                                        </p:tgtEl>
                                        <p:attrNameLst>
                                          <p:attrName>ppt_x</p:attrName>
                                        </p:attrNameLst>
                                      </p:cBhvr>
                                      <p:tavLst>
                                        <p:tav tm="0">
                                          <p:val>
                                            <p:strVal val="#ppt_x"/>
                                          </p:val>
                                        </p:tav>
                                        <p:tav tm="100000">
                                          <p:val>
                                            <p:strVal val="#ppt_x"/>
                                          </p:val>
                                        </p:tav>
                                      </p:tavLst>
                                    </p:anim>
                                    <p:anim calcmode="lin" valueType="num">
                                      <p:cBhvr additive="base">
                                        <p:cTn id="8" dur="500" fill="hold"/>
                                        <p:tgtEl>
                                          <p:spTgt spid="174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6387">
                                            <p:txEl>
                                              <p:pRg st="0" end="0"/>
                                            </p:txEl>
                                          </p:spTgt>
                                        </p:tgtEl>
                                        <p:attrNameLst>
                                          <p:attrName>style.visibility</p:attrName>
                                        </p:attrNameLst>
                                      </p:cBhvr>
                                      <p:to>
                                        <p:strVal val="visible"/>
                                      </p:to>
                                    </p:set>
                                    <p:anim calcmode="lin" valueType="num">
                                      <p:cBhvr additive="base">
                                        <p:cTn id="13" dur="5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3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6387">
                                            <p:txEl>
                                              <p:pRg st="1" end="1"/>
                                            </p:txEl>
                                          </p:spTgt>
                                        </p:tgtEl>
                                        <p:attrNameLst>
                                          <p:attrName>style.visibility</p:attrName>
                                        </p:attrNameLst>
                                      </p:cBhvr>
                                      <p:to>
                                        <p:strVal val="visible"/>
                                      </p:to>
                                    </p:set>
                                    <p:anim calcmode="lin" valueType="num">
                                      <p:cBhvr additive="base">
                                        <p:cTn id="19" dur="5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3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6387">
                                            <p:txEl>
                                              <p:pRg st="2" end="2"/>
                                            </p:txEl>
                                          </p:spTgt>
                                        </p:tgtEl>
                                        <p:attrNameLst>
                                          <p:attrName>style.visibility</p:attrName>
                                        </p:attrNameLst>
                                      </p:cBhvr>
                                      <p:to>
                                        <p:strVal val="visible"/>
                                      </p:to>
                                    </p:set>
                                    <p:anim calcmode="lin" valueType="num">
                                      <p:cBhvr additive="base">
                                        <p:cTn id="25" dur="5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3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6387">
                                            <p:txEl>
                                              <p:pRg st="3" end="3"/>
                                            </p:txEl>
                                          </p:spTgt>
                                        </p:tgtEl>
                                        <p:attrNameLst>
                                          <p:attrName>style.visibility</p:attrName>
                                        </p:attrNameLst>
                                      </p:cBhvr>
                                      <p:to>
                                        <p:strVal val="visible"/>
                                      </p:to>
                                    </p:set>
                                    <p:anim calcmode="lin" valueType="num">
                                      <p:cBhvr additive="base">
                                        <p:cTn id="31" dur="5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638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633412"/>
          </a:xfrm>
        </p:spPr>
        <p:txBody>
          <a:bodyPr/>
          <a:lstStyle/>
          <a:p>
            <a:pPr rtl="0" eaLnBrk="1" hangingPunct="1"/>
            <a:r>
              <a:rPr lang="en-US" altLang="en-US" sz="4000" b="1" dirty="0" smtClean="0">
                <a:solidFill>
                  <a:schemeClr val="tx1"/>
                </a:solidFill>
                <a:latin typeface="Times New Roman" pitchFamily="18" charset="0"/>
                <a:cs typeface="Times New Roman" pitchFamily="18" charset="0"/>
              </a:rPr>
              <a:t>Morphological description</a:t>
            </a:r>
          </a:p>
        </p:txBody>
      </p:sp>
      <p:sp>
        <p:nvSpPr>
          <p:cNvPr id="17411" name="Rectangle 3"/>
          <p:cNvSpPr>
            <a:spLocks noGrp="1" noChangeArrowheads="1"/>
          </p:cNvSpPr>
          <p:nvPr>
            <p:ph type="body" idx="1"/>
          </p:nvPr>
        </p:nvSpPr>
        <p:spPr>
          <a:xfrm>
            <a:off x="457200" y="1196975"/>
            <a:ext cx="8229600" cy="4929188"/>
          </a:xfrm>
        </p:spPr>
        <p:txBody>
          <a:bodyPr/>
          <a:lstStyle/>
          <a:p>
            <a:pPr algn="justLow" rtl="0" eaLnBrk="1" hangingPunct="1"/>
            <a:r>
              <a:rPr lang="en-US" altLang="en-US" sz="2800" dirty="0" smtClean="0">
                <a:latin typeface="Times New Roman" pitchFamily="18" charset="0"/>
                <a:cs typeface="Times New Roman" pitchFamily="18" charset="0"/>
              </a:rPr>
              <a:t>The difference between derivational and inflectional morphemes is worth emphasizing: </a:t>
            </a:r>
          </a:p>
          <a:p>
            <a:pPr algn="justLow" rtl="0" eaLnBrk="1" hangingPunct="1"/>
            <a:r>
              <a:rPr lang="en-US" altLang="en-US" sz="2800" b="1" dirty="0" smtClean="0">
                <a:latin typeface="Times New Roman" pitchFamily="18" charset="0"/>
                <a:cs typeface="Times New Roman" pitchFamily="18" charset="0"/>
              </a:rPr>
              <a:t>An inflectional morpheme never changes the grammatical category of a word</a:t>
            </a:r>
            <a:r>
              <a:rPr lang="en-US" altLang="en-US" sz="2800" dirty="0" smtClean="0">
                <a:latin typeface="Times New Roman" pitchFamily="18" charset="0"/>
                <a:cs typeface="Times New Roman" pitchFamily="18" charset="0"/>
              </a:rPr>
              <a:t>. For example, both </a:t>
            </a:r>
            <a:r>
              <a:rPr lang="en-US" altLang="en-US" sz="2800" b="1" i="1" dirty="0" smtClean="0">
                <a:latin typeface="Times New Roman" pitchFamily="18" charset="0"/>
                <a:cs typeface="Times New Roman" pitchFamily="18" charset="0"/>
              </a:rPr>
              <a:t>old</a:t>
            </a:r>
            <a:r>
              <a:rPr lang="en-US" altLang="en-US" sz="2800" i="1" dirty="0" smtClean="0">
                <a:latin typeface="Times New Roman" pitchFamily="18" charset="0"/>
                <a:cs typeface="Times New Roman" pitchFamily="18" charset="0"/>
              </a:rPr>
              <a:t> and </a:t>
            </a:r>
            <a:r>
              <a:rPr lang="en-US" altLang="en-US" sz="2800" b="1" i="1" dirty="0" smtClean="0">
                <a:latin typeface="Times New Roman" pitchFamily="18" charset="0"/>
                <a:cs typeface="Times New Roman" pitchFamily="18" charset="0"/>
              </a:rPr>
              <a:t>older</a:t>
            </a:r>
            <a:r>
              <a:rPr lang="en-US" altLang="en-US" sz="2800" i="1" dirty="0" smtClean="0">
                <a:latin typeface="Times New Roman" pitchFamily="18" charset="0"/>
                <a:cs typeface="Times New Roman" pitchFamily="18" charset="0"/>
              </a:rPr>
              <a:t> are </a:t>
            </a:r>
            <a:r>
              <a:rPr lang="en-US" altLang="en-US" sz="2800" b="1" i="1" dirty="0" smtClean="0">
                <a:latin typeface="Times New Roman" pitchFamily="18" charset="0"/>
                <a:cs typeface="Times New Roman" pitchFamily="18" charset="0"/>
              </a:rPr>
              <a:t>adjectives</a:t>
            </a:r>
            <a:r>
              <a:rPr lang="en-US" altLang="en-US" sz="2800" i="1" dirty="0" smtClean="0">
                <a:latin typeface="Times New Roman" pitchFamily="18" charset="0"/>
                <a:cs typeface="Times New Roman" pitchFamily="18" charset="0"/>
              </a:rPr>
              <a:t>.</a:t>
            </a:r>
          </a:p>
          <a:p>
            <a:pPr algn="justLow" rtl="0" eaLnBrk="1" hangingPunct="1"/>
            <a:r>
              <a:rPr lang="en-US" altLang="en-US" sz="2800" i="1" dirty="0" smtClean="0">
                <a:latin typeface="Times New Roman" pitchFamily="18" charset="0"/>
                <a:cs typeface="Times New Roman" pitchFamily="18" charset="0"/>
              </a:rPr>
              <a:t> </a:t>
            </a:r>
            <a:r>
              <a:rPr lang="en-US" altLang="en-US" sz="2800" dirty="0" smtClean="0">
                <a:latin typeface="Times New Roman" pitchFamily="18" charset="0"/>
                <a:cs typeface="Times New Roman" pitchFamily="18" charset="0"/>
              </a:rPr>
              <a:t>However, </a:t>
            </a:r>
            <a:r>
              <a:rPr lang="en-US" altLang="en-US" sz="2800" b="1" dirty="0" smtClean="0">
                <a:latin typeface="Times New Roman" pitchFamily="18" charset="0"/>
                <a:cs typeface="Times New Roman" pitchFamily="18" charset="0"/>
              </a:rPr>
              <a:t>a derivational morpheme can change the grammatical category of a word OR its meaning.</a:t>
            </a:r>
          </a:p>
          <a:p>
            <a:pPr algn="justLow" rtl="0" eaLnBrk="1" hangingPunct="1"/>
            <a:r>
              <a:rPr lang="en-US" altLang="en-US" sz="2800" dirty="0" smtClean="0">
                <a:latin typeface="Times New Roman" pitchFamily="18" charset="0"/>
                <a:cs typeface="Times New Roman" pitchFamily="18" charset="0"/>
              </a:rPr>
              <a:t> The verb </a:t>
            </a:r>
            <a:r>
              <a:rPr lang="en-US" altLang="en-US" sz="2800" b="1" i="1" dirty="0" smtClean="0">
                <a:latin typeface="Times New Roman" pitchFamily="18" charset="0"/>
                <a:cs typeface="Times New Roman" pitchFamily="18" charset="0"/>
              </a:rPr>
              <a:t>teach</a:t>
            </a:r>
            <a:r>
              <a:rPr lang="en-US" altLang="en-US" sz="2800" i="1" dirty="0" smtClean="0">
                <a:latin typeface="Times New Roman" pitchFamily="18" charset="0"/>
                <a:cs typeface="Times New Roman" pitchFamily="18" charset="0"/>
              </a:rPr>
              <a:t> becomes the noun </a:t>
            </a:r>
            <a:r>
              <a:rPr lang="en-US" altLang="en-US" sz="2800" b="1" i="1" dirty="0" smtClean="0">
                <a:latin typeface="Times New Roman" pitchFamily="18" charset="0"/>
                <a:cs typeface="Times New Roman" pitchFamily="18" charset="0"/>
              </a:rPr>
              <a:t>teacher</a:t>
            </a:r>
            <a:r>
              <a:rPr lang="en-US" altLang="en-US" sz="2800" i="1" dirty="0" smtClean="0">
                <a:latin typeface="Times New Roman" pitchFamily="18" charset="0"/>
                <a:cs typeface="Times New Roman" pitchFamily="18" charset="0"/>
              </a:rPr>
              <a:t> if we add the derivational morpheme -</a:t>
            </a:r>
            <a:r>
              <a:rPr lang="en-US" altLang="en-US" sz="2800" b="1" i="1" dirty="0" err="1" smtClean="0">
                <a:latin typeface="Times New Roman" pitchFamily="18" charset="0"/>
                <a:cs typeface="Times New Roman" pitchFamily="18" charset="0"/>
              </a:rPr>
              <a:t>er</a:t>
            </a:r>
            <a:r>
              <a:rPr lang="en-US" altLang="en-US" sz="2800" i="1" dirty="0" smtClean="0">
                <a:latin typeface="Times New Roman" pitchFamily="18" charset="0"/>
                <a:cs typeface="Times New Roman" pitchFamily="18" charset="0"/>
              </a:rPr>
              <a: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additive="base">
                                        <p:cTn id="7" dur="500" fill="hold"/>
                                        <p:tgtEl>
                                          <p:spTgt spid="18434"/>
                                        </p:tgtEl>
                                        <p:attrNameLst>
                                          <p:attrName>ppt_x</p:attrName>
                                        </p:attrNameLst>
                                      </p:cBhvr>
                                      <p:tavLst>
                                        <p:tav tm="0">
                                          <p:val>
                                            <p:strVal val="#ppt_x"/>
                                          </p:val>
                                        </p:tav>
                                        <p:tav tm="100000">
                                          <p:val>
                                            <p:strVal val="#ppt_x"/>
                                          </p:val>
                                        </p:tav>
                                      </p:tavLst>
                                    </p:anim>
                                    <p:anim calcmode="lin" valueType="num">
                                      <p:cBhvr additive="base">
                                        <p:cTn id="8" dur="500" fill="hold"/>
                                        <p:tgtEl>
                                          <p:spTgt spid="1843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7411">
                                            <p:txEl>
                                              <p:pRg st="0" end="0"/>
                                            </p:txEl>
                                          </p:spTgt>
                                        </p:tgtEl>
                                        <p:attrNameLst>
                                          <p:attrName>style.visibility</p:attrName>
                                        </p:attrNameLst>
                                      </p:cBhvr>
                                      <p:to>
                                        <p:strVal val="visible"/>
                                      </p:to>
                                    </p:set>
                                    <p:anim calcmode="lin" valueType="num">
                                      <p:cBhvr additive="base">
                                        <p:cTn id="13" dur="5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4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7411">
                                            <p:txEl>
                                              <p:pRg st="1" end="1"/>
                                            </p:txEl>
                                          </p:spTgt>
                                        </p:tgtEl>
                                        <p:attrNameLst>
                                          <p:attrName>style.visibility</p:attrName>
                                        </p:attrNameLst>
                                      </p:cBhvr>
                                      <p:to>
                                        <p:strVal val="visible"/>
                                      </p:to>
                                    </p:set>
                                    <p:anim calcmode="lin" valueType="num">
                                      <p:cBhvr additive="base">
                                        <p:cTn id="19" dur="5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4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7411">
                                            <p:txEl>
                                              <p:pRg st="2" end="2"/>
                                            </p:txEl>
                                          </p:spTgt>
                                        </p:tgtEl>
                                        <p:attrNameLst>
                                          <p:attrName>style.visibility</p:attrName>
                                        </p:attrNameLst>
                                      </p:cBhvr>
                                      <p:to>
                                        <p:strVal val="visible"/>
                                      </p:to>
                                    </p:set>
                                    <p:anim calcmode="lin" valueType="num">
                                      <p:cBhvr additive="base">
                                        <p:cTn id="25" dur="5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4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7411">
                                            <p:txEl>
                                              <p:pRg st="3" end="3"/>
                                            </p:txEl>
                                          </p:spTgt>
                                        </p:tgtEl>
                                        <p:attrNameLst>
                                          <p:attrName>style.visibility</p:attrName>
                                        </p:attrNameLst>
                                      </p:cBhvr>
                                      <p:to>
                                        <p:strVal val="visible"/>
                                      </p:to>
                                    </p:set>
                                    <p:anim calcmode="lin" valueType="num">
                                      <p:cBhvr additive="base">
                                        <p:cTn id="31" dur="500" fill="hold"/>
                                        <p:tgtEl>
                                          <p:spTgt spid="17411">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741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457200" y="692150"/>
            <a:ext cx="8229600" cy="5434013"/>
          </a:xfrm>
        </p:spPr>
        <p:txBody>
          <a:bodyPr/>
          <a:lstStyle/>
          <a:p>
            <a:pPr marL="0" indent="0" algn="just" rtl="0">
              <a:buFontTx/>
              <a:buNone/>
            </a:pPr>
            <a:r>
              <a:rPr lang="en-US" altLang="en-US" sz="2000" smtClean="0"/>
              <a:t>Whenever there is a derivational suffix and an inflectional suffix used</a:t>
            </a:r>
          </a:p>
          <a:p>
            <a:pPr marL="0" indent="0" algn="just" rtl="0">
              <a:buFontTx/>
              <a:buNone/>
            </a:pPr>
            <a:r>
              <a:rPr lang="en-US" altLang="en-US" sz="2000" smtClean="0"/>
              <a:t>together, they always appear in that order. First the derivational (-er) is attached to teach, then the inflectional (-s) is added to produce teachers. Armed with all these terms for different types of morphemes, we can now take most sentences of English apart and list all the “elements.” For example, in the sentence </a:t>
            </a:r>
          </a:p>
          <a:p>
            <a:pPr marL="0" indent="0" algn="just" rtl="0">
              <a:buFontTx/>
              <a:buNone/>
            </a:pPr>
            <a:endParaRPr lang="en-US" altLang="en-US" sz="2000" smtClean="0"/>
          </a:p>
          <a:p>
            <a:pPr marL="0" indent="0" algn="just" rtl="0">
              <a:buFontTx/>
              <a:buNone/>
            </a:pPr>
            <a:r>
              <a:rPr lang="en-US" altLang="en-US" sz="2000" b="1" smtClean="0"/>
              <a:t>The teacher’s wildness shocked the girls’ parents </a:t>
            </a:r>
          </a:p>
          <a:p>
            <a:pPr marL="0" indent="0" algn="just" rtl="0">
              <a:buFontTx/>
              <a:buNone/>
            </a:pPr>
            <a:endParaRPr lang="en-US" altLang="en-US" sz="2000" smtClean="0"/>
          </a:p>
          <a:p>
            <a:pPr marL="0" indent="0" algn="just" rtl="0">
              <a:buFontTx/>
              <a:buNone/>
            </a:pPr>
            <a:r>
              <a:rPr lang="en-US" altLang="en-US" sz="2000" smtClean="0"/>
              <a:t>we can identify thirteen morphemes:</a:t>
            </a:r>
          </a:p>
        </p:txBody>
      </p:sp>
      <p:pic>
        <p:nvPicPr>
          <p:cNvPr id="174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950" y="4508500"/>
            <a:ext cx="8531225" cy="466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41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253038"/>
            <a:ext cx="8640762" cy="438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sz="4000" b="1" dirty="0" smtClean="0">
                <a:solidFill>
                  <a:schemeClr val="tx1"/>
                </a:solidFill>
                <a:latin typeface="Times New Roman" pitchFamily="18" charset="0"/>
                <a:cs typeface="Times New Roman" pitchFamily="18" charset="0"/>
              </a:rPr>
              <a:t>Morphological description</a:t>
            </a:r>
          </a:p>
        </p:txBody>
      </p:sp>
      <p:sp>
        <p:nvSpPr>
          <p:cNvPr id="18435" name="Rectangle 3"/>
          <p:cNvSpPr>
            <a:spLocks noGrp="1" noChangeArrowheads="1"/>
          </p:cNvSpPr>
          <p:nvPr>
            <p:ph type="body" idx="1"/>
          </p:nvPr>
        </p:nvSpPr>
        <p:spPr/>
        <p:txBody>
          <a:bodyPr/>
          <a:lstStyle/>
          <a:p>
            <a:pPr algn="justLow" rtl="0" eaLnBrk="1" hangingPunct="1"/>
            <a:r>
              <a:rPr lang="en-US" altLang="en-US" dirty="0" smtClean="0">
                <a:latin typeface="Times New Roman" pitchFamily="18" charset="0"/>
                <a:cs typeface="Times New Roman" pitchFamily="18" charset="0"/>
              </a:rPr>
              <a:t>So, the suffix </a:t>
            </a:r>
            <a:r>
              <a:rPr lang="en-US" altLang="en-US" i="1" dirty="0" smtClean="0">
                <a:latin typeface="Times New Roman" pitchFamily="18" charset="0"/>
                <a:cs typeface="Times New Roman" pitchFamily="18" charset="0"/>
              </a:rPr>
              <a:t>-</a:t>
            </a:r>
            <a:r>
              <a:rPr lang="en-US" altLang="en-US" b="1" i="1" dirty="0" err="1" smtClean="0">
                <a:latin typeface="Times New Roman" pitchFamily="18" charset="0"/>
                <a:cs typeface="Times New Roman" pitchFamily="18" charset="0"/>
              </a:rPr>
              <a:t>er</a:t>
            </a:r>
            <a:r>
              <a:rPr lang="en-US" altLang="en-US" i="1" dirty="0" smtClean="0">
                <a:latin typeface="Times New Roman" pitchFamily="18" charset="0"/>
                <a:cs typeface="Times New Roman" pitchFamily="18" charset="0"/>
              </a:rPr>
              <a:t> in modern English can be </a:t>
            </a:r>
            <a:r>
              <a:rPr lang="en-US" altLang="en-US" dirty="0" smtClean="0">
                <a:latin typeface="Times New Roman" pitchFamily="18" charset="0"/>
                <a:cs typeface="Times New Roman" pitchFamily="18" charset="0"/>
              </a:rPr>
              <a:t>an inflectional morpheme as part of an adjective and also a distinct derivational morpheme as part of a noun. Just because they look the same (</a:t>
            </a:r>
            <a:r>
              <a:rPr lang="en-US" altLang="en-US" i="1" dirty="0" smtClean="0">
                <a:latin typeface="Times New Roman" pitchFamily="18" charset="0"/>
                <a:cs typeface="Times New Roman" pitchFamily="18" charset="0"/>
              </a:rPr>
              <a:t>-</a:t>
            </a:r>
            <a:r>
              <a:rPr lang="en-US" altLang="en-US" i="1" dirty="0" err="1" smtClean="0">
                <a:latin typeface="Times New Roman" pitchFamily="18" charset="0"/>
                <a:cs typeface="Times New Roman" pitchFamily="18" charset="0"/>
              </a:rPr>
              <a:t>er</a:t>
            </a:r>
            <a:r>
              <a:rPr lang="en-US" altLang="en-US" i="1" dirty="0" smtClean="0">
                <a:latin typeface="Times New Roman" pitchFamily="18" charset="0"/>
                <a:cs typeface="Times New Roman" pitchFamily="18" charset="0"/>
              </a:rPr>
              <a:t>) doesn’t mean </a:t>
            </a:r>
            <a:r>
              <a:rPr lang="en-US" altLang="en-US" dirty="0" smtClean="0">
                <a:latin typeface="Times New Roman" pitchFamily="18" charset="0"/>
                <a:cs typeface="Times New Roman" pitchFamily="18" charset="0"/>
              </a:rPr>
              <a:t>they do the same kind of work</a:t>
            </a:r>
          </a:p>
          <a:p>
            <a:pPr algn="justLow" rtl="0" eaLnBrk="1" hangingPunct="1"/>
            <a:r>
              <a:rPr lang="en-US" altLang="en-US" dirty="0" smtClean="0">
                <a:latin typeface="Times New Roman" pitchFamily="18" charset="0"/>
                <a:cs typeface="Times New Roman" pitchFamily="18" charset="0"/>
              </a:rPr>
              <a:t>A useful way to remember all these different types of morphemes is in the following chart.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additive="base">
                                        <p:cTn id="7" dur="500" fill="hold"/>
                                        <p:tgtEl>
                                          <p:spTgt spid="18434"/>
                                        </p:tgtEl>
                                        <p:attrNameLst>
                                          <p:attrName>ppt_x</p:attrName>
                                        </p:attrNameLst>
                                      </p:cBhvr>
                                      <p:tavLst>
                                        <p:tav tm="0">
                                          <p:val>
                                            <p:strVal val="#ppt_x"/>
                                          </p:val>
                                        </p:tav>
                                        <p:tav tm="100000">
                                          <p:val>
                                            <p:strVal val="#ppt_x"/>
                                          </p:val>
                                        </p:tav>
                                      </p:tavLst>
                                    </p:anim>
                                    <p:anim calcmode="lin" valueType="num">
                                      <p:cBhvr additive="base">
                                        <p:cTn id="8" dur="500" fill="hold"/>
                                        <p:tgtEl>
                                          <p:spTgt spid="1843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8435">
                                            <p:txEl>
                                              <p:pRg st="0" end="0"/>
                                            </p:txEl>
                                          </p:spTgt>
                                        </p:tgtEl>
                                        <p:attrNameLst>
                                          <p:attrName>style.visibility</p:attrName>
                                        </p:attrNameLst>
                                      </p:cBhvr>
                                      <p:to>
                                        <p:strVal val="visible"/>
                                      </p:to>
                                    </p:set>
                                    <p:anim calcmode="lin" valueType="num">
                                      <p:cBhvr additive="base">
                                        <p:cTn id="13"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8435">
                                            <p:txEl>
                                              <p:pRg st="1" end="1"/>
                                            </p:txEl>
                                          </p:spTgt>
                                        </p:tgtEl>
                                        <p:attrNameLst>
                                          <p:attrName>style.visibility</p:attrName>
                                        </p:attrNameLst>
                                      </p:cBhvr>
                                      <p:to>
                                        <p:strVal val="visible"/>
                                      </p:to>
                                    </p:set>
                                    <p:anim calcmode="lin" valueType="num">
                                      <p:cBhvr additive="base">
                                        <p:cTn id="19"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68313" y="1916113"/>
            <a:ext cx="8229600" cy="2376487"/>
          </a:xfrm>
          <a:noFill/>
        </p:spPr>
      </p:pic>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39750" y="476250"/>
            <a:ext cx="7772400" cy="1470025"/>
          </a:xfrm>
        </p:spPr>
        <p:txBody>
          <a:bodyPr anchor="ctr"/>
          <a:lstStyle/>
          <a:p>
            <a:pPr eaLnBrk="1" hangingPunct="1">
              <a:defRPr/>
            </a:pPr>
            <a:r>
              <a:rPr lang="en-US" altLang="en-US" sz="4400" b="1" dirty="0">
                <a:solidFill>
                  <a:schemeClr val="tx1"/>
                </a:solidFill>
                <a:latin typeface="Times New Roman" panose="02020603050405020304" pitchFamily="18" charset="0"/>
                <a:cs typeface="Times New Roman" panose="02020603050405020304" pitchFamily="18" charset="0"/>
              </a:rPr>
              <a:t>Chapter 6: Morphology</a:t>
            </a:r>
          </a:p>
        </p:txBody>
      </p:sp>
      <p:sp>
        <p:nvSpPr>
          <p:cNvPr id="2051" name="Rectangle 3"/>
          <p:cNvSpPr>
            <a:spLocks noGrp="1" noChangeArrowheads="1"/>
          </p:cNvSpPr>
          <p:nvPr>
            <p:ph type="subTitle" idx="1"/>
          </p:nvPr>
        </p:nvSpPr>
        <p:spPr>
          <a:xfrm>
            <a:off x="539750" y="2492375"/>
            <a:ext cx="7920038" cy="3529013"/>
          </a:xfrm>
        </p:spPr>
        <p:txBody>
          <a:bodyPr/>
          <a:lstStyle/>
          <a:p>
            <a:pPr algn="justLow" rtl="0" eaLnBrk="1" hangingPunct="1"/>
            <a:r>
              <a:rPr lang="en-US" altLang="en-US" sz="2800" dirty="0" smtClean="0">
                <a:latin typeface="Times New Roman" pitchFamily="18" charset="0"/>
                <a:cs typeface="Times New Roman" pitchFamily="18" charset="0"/>
              </a:rPr>
              <a:t>In many languages, what appear to be single forms actually turn out to contain a large number of ‘word-like’ elements. </a:t>
            </a:r>
          </a:p>
          <a:p>
            <a:pPr algn="justLow" rtl="0" eaLnBrk="1" hangingPunct="1"/>
            <a:r>
              <a:rPr lang="en-US" altLang="en-US" sz="2800" dirty="0" smtClean="0">
                <a:latin typeface="Times New Roman" pitchFamily="18" charset="0"/>
                <a:cs typeface="Times New Roman" pitchFamily="18" charset="0"/>
              </a:rPr>
              <a:t>What seems to be one word in Arabic </a:t>
            </a:r>
            <a:r>
              <a:rPr lang="ar-SA" altLang="en-US" sz="2800" dirty="0" smtClean="0">
                <a:latin typeface="Times New Roman" pitchFamily="18" charset="0"/>
                <a:cs typeface="Times New Roman" pitchFamily="18" charset="0"/>
              </a:rPr>
              <a:t> َ </a:t>
            </a:r>
            <a:r>
              <a:rPr lang="ar-SA" altLang="en-US" sz="2800" b="1" i="1" dirty="0" smtClean="0">
                <a:latin typeface="Times New Roman" pitchFamily="18" charset="0"/>
                <a:cs typeface="Times New Roman" pitchFamily="18" charset="0"/>
              </a:rPr>
              <a:t>سأنقذك</a:t>
            </a:r>
            <a:r>
              <a:rPr lang="ar-SA" altLang="en-US" sz="2800" dirty="0" smtClean="0">
                <a:latin typeface="Times New Roman" pitchFamily="18" charset="0"/>
                <a:cs typeface="Times New Roman" pitchFamily="18" charset="0"/>
              </a:rPr>
              <a:t> </a:t>
            </a:r>
            <a:r>
              <a:rPr lang="en-US" altLang="en-US" sz="2800" dirty="0" smtClean="0">
                <a:latin typeface="Times New Roman" pitchFamily="18" charset="0"/>
                <a:cs typeface="Times New Roman" pitchFamily="18" charset="0"/>
              </a:rPr>
              <a:t>conveys what, in English, would have to be represented as something like </a:t>
            </a:r>
            <a:r>
              <a:rPr lang="en-US" altLang="en-US" sz="2800" b="1" i="1" dirty="0" smtClean="0">
                <a:latin typeface="Times New Roman" pitchFamily="18" charset="0"/>
                <a:cs typeface="Times New Roman" pitchFamily="18" charset="0"/>
              </a:rPr>
              <a:t>I will rescue you</a:t>
            </a:r>
            <a:r>
              <a:rPr lang="ar-SA" altLang="en-US" sz="2800" i="1" dirty="0" smtClean="0">
                <a:latin typeface="Times New Roman" pitchFamily="18" charset="0"/>
                <a:cs typeface="Times New Roman" pitchFamily="18" charset="0"/>
              </a:rPr>
              <a: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arn(inVertical)">
                                      <p:cBhvr>
                                        <p:cTn id="7" dur="500"/>
                                        <p:tgtEl>
                                          <p:spTgt spid="2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2051">
                                            <p:txEl>
                                              <p:pRg st="0" end="0"/>
                                            </p:txEl>
                                          </p:spTgt>
                                        </p:tgtEl>
                                        <p:attrNameLst>
                                          <p:attrName>style.visibility</p:attrName>
                                        </p:attrNameLst>
                                      </p:cBhvr>
                                      <p:to>
                                        <p:strVal val="visible"/>
                                      </p:to>
                                    </p:set>
                                    <p:anim calcmode="lin" valueType="num">
                                      <p:cBhvr additive="base">
                                        <p:cTn id="12" dur="500" fill="hold"/>
                                        <p:tgtEl>
                                          <p:spTgt spid="2051">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0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2051">
                                            <p:txEl>
                                              <p:pRg st="1" end="1"/>
                                            </p:txEl>
                                          </p:spTgt>
                                        </p:tgtEl>
                                        <p:attrNameLst>
                                          <p:attrName>style.visibility</p:attrName>
                                        </p:attrNameLst>
                                      </p:cBhvr>
                                      <p:to>
                                        <p:strVal val="visible"/>
                                      </p:to>
                                    </p:set>
                                    <p:anim calcmode="lin" valueType="num">
                                      <p:cBhvr additive="base">
                                        <p:cTn id="18" dur="500" fill="hold"/>
                                        <p:tgtEl>
                                          <p:spTgt spid="2051">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05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sz="3600" b="1" smtClean="0">
                <a:solidFill>
                  <a:schemeClr val="tx1"/>
                </a:solidFill>
                <a:latin typeface="Times New Roman" pitchFamily="18" charset="0"/>
                <a:cs typeface="Times New Roman" pitchFamily="18" charset="0"/>
              </a:rPr>
              <a:t>Problems in morphological description</a:t>
            </a:r>
          </a:p>
        </p:txBody>
      </p:sp>
      <p:sp>
        <p:nvSpPr>
          <p:cNvPr id="19459" name="Rectangle 3"/>
          <p:cNvSpPr>
            <a:spLocks noGrp="1" noChangeArrowheads="1"/>
          </p:cNvSpPr>
          <p:nvPr>
            <p:ph type="body" idx="1"/>
          </p:nvPr>
        </p:nvSpPr>
        <p:spPr/>
        <p:txBody>
          <a:bodyPr/>
          <a:lstStyle/>
          <a:p>
            <a:pPr algn="justLow" rtl="0" eaLnBrk="1" hangingPunct="1">
              <a:lnSpc>
                <a:spcPct val="90000"/>
              </a:lnSpc>
            </a:pPr>
            <a:r>
              <a:rPr lang="en-US" altLang="en-US" sz="2800" smtClean="0">
                <a:latin typeface="Times New Roman" pitchFamily="18" charset="0"/>
                <a:cs typeface="Times New Roman" pitchFamily="18" charset="0"/>
              </a:rPr>
              <a:t>The chart hides several outstanding problems in the analysis of English morphology. </a:t>
            </a:r>
          </a:p>
          <a:p>
            <a:pPr algn="justLow" rtl="0" eaLnBrk="1" hangingPunct="1">
              <a:lnSpc>
                <a:spcPct val="90000"/>
              </a:lnSpc>
            </a:pPr>
            <a:r>
              <a:rPr lang="en-US" altLang="en-US" sz="2800" smtClean="0">
                <a:latin typeface="Times New Roman" pitchFamily="18" charset="0"/>
                <a:cs typeface="Times New Roman" pitchFamily="18" charset="0"/>
              </a:rPr>
              <a:t>So far, we have only considered examples of English words in which the different morphemes are easily identifiable as separate elements.</a:t>
            </a:r>
          </a:p>
          <a:p>
            <a:pPr algn="justLow" rtl="0" eaLnBrk="1" hangingPunct="1">
              <a:lnSpc>
                <a:spcPct val="90000"/>
              </a:lnSpc>
            </a:pPr>
            <a:r>
              <a:rPr lang="en-US" altLang="en-US" sz="2800" smtClean="0">
                <a:latin typeface="Times New Roman" pitchFamily="18" charset="0"/>
                <a:cs typeface="Times New Roman" pitchFamily="18" charset="0"/>
              </a:rPr>
              <a:t> The inflectional morpheme </a:t>
            </a:r>
            <a:r>
              <a:rPr lang="en-US" altLang="en-US" sz="2800" i="1" smtClean="0">
                <a:latin typeface="Times New Roman" pitchFamily="18" charset="0"/>
                <a:cs typeface="Times New Roman" pitchFamily="18" charset="0"/>
              </a:rPr>
              <a:t>-</a:t>
            </a:r>
            <a:r>
              <a:rPr lang="en-US" altLang="en-US" sz="2800" b="1" i="1" smtClean="0">
                <a:latin typeface="Times New Roman" pitchFamily="18" charset="0"/>
                <a:cs typeface="Times New Roman" pitchFamily="18" charset="0"/>
              </a:rPr>
              <a:t>s</a:t>
            </a:r>
            <a:r>
              <a:rPr lang="en-US" altLang="en-US" sz="2800" i="1" smtClean="0">
                <a:latin typeface="Times New Roman" pitchFamily="18" charset="0"/>
                <a:cs typeface="Times New Roman" pitchFamily="18" charset="0"/>
              </a:rPr>
              <a:t> </a:t>
            </a:r>
            <a:r>
              <a:rPr lang="en-US" altLang="en-US" sz="2800" smtClean="0">
                <a:latin typeface="Times New Roman" pitchFamily="18" charset="0"/>
                <a:cs typeface="Times New Roman" pitchFamily="18" charset="0"/>
              </a:rPr>
              <a:t>is added to </a:t>
            </a:r>
            <a:r>
              <a:rPr lang="en-US" altLang="en-US" sz="2800" b="1" i="1" smtClean="0">
                <a:latin typeface="Times New Roman" pitchFamily="18" charset="0"/>
                <a:cs typeface="Times New Roman" pitchFamily="18" charset="0"/>
              </a:rPr>
              <a:t>car</a:t>
            </a:r>
            <a:r>
              <a:rPr lang="en-US" altLang="en-US" sz="2800" i="1" smtClean="0">
                <a:latin typeface="Times New Roman" pitchFamily="18" charset="0"/>
                <a:cs typeface="Times New Roman" pitchFamily="18" charset="0"/>
              </a:rPr>
              <a:t> </a:t>
            </a:r>
            <a:r>
              <a:rPr lang="en-US" altLang="en-US" sz="2800" smtClean="0">
                <a:latin typeface="Times New Roman" pitchFamily="18" charset="0"/>
                <a:cs typeface="Times New Roman" pitchFamily="18" charset="0"/>
              </a:rPr>
              <a:t>and we get the plural </a:t>
            </a:r>
            <a:r>
              <a:rPr lang="en-US" altLang="en-US" sz="2800" b="1" i="1" smtClean="0">
                <a:latin typeface="Times New Roman" pitchFamily="18" charset="0"/>
                <a:cs typeface="Times New Roman" pitchFamily="18" charset="0"/>
              </a:rPr>
              <a:t>cars</a:t>
            </a:r>
            <a:r>
              <a:rPr lang="en-US" altLang="en-US" sz="2800" smtClean="0">
                <a:latin typeface="Times New Roman" pitchFamily="18" charset="0"/>
                <a:cs typeface="Times New Roman" pitchFamily="18" charset="0"/>
              </a:rPr>
              <a:t>. </a:t>
            </a:r>
          </a:p>
          <a:p>
            <a:pPr algn="justLow" rtl="0" eaLnBrk="1" hangingPunct="1">
              <a:lnSpc>
                <a:spcPct val="90000"/>
              </a:lnSpc>
            </a:pPr>
            <a:r>
              <a:rPr lang="en-US" altLang="en-US" sz="2800" smtClean="0">
                <a:latin typeface="Times New Roman" pitchFamily="18" charset="0"/>
                <a:cs typeface="Times New Roman" pitchFamily="18" charset="0"/>
              </a:rPr>
              <a:t>What is the inflectional morpheme that makes </a:t>
            </a:r>
            <a:r>
              <a:rPr lang="en-US" altLang="en-US" sz="2800" b="1" i="1" smtClean="0">
                <a:latin typeface="Times New Roman" pitchFamily="18" charset="0"/>
                <a:cs typeface="Times New Roman" pitchFamily="18" charset="0"/>
              </a:rPr>
              <a:t>sheep</a:t>
            </a:r>
            <a:r>
              <a:rPr lang="en-US" altLang="en-US" sz="2800" i="1" smtClean="0">
                <a:latin typeface="Times New Roman" pitchFamily="18" charset="0"/>
                <a:cs typeface="Times New Roman" pitchFamily="18" charset="0"/>
              </a:rPr>
              <a:t> </a:t>
            </a:r>
            <a:r>
              <a:rPr lang="en-US" altLang="en-US" sz="2800" smtClean="0">
                <a:latin typeface="Times New Roman" pitchFamily="18" charset="0"/>
                <a:cs typeface="Times New Roman" pitchFamily="18" charset="0"/>
              </a:rPr>
              <a:t>the plural of </a:t>
            </a:r>
            <a:r>
              <a:rPr lang="en-US" altLang="en-US" sz="2800" b="1" i="1" smtClean="0">
                <a:latin typeface="Times New Roman" pitchFamily="18" charset="0"/>
                <a:cs typeface="Times New Roman" pitchFamily="18" charset="0"/>
              </a:rPr>
              <a:t>sheep</a:t>
            </a:r>
            <a:r>
              <a:rPr lang="en-US" altLang="en-US" sz="2800" smtClean="0">
                <a:latin typeface="Times New Roman" pitchFamily="18" charset="0"/>
                <a:cs typeface="Times New Roman" pitchFamily="18" charset="0"/>
              </a:rPr>
              <a:t>, or </a:t>
            </a:r>
            <a:r>
              <a:rPr lang="en-US" altLang="en-US" sz="2800" b="1" i="1" smtClean="0">
                <a:latin typeface="Times New Roman" pitchFamily="18" charset="0"/>
                <a:cs typeface="Times New Roman" pitchFamily="18" charset="0"/>
              </a:rPr>
              <a:t>men</a:t>
            </a:r>
            <a:r>
              <a:rPr lang="en-US" altLang="en-US" sz="2800" i="1" smtClean="0">
                <a:latin typeface="Times New Roman" pitchFamily="18" charset="0"/>
                <a:cs typeface="Times New Roman" pitchFamily="18" charset="0"/>
              </a:rPr>
              <a:t> </a:t>
            </a:r>
            <a:r>
              <a:rPr lang="en-US" altLang="en-US" sz="2800" smtClean="0">
                <a:latin typeface="Times New Roman" pitchFamily="18" charset="0"/>
                <a:cs typeface="Times New Roman" pitchFamily="18" charset="0"/>
              </a:rPr>
              <a:t>the plural of </a:t>
            </a:r>
            <a:r>
              <a:rPr lang="en-US" altLang="en-US" sz="2800" b="1" i="1" smtClean="0">
                <a:latin typeface="Times New Roman" pitchFamily="18" charset="0"/>
                <a:cs typeface="Times New Roman" pitchFamily="18" charset="0"/>
              </a:rPr>
              <a:t>man</a:t>
            </a:r>
            <a:r>
              <a:rPr lang="en-US" altLang="en-US" sz="2800" i="1" smtClean="0">
                <a:latin typeface="Times New Roman" pitchFamily="18" charset="0"/>
                <a:cs typeface="Times New Roman" pitchFamily="18" charset="0"/>
              </a:rPr>
              <a: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 calcmode="lin" valueType="num">
                                      <p:cBhvr additive="base">
                                        <p:cTn id="7" dur="500" fill="hold"/>
                                        <p:tgtEl>
                                          <p:spTgt spid="20482"/>
                                        </p:tgtEl>
                                        <p:attrNameLst>
                                          <p:attrName>ppt_x</p:attrName>
                                        </p:attrNameLst>
                                      </p:cBhvr>
                                      <p:tavLst>
                                        <p:tav tm="0">
                                          <p:val>
                                            <p:strVal val="#ppt_x"/>
                                          </p:val>
                                        </p:tav>
                                        <p:tav tm="100000">
                                          <p:val>
                                            <p:strVal val="#ppt_x"/>
                                          </p:val>
                                        </p:tav>
                                      </p:tavLst>
                                    </p:anim>
                                    <p:anim calcmode="lin" valueType="num">
                                      <p:cBhvr additive="base">
                                        <p:cTn id="8" dur="500" fill="hold"/>
                                        <p:tgtEl>
                                          <p:spTgt spid="2048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9459">
                                            <p:txEl>
                                              <p:pRg st="0" end="0"/>
                                            </p:txEl>
                                          </p:spTgt>
                                        </p:tgtEl>
                                        <p:attrNameLst>
                                          <p:attrName>style.visibility</p:attrName>
                                        </p:attrNameLst>
                                      </p:cBhvr>
                                      <p:to>
                                        <p:strVal val="visible"/>
                                      </p:to>
                                    </p:set>
                                    <p:anim calcmode="lin" valueType="num">
                                      <p:cBhvr additive="base">
                                        <p:cTn id="13" dur="500" fill="hold"/>
                                        <p:tgtEl>
                                          <p:spTgt spid="1945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9459">
                                            <p:txEl>
                                              <p:pRg st="1" end="1"/>
                                            </p:txEl>
                                          </p:spTgt>
                                        </p:tgtEl>
                                        <p:attrNameLst>
                                          <p:attrName>style.visibility</p:attrName>
                                        </p:attrNameLst>
                                      </p:cBhvr>
                                      <p:to>
                                        <p:strVal val="visible"/>
                                      </p:to>
                                    </p:set>
                                    <p:anim calcmode="lin" valueType="num">
                                      <p:cBhvr additive="base">
                                        <p:cTn id="19" dur="500" fill="hold"/>
                                        <p:tgtEl>
                                          <p:spTgt spid="1945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5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9459">
                                            <p:txEl>
                                              <p:pRg st="2" end="2"/>
                                            </p:txEl>
                                          </p:spTgt>
                                        </p:tgtEl>
                                        <p:attrNameLst>
                                          <p:attrName>style.visibility</p:attrName>
                                        </p:attrNameLst>
                                      </p:cBhvr>
                                      <p:to>
                                        <p:strVal val="visible"/>
                                      </p:to>
                                    </p:set>
                                    <p:anim calcmode="lin" valueType="num">
                                      <p:cBhvr additive="base">
                                        <p:cTn id="25" dur="500" fill="hold"/>
                                        <p:tgtEl>
                                          <p:spTgt spid="1945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945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9459">
                                            <p:txEl>
                                              <p:pRg st="3" end="3"/>
                                            </p:txEl>
                                          </p:spTgt>
                                        </p:tgtEl>
                                        <p:attrNameLst>
                                          <p:attrName>style.visibility</p:attrName>
                                        </p:attrNameLst>
                                      </p:cBhvr>
                                      <p:to>
                                        <p:strVal val="visible"/>
                                      </p:to>
                                    </p:set>
                                    <p:anim calcmode="lin" valueType="num">
                                      <p:cBhvr additive="base">
                                        <p:cTn id="31" dur="500" fill="hold"/>
                                        <p:tgtEl>
                                          <p:spTgt spid="19459">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945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sz="3600" b="1" smtClean="0">
                <a:solidFill>
                  <a:schemeClr val="tx1"/>
                </a:solidFill>
                <a:latin typeface="Times New Roman" pitchFamily="18" charset="0"/>
                <a:cs typeface="Times New Roman" pitchFamily="18" charset="0"/>
              </a:rPr>
              <a:t>Problems in morphological description</a:t>
            </a:r>
          </a:p>
        </p:txBody>
      </p:sp>
      <p:sp>
        <p:nvSpPr>
          <p:cNvPr id="20483" name="Rectangle 3"/>
          <p:cNvSpPr>
            <a:spLocks noGrp="1" noChangeArrowheads="1"/>
          </p:cNvSpPr>
          <p:nvPr>
            <p:ph type="body" idx="1"/>
          </p:nvPr>
        </p:nvSpPr>
        <p:spPr/>
        <p:txBody>
          <a:bodyPr/>
          <a:lstStyle/>
          <a:p>
            <a:pPr algn="justLow" rtl="0" eaLnBrk="1" hangingPunct="1">
              <a:lnSpc>
                <a:spcPct val="90000"/>
              </a:lnSpc>
            </a:pPr>
            <a:r>
              <a:rPr lang="en-US" altLang="en-US" sz="2800" smtClean="0">
                <a:latin typeface="Times New Roman" pitchFamily="18" charset="0"/>
                <a:cs typeface="Times New Roman" pitchFamily="18" charset="0"/>
              </a:rPr>
              <a:t>And if </a:t>
            </a:r>
            <a:r>
              <a:rPr lang="en-US" altLang="en-US" sz="2800" i="1" smtClean="0">
                <a:latin typeface="Times New Roman" pitchFamily="18" charset="0"/>
                <a:cs typeface="Times New Roman" pitchFamily="18" charset="0"/>
              </a:rPr>
              <a:t>-al </a:t>
            </a:r>
            <a:r>
              <a:rPr lang="en-US" altLang="en-US" sz="2800" smtClean="0">
                <a:latin typeface="Times New Roman" pitchFamily="18" charset="0"/>
                <a:cs typeface="Times New Roman" pitchFamily="18" charset="0"/>
              </a:rPr>
              <a:t>is the derivational suffix added to the stem </a:t>
            </a:r>
            <a:r>
              <a:rPr lang="en-US" altLang="en-US" sz="2800" i="1" smtClean="0">
                <a:latin typeface="Times New Roman" pitchFamily="18" charset="0"/>
                <a:cs typeface="Times New Roman" pitchFamily="18" charset="0"/>
              </a:rPr>
              <a:t>institution </a:t>
            </a:r>
            <a:r>
              <a:rPr lang="en-US" altLang="en-US" sz="2800" smtClean="0">
                <a:latin typeface="Times New Roman" pitchFamily="18" charset="0"/>
                <a:cs typeface="Times New Roman" pitchFamily="18" charset="0"/>
              </a:rPr>
              <a:t>to give us </a:t>
            </a:r>
            <a:r>
              <a:rPr lang="en-US" altLang="en-US" sz="2800" i="1" smtClean="0">
                <a:latin typeface="Times New Roman" pitchFamily="18" charset="0"/>
                <a:cs typeface="Times New Roman" pitchFamily="18" charset="0"/>
              </a:rPr>
              <a:t>institutional</a:t>
            </a:r>
            <a:r>
              <a:rPr lang="en-US" altLang="en-US" sz="2800" smtClean="0">
                <a:latin typeface="Times New Roman" pitchFamily="18" charset="0"/>
                <a:cs typeface="Times New Roman" pitchFamily="18" charset="0"/>
              </a:rPr>
              <a:t>, then can we take </a:t>
            </a:r>
            <a:r>
              <a:rPr lang="en-US" altLang="en-US" sz="2800" i="1" smtClean="0">
                <a:latin typeface="Times New Roman" pitchFamily="18" charset="0"/>
                <a:cs typeface="Times New Roman" pitchFamily="18" charset="0"/>
              </a:rPr>
              <a:t>-al </a:t>
            </a:r>
            <a:r>
              <a:rPr lang="en-US" altLang="en-US" sz="2800" smtClean="0">
                <a:latin typeface="Times New Roman" pitchFamily="18" charset="0"/>
                <a:cs typeface="Times New Roman" pitchFamily="18" charset="0"/>
              </a:rPr>
              <a:t>off the word </a:t>
            </a:r>
            <a:r>
              <a:rPr lang="en-US" altLang="en-US" sz="2800" i="1" smtClean="0">
                <a:latin typeface="Times New Roman" pitchFamily="18" charset="0"/>
                <a:cs typeface="Times New Roman" pitchFamily="18" charset="0"/>
              </a:rPr>
              <a:t>legal </a:t>
            </a:r>
            <a:r>
              <a:rPr lang="en-US" altLang="en-US" sz="2800" smtClean="0">
                <a:latin typeface="Times New Roman" pitchFamily="18" charset="0"/>
                <a:cs typeface="Times New Roman" pitchFamily="18" charset="0"/>
              </a:rPr>
              <a:t>to get the stem </a:t>
            </a:r>
            <a:r>
              <a:rPr lang="en-US" altLang="en-US" sz="2800" i="1" smtClean="0">
                <a:latin typeface="Times New Roman" pitchFamily="18" charset="0"/>
                <a:cs typeface="Times New Roman" pitchFamily="18" charset="0"/>
              </a:rPr>
              <a:t>leg</a:t>
            </a:r>
            <a:r>
              <a:rPr lang="en-US" altLang="en-US" sz="2800" smtClean="0">
                <a:latin typeface="Times New Roman" pitchFamily="18" charset="0"/>
                <a:cs typeface="Times New Roman" pitchFamily="18" charset="0"/>
              </a:rPr>
              <a:t>? Unfortunately, the answer is “No”.</a:t>
            </a:r>
          </a:p>
          <a:p>
            <a:pPr algn="justLow" rtl="0" eaLnBrk="1" hangingPunct="1">
              <a:lnSpc>
                <a:spcPct val="90000"/>
              </a:lnSpc>
            </a:pPr>
            <a:r>
              <a:rPr lang="en-US" altLang="en-US" sz="2800" smtClean="0">
                <a:latin typeface="Times New Roman" pitchFamily="18" charset="0"/>
                <a:cs typeface="Times New Roman" pitchFamily="18" charset="0"/>
              </a:rPr>
              <a:t>It has been pointed out that an extremely large number of English words owe their morphological patterning to languages like Latin and Greek. Consequently, a full description of English morphology will have to take account of both historical influences and the effect of borrowed elements.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fade">
                                      <p:cBhvr>
                                        <p:cTn id="7" dur="1000"/>
                                        <p:tgtEl>
                                          <p:spTgt spid="20482"/>
                                        </p:tgtEl>
                                      </p:cBhvr>
                                    </p:animEffect>
                                    <p:anim calcmode="lin" valueType="num">
                                      <p:cBhvr>
                                        <p:cTn id="8" dur="1000" fill="hold"/>
                                        <p:tgtEl>
                                          <p:spTgt spid="20482"/>
                                        </p:tgtEl>
                                        <p:attrNameLst>
                                          <p:attrName>ppt_x</p:attrName>
                                        </p:attrNameLst>
                                      </p:cBhvr>
                                      <p:tavLst>
                                        <p:tav tm="0">
                                          <p:val>
                                            <p:strVal val="#ppt_x"/>
                                          </p:val>
                                        </p:tav>
                                        <p:tav tm="100000">
                                          <p:val>
                                            <p:strVal val="#ppt_x"/>
                                          </p:val>
                                        </p:tav>
                                      </p:tavLst>
                                    </p:anim>
                                    <p:anim calcmode="lin" valueType="num">
                                      <p:cBhvr>
                                        <p:cTn id="9" dur="1000" fill="hold"/>
                                        <p:tgtEl>
                                          <p:spTgt spid="2048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nodeType="clickEffect">
                                  <p:stCondLst>
                                    <p:cond delay="0"/>
                                  </p:stCondLst>
                                  <p:childTnLst>
                                    <p:set>
                                      <p:cBhvr>
                                        <p:cTn id="13" dur="1" fill="hold">
                                          <p:stCondLst>
                                            <p:cond delay="0"/>
                                          </p:stCondLst>
                                        </p:cTn>
                                        <p:tgtEl>
                                          <p:spTgt spid="20483">
                                            <p:txEl>
                                              <p:pRg st="0" end="0"/>
                                            </p:txEl>
                                          </p:spTgt>
                                        </p:tgtEl>
                                        <p:attrNameLst>
                                          <p:attrName>style.visibility</p:attrName>
                                        </p:attrNameLst>
                                      </p:cBhvr>
                                      <p:to>
                                        <p:strVal val="visible"/>
                                      </p:to>
                                    </p:set>
                                    <p:anim calcmode="lin" valueType="num">
                                      <p:cBhvr additive="base">
                                        <p:cTn id="14" dur="5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204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4" fill="hold" nodeType="clickEffect">
                                  <p:stCondLst>
                                    <p:cond delay="0"/>
                                  </p:stCondLst>
                                  <p:childTnLst>
                                    <p:set>
                                      <p:cBhvr>
                                        <p:cTn id="19" dur="1" fill="hold">
                                          <p:stCondLst>
                                            <p:cond delay="0"/>
                                          </p:stCondLst>
                                        </p:cTn>
                                        <p:tgtEl>
                                          <p:spTgt spid="20483">
                                            <p:txEl>
                                              <p:pRg st="1" end="1"/>
                                            </p:txEl>
                                          </p:spTgt>
                                        </p:tgtEl>
                                        <p:attrNameLst>
                                          <p:attrName>style.visibility</p:attrName>
                                        </p:attrNameLst>
                                      </p:cBhvr>
                                      <p:to>
                                        <p:strVal val="visible"/>
                                      </p:to>
                                    </p:set>
                                    <p:anim calcmode="lin" valueType="num">
                                      <p:cBhvr additive="base">
                                        <p:cTn id="20" dur="5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2048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rtl="0" eaLnBrk="1" hangingPunct="1"/>
            <a:r>
              <a:rPr lang="en-US" altLang="en-US" sz="4000" b="1" smtClean="0">
                <a:solidFill>
                  <a:schemeClr val="tx1"/>
                </a:solidFill>
                <a:latin typeface="Times New Roman" pitchFamily="18" charset="0"/>
                <a:cs typeface="Times New Roman" pitchFamily="18" charset="0"/>
              </a:rPr>
              <a:t>Morphs and allomorphs</a:t>
            </a:r>
          </a:p>
        </p:txBody>
      </p:sp>
      <p:sp>
        <p:nvSpPr>
          <p:cNvPr id="21507" name="Rectangle 3"/>
          <p:cNvSpPr>
            <a:spLocks noGrp="1" noChangeArrowheads="1"/>
          </p:cNvSpPr>
          <p:nvPr>
            <p:ph type="body" idx="1"/>
          </p:nvPr>
        </p:nvSpPr>
        <p:spPr/>
        <p:txBody>
          <a:bodyPr/>
          <a:lstStyle/>
          <a:p>
            <a:pPr algn="justLow" rtl="0" eaLnBrk="1" hangingPunct="1">
              <a:lnSpc>
                <a:spcPct val="90000"/>
              </a:lnSpc>
            </a:pPr>
            <a:r>
              <a:rPr lang="en-US" altLang="en-US" smtClean="0">
                <a:latin typeface="Times New Roman" pitchFamily="18" charset="0"/>
                <a:cs typeface="Times New Roman" pitchFamily="18" charset="0"/>
              </a:rPr>
              <a:t>Using some processes already noted in phonology (chapter 5: phones and allophones), we may treat differences in inflectional morphemes by proposing variation in morphological realization rules.</a:t>
            </a:r>
          </a:p>
          <a:p>
            <a:pPr algn="justLow" rtl="0" eaLnBrk="1" hangingPunct="1">
              <a:lnSpc>
                <a:spcPct val="90000"/>
              </a:lnSpc>
            </a:pPr>
            <a:r>
              <a:rPr lang="en-US" altLang="en-US" smtClean="0">
                <a:latin typeface="Times New Roman" pitchFamily="18" charset="0"/>
                <a:cs typeface="Times New Roman" pitchFamily="18" charset="0"/>
              </a:rPr>
              <a:t>Just as we treated ‘phones’ as the actual phonetic realization of ‘phonemes’, so we can propose </a:t>
            </a:r>
            <a:r>
              <a:rPr lang="en-US" altLang="en-US" b="1" smtClean="0">
                <a:latin typeface="Times New Roman" pitchFamily="18" charset="0"/>
                <a:cs typeface="Times New Roman" pitchFamily="18" charset="0"/>
              </a:rPr>
              <a:t>morphs </a:t>
            </a:r>
            <a:r>
              <a:rPr lang="en-US" altLang="en-US" smtClean="0">
                <a:latin typeface="Times New Roman" pitchFamily="18" charset="0"/>
                <a:cs typeface="Times New Roman" pitchFamily="18" charset="0"/>
              </a:rPr>
              <a:t>as the actual forms used to realize morphemes.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530"/>
                                        </p:tgtEl>
                                        <p:attrNameLst>
                                          <p:attrName>style.visibility</p:attrName>
                                        </p:attrNameLst>
                                      </p:cBhvr>
                                      <p:to>
                                        <p:strVal val="visible"/>
                                      </p:to>
                                    </p:set>
                                    <p:anim calcmode="lin" valueType="num">
                                      <p:cBhvr additive="base">
                                        <p:cTn id="7" dur="500" fill="hold"/>
                                        <p:tgtEl>
                                          <p:spTgt spid="22530"/>
                                        </p:tgtEl>
                                        <p:attrNameLst>
                                          <p:attrName>ppt_x</p:attrName>
                                        </p:attrNameLst>
                                      </p:cBhvr>
                                      <p:tavLst>
                                        <p:tav tm="0">
                                          <p:val>
                                            <p:strVal val="#ppt_x"/>
                                          </p:val>
                                        </p:tav>
                                        <p:tav tm="100000">
                                          <p:val>
                                            <p:strVal val="#ppt_x"/>
                                          </p:val>
                                        </p:tav>
                                      </p:tavLst>
                                    </p:anim>
                                    <p:anim calcmode="lin" valueType="num">
                                      <p:cBhvr additive="base">
                                        <p:cTn id="8" dur="500" fill="hold"/>
                                        <p:tgtEl>
                                          <p:spTgt spid="2253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1507">
                                            <p:txEl>
                                              <p:pRg st="0" end="0"/>
                                            </p:txEl>
                                          </p:spTgt>
                                        </p:tgtEl>
                                        <p:attrNameLst>
                                          <p:attrName>style.visibility</p:attrName>
                                        </p:attrNameLst>
                                      </p:cBhvr>
                                      <p:to>
                                        <p:strVal val="visible"/>
                                      </p:to>
                                    </p:set>
                                    <p:anim calcmode="lin" valueType="num">
                                      <p:cBhvr additive="base">
                                        <p:cTn id="13" dur="500" fill="hold"/>
                                        <p:tgtEl>
                                          <p:spTgt spid="2150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15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1507">
                                            <p:txEl>
                                              <p:pRg st="1" end="1"/>
                                            </p:txEl>
                                          </p:spTgt>
                                        </p:tgtEl>
                                        <p:attrNameLst>
                                          <p:attrName>style.visibility</p:attrName>
                                        </p:attrNameLst>
                                      </p:cBhvr>
                                      <p:to>
                                        <p:strVal val="visible"/>
                                      </p:to>
                                    </p:set>
                                    <p:anim calcmode="lin" valueType="num">
                                      <p:cBhvr additive="base">
                                        <p:cTn id="19" dur="500" fill="hold"/>
                                        <p:tgtEl>
                                          <p:spTgt spid="2150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150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rtl="0" eaLnBrk="1" hangingPunct="1"/>
            <a:r>
              <a:rPr lang="en-US" altLang="en-US" sz="4000" b="1" smtClean="0">
                <a:solidFill>
                  <a:schemeClr val="tx1"/>
                </a:solidFill>
                <a:latin typeface="Times New Roman" pitchFamily="18" charset="0"/>
                <a:cs typeface="Times New Roman" pitchFamily="18" charset="0"/>
              </a:rPr>
              <a:t>Morphs and allomorphs</a:t>
            </a:r>
          </a:p>
        </p:txBody>
      </p:sp>
      <p:sp>
        <p:nvSpPr>
          <p:cNvPr id="22531" name="Rectangle 3"/>
          <p:cNvSpPr>
            <a:spLocks noGrp="1" noChangeArrowheads="1"/>
          </p:cNvSpPr>
          <p:nvPr>
            <p:ph type="body" idx="1"/>
          </p:nvPr>
        </p:nvSpPr>
        <p:spPr/>
        <p:txBody>
          <a:bodyPr/>
          <a:lstStyle/>
          <a:p>
            <a:pPr algn="justLow" rtl="0" eaLnBrk="1" hangingPunct="1"/>
            <a:r>
              <a:rPr lang="en-US" altLang="en-US" sz="2400" smtClean="0">
                <a:latin typeface="Times New Roman" pitchFamily="18" charset="0"/>
                <a:cs typeface="Times New Roman" pitchFamily="18" charset="0"/>
              </a:rPr>
              <a:t>For example, the form </a:t>
            </a:r>
            <a:r>
              <a:rPr lang="en-US" altLang="en-US" sz="2400" i="1" smtClean="0">
                <a:latin typeface="Times New Roman" pitchFamily="18" charset="0"/>
                <a:cs typeface="Times New Roman" pitchFamily="18" charset="0"/>
              </a:rPr>
              <a:t>cars consists of two morphs, </a:t>
            </a:r>
            <a:r>
              <a:rPr lang="en-US" altLang="en-US" sz="2400" b="1" i="1" smtClean="0">
                <a:latin typeface="Times New Roman" pitchFamily="18" charset="0"/>
                <a:cs typeface="Times New Roman" pitchFamily="18" charset="0"/>
              </a:rPr>
              <a:t>car</a:t>
            </a:r>
            <a:r>
              <a:rPr lang="en-US" altLang="en-US" sz="2400" i="1" smtClean="0">
                <a:latin typeface="Times New Roman" pitchFamily="18" charset="0"/>
                <a:cs typeface="Times New Roman" pitchFamily="18" charset="0"/>
              </a:rPr>
              <a:t> + -</a:t>
            </a:r>
            <a:r>
              <a:rPr lang="en-US" altLang="en-US" sz="2400" b="1" i="1" smtClean="0">
                <a:latin typeface="Times New Roman" pitchFamily="18" charset="0"/>
                <a:cs typeface="Times New Roman" pitchFamily="18" charset="0"/>
              </a:rPr>
              <a:t>s</a:t>
            </a:r>
            <a:r>
              <a:rPr lang="en-US" altLang="en-US" sz="2400" i="1" smtClean="0">
                <a:latin typeface="Times New Roman" pitchFamily="18" charset="0"/>
                <a:cs typeface="Times New Roman" pitchFamily="18" charset="0"/>
              </a:rPr>
              <a:t>, realizing a lexical morpheme and an </a:t>
            </a:r>
            <a:r>
              <a:rPr lang="en-US" altLang="en-US" sz="2400" smtClean="0">
                <a:latin typeface="Times New Roman" pitchFamily="18" charset="0"/>
                <a:cs typeface="Times New Roman" pitchFamily="18" charset="0"/>
              </a:rPr>
              <a:t>inflectional morpheme (‘plural’). The form </a:t>
            </a:r>
            <a:r>
              <a:rPr lang="en-US" altLang="en-US" sz="2400" b="1" i="1" smtClean="0">
                <a:latin typeface="Times New Roman" pitchFamily="18" charset="0"/>
                <a:cs typeface="Times New Roman" pitchFamily="18" charset="0"/>
              </a:rPr>
              <a:t>buses</a:t>
            </a:r>
            <a:r>
              <a:rPr lang="en-US" altLang="en-US" sz="2400" i="1" smtClean="0">
                <a:latin typeface="Times New Roman" pitchFamily="18" charset="0"/>
                <a:cs typeface="Times New Roman" pitchFamily="18" charset="0"/>
              </a:rPr>
              <a:t> also consists of two morphs </a:t>
            </a:r>
            <a:r>
              <a:rPr lang="en-US" altLang="en-US" sz="2400" smtClean="0">
                <a:latin typeface="Times New Roman" pitchFamily="18" charset="0"/>
                <a:cs typeface="Times New Roman" pitchFamily="18" charset="0"/>
              </a:rPr>
              <a:t>(</a:t>
            </a:r>
            <a:r>
              <a:rPr lang="en-US" altLang="en-US" sz="2400" b="1" i="1" smtClean="0">
                <a:latin typeface="Times New Roman" pitchFamily="18" charset="0"/>
                <a:cs typeface="Times New Roman" pitchFamily="18" charset="0"/>
              </a:rPr>
              <a:t>bus</a:t>
            </a:r>
            <a:r>
              <a:rPr lang="en-US" altLang="en-US" sz="2400" i="1" smtClean="0">
                <a:latin typeface="Times New Roman" pitchFamily="18" charset="0"/>
                <a:cs typeface="Times New Roman" pitchFamily="18" charset="0"/>
              </a:rPr>
              <a:t> + -</a:t>
            </a:r>
            <a:r>
              <a:rPr lang="en-US" altLang="en-US" sz="2400" b="1" i="1" smtClean="0">
                <a:latin typeface="Times New Roman" pitchFamily="18" charset="0"/>
                <a:cs typeface="Times New Roman" pitchFamily="18" charset="0"/>
              </a:rPr>
              <a:t>es</a:t>
            </a:r>
            <a:r>
              <a:rPr lang="en-US" altLang="en-US" sz="2400" i="1" smtClean="0">
                <a:latin typeface="Times New Roman" pitchFamily="18" charset="0"/>
                <a:cs typeface="Times New Roman" pitchFamily="18" charset="0"/>
              </a:rPr>
              <a:t>), realizing a lexical morpheme and an inflectional morpheme (‘plural’).</a:t>
            </a:r>
          </a:p>
          <a:p>
            <a:pPr algn="justLow" rtl="0" eaLnBrk="1" hangingPunct="1"/>
            <a:r>
              <a:rPr lang="en-US" altLang="en-US" sz="2400" i="1" smtClean="0">
                <a:solidFill>
                  <a:schemeClr val="accent2"/>
                </a:solidFill>
                <a:latin typeface="Times New Roman" pitchFamily="18" charset="0"/>
                <a:cs typeface="Times New Roman" pitchFamily="18" charset="0"/>
              </a:rPr>
              <a:t> </a:t>
            </a:r>
            <a:r>
              <a:rPr lang="en-US" altLang="en-US" sz="2400" smtClean="0">
                <a:latin typeface="Times New Roman" pitchFamily="18" charset="0"/>
                <a:cs typeface="Times New Roman" pitchFamily="18" charset="0"/>
              </a:rPr>
              <a:t>So there are at least two morphs (</a:t>
            </a:r>
            <a:r>
              <a:rPr lang="en-US" altLang="en-US" sz="2400" i="1" smtClean="0">
                <a:latin typeface="Times New Roman" pitchFamily="18" charset="0"/>
                <a:cs typeface="Times New Roman" pitchFamily="18" charset="0"/>
              </a:rPr>
              <a:t>-</a:t>
            </a:r>
            <a:r>
              <a:rPr lang="en-US" altLang="en-US" sz="2400" b="1" i="1" smtClean="0">
                <a:latin typeface="Times New Roman" pitchFamily="18" charset="0"/>
                <a:cs typeface="Times New Roman" pitchFamily="18" charset="0"/>
              </a:rPr>
              <a:t>s </a:t>
            </a:r>
            <a:r>
              <a:rPr lang="en-US" altLang="en-US" sz="2400" i="1" smtClean="0">
                <a:latin typeface="Times New Roman" pitchFamily="18" charset="0"/>
                <a:cs typeface="Times New Roman" pitchFamily="18" charset="0"/>
              </a:rPr>
              <a:t>and</a:t>
            </a:r>
            <a:r>
              <a:rPr lang="en-US" altLang="en-US" sz="2400" b="1" i="1" smtClean="0">
                <a:latin typeface="Times New Roman" pitchFamily="18" charset="0"/>
                <a:cs typeface="Times New Roman" pitchFamily="18" charset="0"/>
              </a:rPr>
              <a:t> -es</a:t>
            </a:r>
            <a:r>
              <a:rPr lang="en-US" altLang="en-US" sz="2400" i="1" smtClean="0">
                <a:latin typeface="Times New Roman" pitchFamily="18" charset="0"/>
                <a:cs typeface="Times New Roman" pitchFamily="18" charset="0"/>
              </a:rPr>
              <a:t>) used to realize the inflectional </a:t>
            </a:r>
            <a:r>
              <a:rPr lang="en-US" altLang="en-US" sz="2400" smtClean="0">
                <a:latin typeface="Times New Roman" pitchFamily="18" charset="0"/>
                <a:cs typeface="Times New Roman" pitchFamily="18" charset="0"/>
              </a:rPr>
              <a:t>morpheme ‘plural’.</a:t>
            </a:r>
          </a:p>
          <a:p>
            <a:pPr algn="justLow" rtl="0" eaLnBrk="1" hangingPunct="1"/>
            <a:r>
              <a:rPr lang="en-US" altLang="en-US" sz="2400" smtClean="0">
                <a:latin typeface="Times New Roman" pitchFamily="18" charset="0"/>
                <a:cs typeface="Times New Roman" pitchFamily="18" charset="0"/>
              </a:rPr>
              <a:t> Just as we noted that there were ‘</a:t>
            </a:r>
            <a:r>
              <a:rPr lang="en-US" altLang="en-US" sz="2400" b="1" smtClean="0">
                <a:latin typeface="Times New Roman" pitchFamily="18" charset="0"/>
                <a:cs typeface="Times New Roman" pitchFamily="18" charset="0"/>
              </a:rPr>
              <a:t>allophones</a:t>
            </a:r>
            <a:r>
              <a:rPr lang="en-US" altLang="en-US" sz="2400" smtClean="0">
                <a:latin typeface="Times New Roman" pitchFamily="18" charset="0"/>
                <a:cs typeface="Times New Roman" pitchFamily="18" charset="0"/>
              </a:rPr>
              <a:t>’ of a particular </a:t>
            </a:r>
            <a:r>
              <a:rPr lang="en-US" altLang="en-US" sz="2400" b="1" smtClean="0">
                <a:latin typeface="Times New Roman" pitchFamily="18" charset="0"/>
                <a:cs typeface="Times New Roman" pitchFamily="18" charset="0"/>
              </a:rPr>
              <a:t>phoneme</a:t>
            </a:r>
            <a:r>
              <a:rPr lang="en-US" altLang="en-US" sz="2400" smtClean="0">
                <a:latin typeface="Times New Roman" pitchFamily="18" charset="0"/>
                <a:cs typeface="Times New Roman" pitchFamily="18" charset="0"/>
              </a:rPr>
              <a:t>, so we can recognize the existence of </a:t>
            </a:r>
            <a:r>
              <a:rPr lang="en-US" altLang="en-US" sz="2400" b="1" smtClean="0">
                <a:latin typeface="Times New Roman" pitchFamily="18" charset="0"/>
                <a:cs typeface="Times New Roman" pitchFamily="18" charset="0"/>
              </a:rPr>
              <a:t>allomorphs </a:t>
            </a:r>
            <a:r>
              <a:rPr lang="en-US" altLang="en-US" sz="2400" smtClean="0">
                <a:latin typeface="Times New Roman" pitchFamily="18" charset="0"/>
                <a:cs typeface="Times New Roman" pitchFamily="18" charset="0"/>
              </a:rPr>
              <a:t>of a particular </a:t>
            </a:r>
            <a:r>
              <a:rPr lang="en-US" altLang="en-US" sz="2400" b="1" smtClean="0">
                <a:latin typeface="Times New Roman" pitchFamily="18" charset="0"/>
                <a:cs typeface="Times New Roman" pitchFamily="18" charset="0"/>
              </a:rPr>
              <a:t>morpheme</a:t>
            </a:r>
            <a:r>
              <a:rPr lang="en-US" altLang="en-US" sz="2400" smtClean="0"/>
              <a: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 calcmode="lin" valueType="num">
                                      <p:cBhvr additive="base">
                                        <p:cTn id="7" dur="500" fill="hold"/>
                                        <p:tgtEl>
                                          <p:spTgt spid="2253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5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2531">
                                            <p:txEl>
                                              <p:pRg st="1" end="1"/>
                                            </p:txEl>
                                          </p:spTgt>
                                        </p:tgtEl>
                                        <p:attrNameLst>
                                          <p:attrName>style.visibility</p:attrName>
                                        </p:attrNameLst>
                                      </p:cBhvr>
                                      <p:to>
                                        <p:strVal val="visible"/>
                                      </p:to>
                                    </p:set>
                                    <p:anim calcmode="lin" valueType="num">
                                      <p:cBhvr additive="base">
                                        <p:cTn id="13" dur="500" fill="hold"/>
                                        <p:tgtEl>
                                          <p:spTgt spid="2253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53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2531">
                                            <p:txEl>
                                              <p:pRg st="2" end="2"/>
                                            </p:txEl>
                                          </p:spTgt>
                                        </p:tgtEl>
                                        <p:attrNameLst>
                                          <p:attrName>style.visibility</p:attrName>
                                        </p:attrNameLst>
                                      </p:cBhvr>
                                      <p:to>
                                        <p:strVal val="visible"/>
                                      </p:to>
                                    </p:set>
                                    <p:anim calcmode="lin" valueType="num">
                                      <p:cBhvr additive="base">
                                        <p:cTn id="19" dur="500" fill="hold"/>
                                        <p:tgtEl>
                                          <p:spTgt spid="2253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253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457200" y="908050"/>
            <a:ext cx="8229600" cy="5218113"/>
          </a:xfrm>
        </p:spPr>
        <p:txBody>
          <a:bodyPr/>
          <a:lstStyle/>
          <a:p>
            <a:pPr algn="justLow" rtl="0" eaLnBrk="1" hangingPunct="1"/>
            <a:r>
              <a:rPr lang="en-US" altLang="en-US" sz="2400" smtClean="0">
                <a:latin typeface="Times New Roman" pitchFamily="18" charset="0"/>
                <a:cs typeface="Times New Roman" pitchFamily="18" charset="0"/>
              </a:rPr>
              <a:t>Take the morpheme ‘</a:t>
            </a:r>
            <a:r>
              <a:rPr lang="en-US" altLang="en-US" sz="2400" b="1" smtClean="0">
                <a:latin typeface="Times New Roman" pitchFamily="18" charset="0"/>
                <a:cs typeface="Times New Roman" pitchFamily="18" charset="0"/>
              </a:rPr>
              <a:t>plural</a:t>
            </a:r>
            <a:r>
              <a:rPr lang="en-US" altLang="en-US" sz="2400" smtClean="0">
                <a:latin typeface="Times New Roman" pitchFamily="18" charset="0"/>
                <a:cs typeface="Times New Roman" pitchFamily="18" charset="0"/>
              </a:rPr>
              <a:t>’.</a:t>
            </a:r>
          </a:p>
          <a:p>
            <a:pPr algn="justLow" rtl="0" eaLnBrk="1" hangingPunct="1"/>
            <a:r>
              <a:rPr lang="en-US" altLang="en-US" sz="2400" smtClean="0">
                <a:latin typeface="Times New Roman" pitchFamily="18" charset="0"/>
                <a:cs typeface="Times New Roman" pitchFamily="18" charset="0"/>
              </a:rPr>
              <a:t> Note that it can be attached to a number of lexical morphemes to produce structures like:</a:t>
            </a:r>
          </a:p>
          <a:p>
            <a:pPr algn="justLow" rtl="0" eaLnBrk="1" hangingPunct="1"/>
            <a:r>
              <a:rPr lang="en-US" altLang="en-US" sz="2400" smtClean="0">
                <a:latin typeface="Times New Roman" pitchFamily="18" charset="0"/>
                <a:cs typeface="Times New Roman" pitchFamily="18" charset="0"/>
              </a:rPr>
              <a:t> ‘</a:t>
            </a:r>
            <a:r>
              <a:rPr lang="en-US" altLang="en-US" sz="2400" b="1" smtClean="0">
                <a:latin typeface="Times New Roman" pitchFamily="18" charset="0"/>
                <a:cs typeface="Times New Roman" pitchFamily="18" charset="0"/>
              </a:rPr>
              <a:t>cat</a:t>
            </a:r>
            <a:r>
              <a:rPr lang="en-US" altLang="en-US" sz="2400" smtClean="0">
                <a:latin typeface="Times New Roman" pitchFamily="18" charset="0"/>
                <a:cs typeface="Times New Roman" pitchFamily="18" charset="0"/>
              </a:rPr>
              <a:t> + </a:t>
            </a:r>
            <a:r>
              <a:rPr lang="en-US" altLang="en-US" sz="2400" b="1" smtClean="0">
                <a:latin typeface="Times New Roman" pitchFamily="18" charset="0"/>
                <a:cs typeface="Times New Roman" pitchFamily="18" charset="0"/>
              </a:rPr>
              <a:t>s</a:t>
            </a:r>
            <a:r>
              <a:rPr lang="en-US" altLang="en-US" sz="2400" smtClean="0">
                <a:latin typeface="Times New Roman" pitchFamily="18" charset="0"/>
                <a:cs typeface="Times New Roman" pitchFamily="18" charset="0"/>
              </a:rPr>
              <a:t> = </a:t>
            </a:r>
            <a:r>
              <a:rPr lang="en-US" altLang="en-US" sz="2400" b="1" smtClean="0">
                <a:latin typeface="Times New Roman" pitchFamily="18" charset="0"/>
                <a:cs typeface="Times New Roman" pitchFamily="18" charset="0"/>
              </a:rPr>
              <a:t>plural</a:t>
            </a:r>
            <a:r>
              <a:rPr lang="en-US" altLang="en-US" sz="2400" smtClean="0">
                <a:latin typeface="Times New Roman" pitchFamily="18" charset="0"/>
                <a:cs typeface="Times New Roman" pitchFamily="18" charset="0"/>
              </a:rPr>
              <a:t>’, </a:t>
            </a:r>
          </a:p>
          <a:p>
            <a:pPr algn="justLow" rtl="0" eaLnBrk="1" hangingPunct="1"/>
            <a:r>
              <a:rPr lang="en-US" altLang="en-US" sz="2400" smtClean="0">
                <a:latin typeface="Times New Roman" pitchFamily="18" charset="0"/>
                <a:cs typeface="Times New Roman" pitchFamily="18" charset="0"/>
              </a:rPr>
              <a:t>‘</a:t>
            </a:r>
            <a:r>
              <a:rPr lang="en-US" altLang="en-US" sz="2400" b="1" smtClean="0">
                <a:latin typeface="Times New Roman" pitchFamily="18" charset="0"/>
                <a:cs typeface="Times New Roman" pitchFamily="18" charset="0"/>
              </a:rPr>
              <a:t>bus</a:t>
            </a:r>
            <a:r>
              <a:rPr lang="en-US" altLang="en-US" sz="2400" smtClean="0">
                <a:latin typeface="Times New Roman" pitchFamily="18" charset="0"/>
                <a:cs typeface="Times New Roman" pitchFamily="18" charset="0"/>
              </a:rPr>
              <a:t> + </a:t>
            </a:r>
            <a:r>
              <a:rPr lang="en-US" altLang="en-US" sz="2400" b="1" smtClean="0">
                <a:latin typeface="Times New Roman" pitchFamily="18" charset="0"/>
                <a:cs typeface="Times New Roman" pitchFamily="18" charset="0"/>
              </a:rPr>
              <a:t>es</a:t>
            </a:r>
            <a:r>
              <a:rPr lang="en-US" altLang="en-US" sz="2400" smtClean="0">
                <a:latin typeface="Times New Roman" pitchFamily="18" charset="0"/>
                <a:cs typeface="Times New Roman" pitchFamily="18" charset="0"/>
              </a:rPr>
              <a:t> = </a:t>
            </a:r>
            <a:r>
              <a:rPr lang="en-US" altLang="en-US" sz="2400" b="1" smtClean="0">
                <a:latin typeface="Times New Roman" pitchFamily="18" charset="0"/>
                <a:cs typeface="Times New Roman" pitchFamily="18" charset="0"/>
              </a:rPr>
              <a:t>plural</a:t>
            </a:r>
            <a:r>
              <a:rPr lang="en-US" altLang="en-US" sz="2400" smtClean="0">
                <a:latin typeface="Times New Roman" pitchFamily="18" charset="0"/>
                <a:cs typeface="Times New Roman" pitchFamily="18" charset="0"/>
              </a:rPr>
              <a:t>’</a:t>
            </a:r>
          </a:p>
          <a:p>
            <a:pPr algn="justLow" rtl="0" eaLnBrk="1" hangingPunct="1"/>
            <a:r>
              <a:rPr lang="en-US" altLang="en-US" sz="2400" smtClean="0">
                <a:latin typeface="Times New Roman" pitchFamily="18" charset="0"/>
                <a:cs typeface="Times New Roman" pitchFamily="18" charset="0"/>
              </a:rPr>
              <a:t> ‘</a:t>
            </a:r>
            <a:r>
              <a:rPr lang="en-US" altLang="en-US" sz="2400" b="1" smtClean="0">
                <a:latin typeface="Times New Roman" pitchFamily="18" charset="0"/>
                <a:cs typeface="Times New Roman" pitchFamily="18" charset="0"/>
              </a:rPr>
              <a:t>sheep</a:t>
            </a:r>
            <a:r>
              <a:rPr lang="en-US" altLang="en-US" sz="2400" smtClean="0">
                <a:latin typeface="Times New Roman" pitchFamily="18" charset="0"/>
                <a:cs typeface="Times New Roman" pitchFamily="18" charset="0"/>
              </a:rPr>
              <a:t> + </a:t>
            </a:r>
            <a:r>
              <a:rPr lang="en-US" altLang="en-US" sz="2400" b="1" smtClean="0">
                <a:latin typeface="Times New Roman" pitchFamily="18" charset="0"/>
                <a:cs typeface="Times New Roman" pitchFamily="18" charset="0"/>
              </a:rPr>
              <a:t>Zero</a:t>
            </a:r>
            <a:r>
              <a:rPr lang="en-US" altLang="en-US" sz="2400" smtClean="0">
                <a:latin typeface="Times New Roman" pitchFamily="18" charset="0"/>
                <a:cs typeface="Times New Roman" pitchFamily="18" charset="0"/>
              </a:rPr>
              <a:t>=  </a:t>
            </a:r>
            <a:r>
              <a:rPr lang="en-US" altLang="en-US" sz="2400" b="1" smtClean="0">
                <a:latin typeface="Times New Roman" pitchFamily="18" charset="0"/>
                <a:cs typeface="Times New Roman" pitchFamily="18" charset="0"/>
              </a:rPr>
              <a:t>plural</a:t>
            </a:r>
            <a:r>
              <a:rPr lang="en-US" altLang="en-US" sz="2400" smtClean="0">
                <a:latin typeface="Times New Roman" pitchFamily="18" charset="0"/>
                <a:cs typeface="Times New Roman" pitchFamily="18" charset="0"/>
              </a:rPr>
              <a:t>’</a:t>
            </a:r>
          </a:p>
          <a:p>
            <a:pPr algn="justLow" rtl="0" eaLnBrk="1" hangingPunct="1"/>
            <a:r>
              <a:rPr lang="en-US" altLang="en-US" sz="2400" smtClean="0">
                <a:latin typeface="Times New Roman" pitchFamily="18" charset="0"/>
                <a:cs typeface="Times New Roman" pitchFamily="18" charset="0"/>
              </a:rPr>
              <a:t> and ‘</a:t>
            </a:r>
            <a:r>
              <a:rPr lang="en-US" altLang="en-US" sz="2400" b="1" smtClean="0">
                <a:latin typeface="Times New Roman" pitchFamily="18" charset="0"/>
                <a:cs typeface="Times New Roman" pitchFamily="18" charset="0"/>
              </a:rPr>
              <a:t>man</a:t>
            </a:r>
            <a:r>
              <a:rPr lang="en-US" altLang="en-US" sz="2400" smtClean="0">
                <a:latin typeface="Times New Roman" pitchFamily="18" charset="0"/>
                <a:cs typeface="Times New Roman" pitchFamily="18" charset="0"/>
              </a:rPr>
              <a:t> +  /</a:t>
            </a:r>
            <a:r>
              <a:rPr lang="en-US" altLang="en-US" sz="2400" b="1" smtClean="0">
                <a:latin typeface="Times New Roman" pitchFamily="18" charset="0"/>
                <a:cs typeface="Times New Roman" pitchFamily="18" charset="0"/>
              </a:rPr>
              <a:t>e</a:t>
            </a:r>
            <a:r>
              <a:rPr lang="en-US" altLang="en-US" sz="2400" smtClean="0">
                <a:latin typeface="Times New Roman" pitchFamily="18" charset="0"/>
                <a:cs typeface="Times New Roman" pitchFamily="18" charset="0"/>
              </a:rPr>
              <a:t>/ = </a:t>
            </a:r>
            <a:r>
              <a:rPr lang="en-US" altLang="en-US" sz="2400" b="1" smtClean="0">
                <a:latin typeface="Times New Roman" pitchFamily="18" charset="0"/>
                <a:cs typeface="Times New Roman" pitchFamily="18" charset="0"/>
              </a:rPr>
              <a:t>plural</a:t>
            </a:r>
            <a:r>
              <a:rPr lang="en-US" altLang="en-US" sz="2400" smtClean="0">
                <a:latin typeface="Times New Roman" pitchFamily="18" charset="0"/>
                <a:cs typeface="Times New Roman" pitchFamily="18" charset="0"/>
              </a:rPr>
              <a:t>’.</a:t>
            </a:r>
          </a:p>
          <a:p>
            <a:pPr algn="justLow" rtl="0" eaLnBrk="1" hangingPunct="1"/>
            <a:r>
              <a:rPr lang="en-US" altLang="en-US" sz="2400" smtClean="0">
                <a:latin typeface="Times New Roman" pitchFamily="18" charset="0"/>
                <a:cs typeface="Times New Roman" pitchFamily="18" charset="0"/>
              </a:rPr>
              <a:t> In each of these examples, the actual forms of the morphs that result from the morpheme ‘</a:t>
            </a:r>
            <a:r>
              <a:rPr lang="en-US" altLang="en-US" sz="2400" b="1" smtClean="0">
                <a:latin typeface="Times New Roman" pitchFamily="18" charset="0"/>
                <a:cs typeface="Times New Roman" pitchFamily="18" charset="0"/>
              </a:rPr>
              <a:t>plural</a:t>
            </a:r>
            <a:r>
              <a:rPr lang="en-US" altLang="en-US" sz="2400" smtClean="0">
                <a:latin typeface="Times New Roman" pitchFamily="18" charset="0"/>
                <a:cs typeface="Times New Roman" pitchFamily="18" charset="0"/>
              </a:rPr>
              <a:t>’ are different.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additive="base">
                                        <p:cTn id="7" dur="500" fill="hold"/>
                                        <p:tgtEl>
                                          <p:spTgt spid="235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35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3555">
                                            <p:txEl>
                                              <p:pRg st="1" end="1"/>
                                            </p:txEl>
                                          </p:spTgt>
                                        </p:tgtEl>
                                        <p:attrNameLst>
                                          <p:attrName>style.visibility</p:attrName>
                                        </p:attrNameLst>
                                      </p:cBhvr>
                                      <p:to>
                                        <p:strVal val="visible"/>
                                      </p:to>
                                    </p:set>
                                    <p:anim calcmode="lin" valueType="num">
                                      <p:cBhvr additive="base">
                                        <p:cTn id="13" dur="500" fill="hold"/>
                                        <p:tgtEl>
                                          <p:spTgt spid="2355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355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3555">
                                            <p:txEl>
                                              <p:pRg st="2" end="2"/>
                                            </p:txEl>
                                          </p:spTgt>
                                        </p:tgtEl>
                                        <p:attrNameLst>
                                          <p:attrName>style.visibility</p:attrName>
                                        </p:attrNameLst>
                                      </p:cBhvr>
                                      <p:to>
                                        <p:strVal val="visible"/>
                                      </p:to>
                                    </p:set>
                                    <p:anim calcmode="lin" valueType="num">
                                      <p:cBhvr additive="base">
                                        <p:cTn id="19" dur="500" fill="hold"/>
                                        <p:tgtEl>
                                          <p:spTgt spid="2355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35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3555">
                                            <p:txEl>
                                              <p:pRg st="3" end="3"/>
                                            </p:txEl>
                                          </p:spTgt>
                                        </p:tgtEl>
                                        <p:attrNameLst>
                                          <p:attrName>style.visibility</p:attrName>
                                        </p:attrNameLst>
                                      </p:cBhvr>
                                      <p:to>
                                        <p:strVal val="visible"/>
                                      </p:to>
                                    </p:set>
                                    <p:anim calcmode="lin" valueType="num">
                                      <p:cBhvr additive="base">
                                        <p:cTn id="25" dur="500" fill="hold"/>
                                        <p:tgtEl>
                                          <p:spTgt spid="2355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355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3555">
                                            <p:txEl>
                                              <p:pRg st="4" end="4"/>
                                            </p:txEl>
                                          </p:spTgt>
                                        </p:tgtEl>
                                        <p:attrNameLst>
                                          <p:attrName>style.visibility</p:attrName>
                                        </p:attrNameLst>
                                      </p:cBhvr>
                                      <p:to>
                                        <p:strVal val="visible"/>
                                      </p:to>
                                    </p:set>
                                    <p:anim calcmode="lin" valueType="num">
                                      <p:cBhvr additive="base">
                                        <p:cTn id="31" dur="500" fill="hold"/>
                                        <p:tgtEl>
                                          <p:spTgt spid="2355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355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3555">
                                            <p:txEl>
                                              <p:pRg st="5" end="5"/>
                                            </p:txEl>
                                          </p:spTgt>
                                        </p:tgtEl>
                                        <p:attrNameLst>
                                          <p:attrName>style.visibility</p:attrName>
                                        </p:attrNameLst>
                                      </p:cBhvr>
                                      <p:to>
                                        <p:strVal val="visible"/>
                                      </p:to>
                                    </p:set>
                                    <p:anim calcmode="lin" valueType="num">
                                      <p:cBhvr additive="base">
                                        <p:cTn id="37" dur="500" fill="hold"/>
                                        <p:tgtEl>
                                          <p:spTgt spid="2355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355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3555">
                                            <p:txEl>
                                              <p:pRg st="6" end="6"/>
                                            </p:txEl>
                                          </p:spTgt>
                                        </p:tgtEl>
                                        <p:attrNameLst>
                                          <p:attrName>style.visibility</p:attrName>
                                        </p:attrNameLst>
                                      </p:cBhvr>
                                      <p:to>
                                        <p:strVal val="visible"/>
                                      </p:to>
                                    </p:set>
                                    <p:anim calcmode="lin" valueType="num">
                                      <p:cBhvr additive="base">
                                        <p:cTn id="43" dur="500" fill="hold"/>
                                        <p:tgtEl>
                                          <p:spTgt spid="2355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355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rtl="0" eaLnBrk="1" hangingPunct="1"/>
            <a:r>
              <a:rPr lang="en-US" altLang="en-US" sz="4000" b="1" smtClean="0">
                <a:solidFill>
                  <a:schemeClr val="tx1"/>
                </a:solidFill>
                <a:latin typeface="Times New Roman" pitchFamily="18" charset="0"/>
                <a:cs typeface="Times New Roman" pitchFamily="18" charset="0"/>
              </a:rPr>
              <a:t>Morphs and allomorphs</a:t>
            </a:r>
          </a:p>
        </p:txBody>
      </p:sp>
      <p:sp>
        <p:nvSpPr>
          <p:cNvPr id="24579" name="Rectangle 3"/>
          <p:cNvSpPr>
            <a:spLocks noGrp="1" noChangeArrowheads="1"/>
          </p:cNvSpPr>
          <p:nvPr>
            <p:ph type="body" idx="1"/>
          </p:nvPr>
        </p:nvSpPr>
        <p:spPr/>
        <p:txBody>
          <a:bodyPr/>
          <a:lstStyle/>
          <a:p>
            <a:pPr algn="justLow" rtl="0" eaLnBrk="1" hangingPunct="1"/>
            <a:r>
              <a:rPr lang="en-US" altLang="en-US" sz="2800" smtClean="0">
                <a:latin typeface="Times New Roman" pitchFamily="18" charset="0"/>
                <a:cs typeface="Times New Roman" pitchFamily="18" charset="0"/>
              </a:rPr>
              <a:t>Yet they are all allomorphs of the one morpheme. </a:t>
            </a:r>
          </a:p>
          <a:p>
            <a:pPr algn="justLow" rtl="0" eaLnBrk="1" hangingPunct="1"/>
            <a:r>
              <a:rPr lang="en-US" altLang="en-US" sz="2800" smtClean="0">
                <a:latin typeface="Times New Roman" pitchFamily="18" charset="0"/>
                <a:cs typeface="Times New Roman" pitchFamily="18" charset="0"/>
              </a:rPr>
              <a:t>So, in addition to </a:t>
            </a:r>
            <a:r>
              <a:rPr lang="en-US" altLang="en-US" sz="2800" i="1" smtClean="0">
                <a:latin typeface="Times New Roman" pitchFamily="18" charset="0"/>
                <a:cs typeface="Times New Roman" pitchFamily="18" charset="0"/>
              </a:rPr>
              <a:t>-</a:t>
            </a:r>
            <a:r>
              <a:rPr lang="en-US" altLang="en-US" sz="2800" b="1" i="1" smtClean="0">
                <a:latin typeface="Times New Roman" pitchFamily="18" charset="0"/>
                <a:cs typeface="Times New Roman" pitchFamily="18" charset="0"/>
              </a:rPr>
              <a:t>s</a:t>
            </a:r>
            <a:r>
              <a:rPr lang="en-US" altLang="en-US" sz="2800" i="1" smtClean="0">
                <a:latin typeface="Times New Roman" pitchFamily="18" charset="0"/>
                <a:cs typeface="Times New Roman" pitchFamily="18" charset="0"/>
              </a:rPr>
              <a:t> and -</a:t>
            </a:r>
            <a:r>
              <a:rPr lang="en-US" altLang="en-US" sz="2800" b="1" i="1" smtClean="0">
                <a:latin typeface="Times New Roman" pitchFamily="18" charset="0"/>
                <a:cs typeface="Times New Roman" pitchFamily="18" charset="0"/>
              </a:rPr>
              <a:t>es</a:t>
            </a:r>
            <a:r>
              <a:rPr lang="en-US" altLang="en-US" sz="2800" i="1" smtClean="0">
                <a:latin typeface="Times New Roman" pitchFamily="18" charset="0"/>
                <a:cs typeface="Times New Roman" pitchFamily="18" charset="0"/>
              </a:rPr>
              <a:t>, </a:t>
            </a:r>
            <a:r>
              <a:rPr lang="en-US" altLang="en-US" sz="2800" smtClean="0">
                <a:latin typeface="Times New Roman" pitchFamily="18" charset="0"/>
                <a:cs typeface="Times New Roman" pitchFamily="18" charset="0"/>
              </a:rPr>
              <a:t>another </a:t>
            </a:r>
            <a:r>
              <a:rPr lang="en-US" altLang="en-US" sz="2800" b="1" smtClean="0">
                <a:latin typeface="Times New Roman" pitchFamily="18" charset="0"/>
                <a:cs typeface="Times New Roman" pitchFamily="18" charset="0"/>
              </a:rPr>
              <a:t>allomorph</a:t>
            </a:r>
            <a:r>
              <a:rPr lang="en-US" altLang="en-US" sz="2800" smtClean="0">
                <a:latin typeface="Times New Roman" pitchFamily="18" charset="0"/>
                <a:cs typeface="Times New Roman" pitchFamily="18" charset="0"/>
              </a:rPr>
              <a:t> of ‘</a:t>
            </a:r>
            <a:r>
              <a:rPr lang="en-US" altLang="en-US" sz="2800" b="1" smtClean="0">
                <a:latin typeface="Times New Roman" pitchFamily="18" charset="0"/>
                <a:cs typeface="Times New Roman" pitchFamily="18" charset="0"/>
              </a:rPr>
              <a:t>plural</a:t>
            </a:r>
            <a:r>
              <a:rPr lang="en-US" altLang="en-US" sz="2800" smtClean="0">
                <a:latin typeface="Times New Roman" pitchFamily="18" charset="0"/>
                <a:cs typeface="Times New Roman" pitchFamily="18" charset="0"/>
              </a:rPr>
              <a:t>’ in English seems to be a </a:t>
            </a:r>
            <a:r>
              <a:rPr lang="en-US" altLang="en-US" sz="2800" b="1" smtClean="0">
                <a:latin typeface="Times New Roman" pitchFamily="18" charset="0"/>
                <a:cs typeface="Times New Roman" pitchFamily="18" charset="0"/>
              </a:rPr>
              <a:t>zero-morph</a:t>
            </a:r>
            <a:r>
              <a:rPr lang="en-US" altLang="en-US" sz="2800" smtClean="0">
                <a:latin typeface="Times New Roman" pitchFamily="18" charset="0"/>
                <a:cs typeface="Times New Roman" pitchFamily="18" charset="0"/>
              </a:rPr>
              <a:t> because the </a:t>
            </a:r>
            <a:r>
              <a:rPr lang="en-US" altLang="en-US" sz="2800" b="1" smtClean="0">
                <a:latin typeface="Times New Roman" pitchFamily="18" charset="0"/>
                <a:cs typeface="Times New Roman" pitchFamily="18" charset="0"/>
              </a:rPr>
              <a:t>plural</a:t>
            </a:r>
            <a:r>
              <a:rPr lang="en-US" altLang="en-US" sz="2800" smtClean="0">
                <a:latin typeface="Times New Roman" pitchFamily="18" charset="0"/>
                <a:cs typeface="Times New Roman" pitchFamily="18" charset="0"/>
              </a:rPr>
              <a:t> form of </a:t>
            </a:r>
            <a:r>
              <a:rPr lang="en-US" altLang="en-US" sz="2800" b="1" i="1" smtClean="0">
                <a:latin typeface="Times New Roman" pitchFamily="18" charset="0"/>
                <a:cs typeface="Times New Roman" pitchFamily="18" charset="0"/>
              </a:rPr>
              <a:t>sheep</a:t>
            </a:r>
            <a:r>
              <a:rPr lang="en-US" altLang="en-US" sz="2800" i="1" smtClean="0">
                <a:latin typeface="Times New Roman" pitchFamily="18" charset="0"/>
                <a:cs typeface="Times New Roman" pitchFamily="18" charset="0"/>
              </a:rPr>
              <a:t> is actually ‘</a:t>
            </a:r>
            <a:r>
              <a:rPr lang="en-US" altLang="en-US" sz="2800" b="1" i="1" smtClean="0">
                <a:latin typeface="Times New Roman" pitchFamily="18" charset="0"/>
                <a:cs typeface="Times New Roman" pitchFamily="18" charset="0"/>
              </a:rPr>
              <a:t>sheep</a:t>
            </a:r>
            <a:r>
              <a:rPr lang="en-US" altLang="en-US" sz="2800" i="1" smtClean="0">
                <a:latin typeface="Times New Roman" pitchFamily="18" charset="0"/>
                <a:cs typeface="Times New Roman" pitchFamily="18" charset="0"/>
              </a:rPr>
              <a:t> + </a:t>
            </a:r>
            <a:r>
              <a:rPr lang="en-US" altLang="en-US" sz="2800" b="1" i="1" smtClean="0">
                <a:latin typeface="Times New Roman" pitchFamily="18" charset="0"/>
                <a:cs typeface="Times New Roman" pitchFamily="18" charset="0"/>
              </a:rPr>
              <a:t>Ø</a:t>
            </a:r>
            <a:r>
              <a:rPr lang="en-US" altLang="en-US" sz="2800" i="1" smtClean="0">
                <a:latin typeface="Times New Roman" pitchFamily="18" charset="0"/>
                <a:cs typeface="Times New Roman" pitchFamily="18" charset="0"/>
              </a:rPr>
              <a:t>’.</a:t>
            </a:r>
          </a:p>
          <a:p>
            <a:pPr algn="justLow" rtl="0" eaLnBrk="1" hangingPunct="1"/>
            <a:r>
              <a:rPr lang="en-US" altLang="en-US" sz="2800" i="1" smtClean="0">
                <a:latin typeface="Times New Roman" pitchFamily="18" charset="0"/>
                <a:cs typeface="Times New Roman" pitchFamily="18" charset="0"/>
              </a:rPr>
              <a:t> When we look at ‘</a:t>
            </a:r>
            <a:r>
              <a:rPr lang="en-US" altLang="en-US" sz="2800" b="1" i="1" smtClean="0">
                <a:latin typeface="Times New Roman" pitchFamily="18" charset="0"/>
                <a:cs typeface="Times New Roman" pitchFamily="18" charset="0"/>
              </a:rPr>
              <a:t>man</a:t>
            </a:r>
            <a:r>
              <a:rPr lang="en-US" altLang="en-US" sz="2800" i="1" smtClean="0">
                <a:latin typeface="Times New Roman" pitchFamily="18" charset="0"/>
                <a:cs typeface="Times New Roman" pitchFamily="18" charset="0"/>
              </a:rPr>
              <a:t> + </a:t>
            </a:r>
            <a:r>
              <a:rPr lang="en-US" altLang="en-US" sz="2800" b="1" i="1" smtClean="0">
                <a:latin typeface="Times New Roman" pitchFamily="18" charset="0"/>
                <a:cs typeface="Times New Roman" pitchFamily="18" charset="0"/>
              </a:rPr>
              <a:t>plural</a:t>
            </a:r>
            <a:r>
              <a:rPr lang="en-US" altLang="en-US" sz="2800" i="1" smtClean="0">
                <a:latin typeface="Times New Roman" pitchFamily="18" charset="0"/>
                <a:cs typeface="Times New Roman" pitchFamily="18" charset="0"/>
              </a:rPr>
              <a:t>’, </a:t>
            </a:r>
            <a:r>
              <a:rPr lang="en-US" altLang="en-US" sz="2800" smtClean="0">
                <a:latin typeface="Times New Roman" pitchFamily="18" charset="0"/>
                <a:cs typeface="Times New Roman" pitchFamily="18" charset="0"/>
              </a:rPr>
              <a:t>we have a vowel change in the word (</a:t>
            </a:r>
            <a:r>
              <a:rPr lang="en-US" altLang="en-US" sz="2800" b="1" i="1" smtClean="0">
                <a:latin typeface="Times New Roman" pitchFamily="18" charset="0"/>
                <a:cs typeface="Times New Roman" pitchFamily="18" charset="0"/>
              </a:rPr>
              <a:t>æ</a:t>
            </a:r>
            <a:r>
              <a:rPr lang="en-US" altLang="en-US" sz="2800" i="1" smtClean="0">
                <a:latin typeface="Times New Roman" pitchFamily="18" charset="0"/>
                <a:cs typeface="Times New Roman" pitchFamily="18" charset="0"/>
              </a:rPr>
              <a:t> </a:t>
            </a:r>
            <a:r>
              <a:rPr lang="en-US" altLang="en-US" sz="2800" i="1" smtClean="0">
                <a:latin typeface="Times New Roman" pitchFamily="18" charset="0"/>
              </a:rPr>
              <a:t>→</a:t>
            </a:r>
            <a:r>
              <a:rPr lang="en-US" altLang="en-US" sz="2800" i="1" smtClean="0">
                <a:latin typeface="Times New Roman" pitchFamily="18" charset="0"/>
                <a:cs typeface="Times New Roman" pitchFamily="18" charset="0"/>
              </a:rPr>
              <a:t> ε</a:t>
            </a:r>
            <a:r>
              <a:rPr lang="en-US" altLang="en-US" sz="2800" b="1" i="1" smtClean="0">
                <a:latin typeface="Times New Roman" pitchFamily="18" charset="0"/>
                <a:cs typeface="Times New Roman" pitchFamily="18" charset="0"/>
              </a:rPr>
              <a:t>)</a:t>
            </a:r>
            <a:r>
              <a:rPr lang="en-US" altLang="en-US" sz="2800" i="1" smtClean="0">
                <a:latin typeface="Times New Roman" pitchFamily="18" charset="0"/>
                <a:cs typeface="Times New Roman" pitchFamily="18" charset="0"/>
              </a:rPr>
              <a:t> as the morph that produces the </a:t>
            </a:r>
            <a:r>
              <a:rPr lang="en-US" altLang="en-US" sz="2800" smtClean="0">
                <a:latin typeface="Times New Roman" pitchFamily="18" charset="0"/>
                <a:cs typeface="Times New Roman" pitchFamily="18" charset="0"/>
              </a:rPr>
              <a:t>so-called ‘irregular’ plural form </a:t>
            </a:r>
            <a:r>
              <a:rPr lang="en-US" altLang="en-US" sz="2800" b="1" i="1" smtClean="0">
                <a:latin typeface="Times New Roman" pitchFamily="18" charset="0"/>
                <a:cs typeface="Times New Roman" pitchFamily="18" charset="0"/>
              </a:rPr>
              <a:t>men</a:t>
            </a:r>
            <a:r>
              <a:rPr lang="en-US" altLang="en-US" sz="2800" i="1" smtClean="0">
                <a:latin typeface="Times New Roman" pitchFamily="18" charset="0"/>
                <a:cs typeface="Times New Roman" pitchFamily="18" charset="0"/>
              </a:rPr>
              <a: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602"/>
                                        </p:tgtEl>
                                        <p:attrNameLst>
                                          <p:attrName>style.visibility</p:attrName>
                                        </p:attrNameLst>
                                      </p:cBhvr>
                                      <p:to>
                                        <p:strVal val="visible"/>
                                      </p:to>
                                    </p:set>
                                    <p:anim calcmode="lin" valueType="num">
                                      <p:cBhvr additive="base">
                                        <p:cTn id="7" dur="500" fill="hold"/>
                                        <p:tgtEl>
                                          <p:spTgt spid="25602"/>
                                        </p:tgtEl>
                                        <p:attrNameLst>
                                          <p:attrName>ppt_x</p:attrName>
                                        </p:attrNameLst>
                                      </p:cBhvr>
                                      <p:tavLst>
                                        <p:tav tm="0">
                                          <p:val>
                                            <p:strVal val="#ppt_x"/>
                                          </p:val>
                                        </p:tav>
                                        <p:tav tm="100000">
                                          <p:val>
                                            <p:strVal val="#ppt_x"/>
                                          </p:val>
                                        </p:tav>
                                      </p:tavLst>
                                    </p:anim>
                                    <p:anim calcmode="lin" valueType="num">
                                      <p:cBhvr additive="base">
                                        <p:cTn id="8" dur="500" fill="hold"/>
                                        <p:tgtEl>
                                          <p:spTgt spid="2560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4579">
                                            <p:txEl>
                                              <p:pRg st="0" end="0"/>
                                            </p:txEl>
                                          </p:spTgt>
                                        </p:tgtEl>
                                        <p:attrNameLst>
                                          <p:attrName>style.visibility</p:attrName>
                                        </p:attrNameLst>
                                      </p:cBhvr>
                                      <p:to>
                                        <p:strVal val="visible"/>
                                      </p:to>
                                    </p:set>
                                    <p:anim calcmode="lin" valueType="num">
                                      <p:cBhvr additive="base">
                                        <p:cTn id="13" dur="500" fill="hold"/>
                                        <p:tgtEl>
                                          <p:spTgt spid="2457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45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4579">
                                            <p:txEl>
                                              <p:pRg st="1" end="1"/>
                                            </p:txEl>
                                          </p:spTgt>
                                        </p:tgtEl>
                                        <p:attrNameLst>
                                          <p:attrName>style.visibility</p:attrName>
                                        </p:attrNameLst>
                                      </p:cBhvr>
                                      <p:to>
                                        <p:strVal val="visible"/>
                                      </p:to>
                                    </p:set>
                                    <p:anim calcmode="lin" valueType="num">
                                      <p:cBhvr additive="base">
                                        <p:cTn id="19" dur="500" fill="hold"/>
                                        <p:tgtEl>
                                          <p:spTgt spid="2457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45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24579">
                                            <p:txEl>
                                              <p:pRg st="2" end="2"/>
                                            </p:txEl>
                                          </p:spTgt>
                                        </p:tgtEl>
                                        <p:attrNameLst>
                                          <p:attrName>style.visibility</p:attrName>
                                        </p:attrNameLst>
                                      </p:cBhvr>
                                      <p:to>
                                        <p:strVal val="visible"/>
                                      </p:to>
                                    </p:set>
                                    <p:anim calcmode="lin" valueType="num">
                                      <p:cBhvr additive="base">
                                        <p:cTn id="25" dur="500" fill="hold"/>
                                        <p:tgtEl>
                                          <p:spTgt spid="2457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457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457200" y="908050"/>
            <a:ext cx="8229600" cy="5218113"/>
          </a:xfrm>
        </p:spPr>
        <p:txBody>
          <a:bodyPr/>
          <a:lstStyle/>
          <a:p>
            <a:pPr algn="justLow" rtl="0" eaLnBrk="1" hangingPunct="1"/>
            <a:r>
              <a:rPr lang="en-US" altLang="en-US" sz="2400" dirty="0" smtClean="0">
                <a:latin typeface="Times New Roman" pitchFamily="18" charset="0"/>
                <a:cs typeface="Times New Roman" pitchFamily="18" charset="0"/>
              </a:rPr>
              <a:t>A word can be seen as ( single identifiable form) as in the word </a:t>
            </a:r>
            <a:r>
              <a:rPr lang="en-US" altLang="en-US" sz="2400" b="1" u="sng" dirty="0" smtClean="0">
                <a:latin typeface="Times New Roman" pitchFamily="18" charset="0"/>
                <a:cs typeface="Times New Roman" pitchFamily="18" charset="0"/>
              </a:rPr>
              <a:t>international </a:t>
            </a:r>
            <a:r>
              <a:rPr lang="en-US" altLang="en-US" sz="2400" dirty="0" smtClean="0">
                <a:latin typeface="Times New Roman" pitchFamily="18" charset="0"/>
                <a:cs typeface="Times New Roman" pitchFamily="18" charset="0"/>
              </a:rPr>
              <a:t>  irrespective of its internal structure</a:t>
            </a:r>
            <a:endParaRPr lang="en-US" altLang="en-US" sz="2400" b="1" u="sng" dirty="0" smtClean="0">
              <a:latin typeface="Times New Roman" pitchFamily="18" charset="0"/>
              <a:cs typeface="Times New Roman" pitchFamily="18" charset="0"/>
            </a:endParaRPr>
          </a:p>
          <a:p>
            <a:pPr algn="justLow" rtl="0" eaLnBrk="1" hangingPunct="1"/>
            <a:r>
              <a:rPr lang="en-US" altLang="en-US" sz="2400" dirty="0" smtClean="0">
                <a:latin typeface="Times New Roman" pitchFamily="18" charset="0"/>
                <a:cs typeface="Times New Roman" pitchFamily="18" charset="0"/>
              </a:rPr>
              <a:t>Now, is the Arabic form a single word? If it is a ‘word’, then it seems to consist of a number of elements which, in English, turn up as separate ‘words’. A rough correspondence can be presented in the following way:</a:t>
            </a:r>
          </a:p>
          <a:p>
            <a:pPr algn="l" rtl="0" eaLnBrk="1" hangingPunct="1"/>
            <a:r>
              <a:rPr lang="ar-SA" altLang="en-US" sz="2400" b="1" dirty="0" smtClean="0">
                <a:latin typeface="Times New Roman" pitchFamily="18" charset="0"/>
                <a:cs typeface="Times New Roman" pitchFamily="18" charset="0"/>
              </a:rPr>
              <a:t>سَ </a:t>
            </a:r>
            <a:r>
              <a:rPr lang="ar-SA" altLang="en-US" sz="2400" b="1" i="1" dirty="0" smtClean="0">
                <a:latin typeface="Times New Roman" pitchFamily="18" charset="0"/>
                <a:cs typeface="Times New Roman" pitchFamily="18" charset="0"/>
              </a:rPr>
              <a:t>– </a:t>
            </a:r>
            <a:r>
              <a:rPr lang="ar-SA" altLang="en-US" sz="2400" b="1" dirty="0" smtClean="0">
                <a:latin typeface="Times New Roman" pitchFamily="18" charset="0"/>
                <a:cs typeface="Times New Roman" pitchFamily="18" charset="0"/>
              </a:rPr>
              <a:t>أُ </a:t>
            </a:r>
            <a:r>
              <a:rPr lang="ar-SA" altLang="en-US" sz="2400" b="1" i="1" dirty="0" smtClean="0">
                <a:latin typeface="Times New Roman" pitchFamily="18" charset="0"/>
                <a:cs typeface="Times New Roman" pitchFamily="18" charset="0"/>
              </a:rPr>
              <a:t>– </a:t>
            </a:r>
            <a:r>
              <a:rPr lang="ar-SA" altLang="en-US" sz="2400" b="1" dirty="0" smtClean="0">
                <a:latin typeface="Times New Roman" pitchFamily="18" charset="0"/>
                <a:cs typeface="Times New Roman" pitchFamily="18" charset="0"/>
              </a:rPr>
              <a:t>نِقذُ </a:t>
            </a:r>
            <a:r>
              <a:rPr lang="ar-SA" altLang="en-US" sz="2400" b="1" i="1" dirty="0" smtClean="0">
                <a:latin typeface="Times New Roman" pitchFamily="18" charset="0"/>
                <a:cs typeface="Times New Roman" pitchFamily="18" charset="0"/>
              </a:rPr>
              <a:t>– </a:t>
            </a:r>
            <a:r>
              <a:rPr lang="ar-SA" altLang="en-US" sz="2400" b="1" dirty="0" smtClean="0">
                <a:latin typeface="Times New Roman" pitchFamily="18" charset="0"/>
                <a:cs typeface="Times New Roman" pitchFamily="18" charset="0"/>
              </a:rPr>
              <a:t>كَ</a:t>
            </a:r>
          </a:p>
          <a:p>
            <a:pPr algn="l" rtl="0" eaLnBrk="1" hangingPunct="1"/>
            <a:r>
              <a:rPr lang="en-US" altLang="en-US" sz="2400" b="1" dirty="0" smtClean="0">
                <a:latin typeface="Times New Roman" pitchFamily="18" charset="0"/>
                <a:cs typeface="Times New Roman" pitchFamily="18" charset="0"/>
              </a:rPr>
              <a:t>will – I – save – you</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xEl>
                                              <p:pRg st="1" end="1"/>
                                            </p:txEl>
                                          </p:spTgt>
                                        </p:tgtEl>
                                        <p:attrNameLst>
                                          <p:attrName>style.visibility</p:attrName>
                                        </p:attrNameLst>
                                      </p:cBhvr>
                                      <p:to>
                                        <p:strVal val="visible"/>
                                      </p:to>
                                    </p:set>
                                    <p:anim calcmode="lin" valueType="num">
                                      <p:cBhvr additive="base">
                                        <p:cTn id="13"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75">
                                            <p:txEl>
                                              <p:pRg st="2" end="2"/>
                                            </p:txEl>
                                          </p:spTgt>
                                        </p:tgtEl>
                                        <p:attrNameLst>
                                          <p:attrName>style.visibility</p:attrName>
                                        </p:attrNameLst>
                                      </p:cBhvr>
                                      <p:to>
                                        <p:strVal val="visible"/>
                                      </p:to>
                                    </p:set>
                                    <p:anim calcmode="lin" valueType="num">
                                      <p:cBhvr additive="base">
                                        <p:cTn id="19"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075">
                                            <p:txEl>
                                              <p:pRg st="3" end="3"/>
                                            </p:txEl>
                                          </p:spTgt>
                                        </p:tgtEl>
                                        <p:attrNameLst>
                                          <p:attrName>style.visibility</p:attrName>
                                        </p:attrNameLst>
                                      </p:cBhvr>
                                      <p:to>
                                        <p:strVal val="visible"/>
                                      </p:to>
                                    </p:set>
                                    <p:anim calcmode="lin" valueType="num">
                                      <p:cBhvr additive="base">
                                        <p:cTn id="25"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07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p:txBody>
          <a:bodyPr/>
          <a:lstStyle/>
          <a:p>
            <a:pPr algn="just" rtl="0" eaLnBrk="1" hangingPunct="1">
              <a:lnSpc>
                <a:spcPct val="90000"/>
              </a:lnSpc>
            </a:pPr>
            <a:r>
              <a:rPr lang="en-US" altLang="en-US" sz="2800" dirty="0" smtClean="0">
                <a:latin typeface="Times New Roman" pitchFamily="18" charset="0"/>
                <a:cs typeface="Times New Roman" pitchFamily="18" charset="0"/>
              </a:rPr>
              <a:t>The term </a:t>
            </a:r>
            <a:r>
              <a:rPr lang="en-US" altLang="en-US" sz="2800" b="1" dirty="0" smtClean="0">
                <a:latin typeface="Times New Roman" pitchFamily="18" charset="0"/>
                <a:cs typeface="Times New Roman" pitchFamily="18" charset="0"/>
              </a:rPr>
              <a:t>morphology</a:t>
            </a:r>
            <a:r>
              <a:rPr lang="en-US" altLang="en-US" sz="2800" dirty="0" smtClean="0">
                <a:latin typeface="Times New Roman" pitchFamily="18" charset="0"/>
                <a:cs typeface="Times New Roman" pitchFamily="18" charset="0"/>
              </a:rPr>
              <a:t> , which literally means ‘the study of forms’, was originally used in </a:t>
            </a:r>
            <a:r>
              <a:rPr lang="en-US" altLang="en-US" sz="2800" b="1" u="sng" dirty="0" smtClean="0">
                <a:latin typeface="Times New Roman" pitchFamily="18" charset="0"/>
                <a:cs typeface="Times New Roman" pitchFamily="18" charset="0"/>
              </a:rPr>
              <a:t>biology</a:t>
            </a:r>
            <a:r>
              <a:rPr lang="en-US" altLang="en-US" sz="2800" dirty="0" smtClean="0">
                <a:latin typeface="Times New Roman" pitchFamily="18" charset="0"/>
                <a:cs typeface="Times New Roman" pitchFamily="18" charset="0"/>
              </a:rPr>
              <a:t>, but, since the middle of the nineteenth century, has also been used to describe </a:t>
            </a:r>
            <a:r>
              <a:rPr lang="en-US" altLang="en-US" sz="2800" b="1" u="sng" dirty="0" smtClean="0">
                <a:latin typeface="Times New Roman" pitchFamily="18" charset="0"/>
                <a:cs typeface="Times New Roman" pitchFamily="18" charset="0"/>
              </a:rPr>
              <a:t>the type of investigation that analyzes all those basic ‘elements’ used in a language.</a:t>
            </a:r>
            <a:r>
              <a:rPr lang="en-US" altLang="en-US" sz="2800" dirty="0" smtClean="0">
                <a:latin typeface="Times New Roman" pitchFamily="18" charset="0"/>
                <a:cs typeface="Times New Roman" pitchFamily="18" charset="0"/>
              </a:rPr>
              <a:t> </a:t>
            </a:r>
          </a:p>
          <a:p>
            <a:pPr algn="just" rtl="0" eaLnBrk="1" hangingPunct="1">
              <a:lnSpc>
                <a:spcPct val="90000"/>
              </a:lnSpc>
            </a:pPr>
            <a:r>
              <a:rPr lang="en-US" altLang="en-US" sz="2800" dirty="0" smtClean="0">
                <a:latin typeface="Times New Roman" pitchFamily="18" charset="0"/>
                <a:cs typeface="Times New Roman" pitchFamily="18" charset="0"/>
              </a:rPr>
              <a:t>What we have been describing as ‘elements’ in the form of a linguistic message are technically known as ‘</a:t>
            </a:r>
            <a:r>
              <a:rPr lang="en-US" altLang="en-US" sz="2800" b="1" dirty="0" smtClean="0">
                <a:latin typeface="Times New Roman" pitchFamily="18" charset="0"/>
                <a:cs typeface="Times New Roman" pitchFamily="18" charset="0"/>
              </a:rPr>
              <a:t>morphemes</a:t>
            </a:r>
            <a:r>
              <a:rPr lang="en-US" altLang="en-US" sz="2800" dirty="0" smtClean="0">
                <a:latin typeface="Times New Roman" pitchFamily="18" charset="0"/>
                <a:cs typeface="Times New Roman" pitchFamily="18" charset="0"/>
              </a:rPr>
              <a: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8229600" cy="633412"/>
          </a:xfrm>
        </p:spPr>
        <p:txBody>
          <a:bodyPr/>
          <a:lstStyle/>
          <a:p>
            <a:pPr rtl="0" eaLnBrk="1" hangingPunct="1"/>
            <a:r>
              <a:rPr lang="en-US" altLang="en-US" b="1" dirty="0" smtClean="0">
                <a:solidFill>
                  <a:schemeClr val="tx1"/>
                </a:solidFill>
                <a:latin typeface="Times New Roman" pitchFamily="18" charset="0"/>
                <a:cs typeface="Times New Roman" pitchFamily="18" charset="0"/>
              </a:rPr>
              <a:t>Morphemes</a:t>
            </a:r>
          </a:p>
        </p:txBody>
      </p:sp>
      <p:sp>
        <p:nvSpPr>
          <p:cNvPr id="5123" name="Rectangle 3"/>
          <p:cNvSpPr>
            <a:spLocks noGrp="1" noChangeArrowheads="1"/>
          </p:cNvSpPr>
          <p:nvPr>
            <p:ph type="body" idx="1"/>
          </p:nvPr>
        </p:nvSpPr>
        <p:spPr/>
        <p:txBody>
          <a:bodyPr/>
          <a:lstStyle/>
          <a:p>
            <a:pPr algn="just" rtl="0" eaLnBrk="1" hangingPunct="1">
              <a:buFontTx/>
              <a:buChar char="-"/>
              <a:defRPr/>
            </a:pPr>
            <a:r>
              <a:rPr lang="en-US" altLang="en-US" sz="2400" dirty="0" smtClean="0">
                <a:latin typeface="Times New Roman" pitchFamily="18" charset="0"/>
                <a:cs typeface="Times New Roman" pitchFamily="18" charset="0"/>
              </a:rPr>
              <a:t>The definition of a morpheme is “a minimal unit of meaning or grammatical function.” Units of grammatical function include forms used to indicate past tense or plural, for example: </a:t>
            </a:r>
          </a:p>
          <a:p>
            <a:pPr marL="0" indent="0" algn="just" rtl="0" eaLnBrk="1" hangingPunct="1">
              <a:buFontTx/>
              <a:buNone/>
              <a:defRPr/>
            </a:pPr>
            <a:endParaRPr lang="en-US" altLang="en-US" sz="2400" dirty="0" smtClean="0">
              <a:latin typeface="Times New Roman" pitchFamily="18" charset="0"/>
              <a:cs typeface="Times New Roman" pitchFamily="18" charset="0"/>
            </a:endParaRPr>
          </a:p>
          <a:p>
            <a:pPr algn="just" rtl="0" eaLnBrk="1" hangingPunct="1">
              <a:buFontTx/>
              <a:buChar char="-"/>
              <a:defRPr/>
            </a:pPr>
            <a:r>
              <a:rPr lang="en-US" altLang="en-US" sz="2400" dirty="0" smtClean="0">
                <a:latin typeface="Times New Roman" pitchFamily="18" charset="0"/>
                <a:cs typeface="Times New Roman" pitchFamily="18" charset="0"/>
              </a:rPr>
              <a:t>words such as (</a:t>
            </a:r>
            <a:r>
              <a:rPr lang="en-US" altLang="en-US" sz="2400" b="1" i="1" dirty="0" smtClean="0">
                <a:latin typeface="Times New Roman" pitchFamily="18" charset="0"/>
                <a:cs typeface="Times New Roman" pitchFamily="18" charset="0"/>
              </a:rPr>
              <a:t>talks</a:t>
            </a:r>
            <a:r>
              <a:rPr lang="en-US" altLang="en-US" sz="2400" i="1" dirty="0" smtClean="0">
                <a:latin typeface="Times New Roman" pitchFamily="18" charset="0"/>
                <a:cs typeface="Times New Roman" pitchFamily="18" charset="0"/>
              </a:rPr>
              <a:t>, </a:t>
            </a:r>
            <a:r>
              <a:rPr lang="en-US" altLang="en-US" sz="2400" b="1" i="1" dirty="0" smtClean="0">
                <a:latin typeface="Times New Roman" pitchFamily="18" charset="0"/>
                <a:cs typeface="Times New Roman" pitchFamily="18" charset="0"/>
              </a:rPr>
              <a:t>talker</a:t>
            </a:r>
            <a:r>
              <a:rPr lang="en-US" altLang="en-US" sz="2400" i="1" dirty="0" smtClean="0">
                <a:latin typeface="Times New Roman" pitchFamily="18" charset="0"/>
                <a:cs typeface="Times New Roman" pitchFamily="18" charset="0"/>
              </a:rPr>
              <a:t>, </a:t>
            </a:r>
            <a:r>
              <a:rPr lang="en-US" altLang="en-US" sz="2400" b="1" i="1" dirty="0" smtClean="0">
                <a:latin typeface="Times New Roman" pitchFamily="18" charset="0"/>
                <a:cs typeface="Times New Roman" pitchFamily="18" charset="0"/>
              </a:rPr>
              <a:t>talked</a:t>
            </a:r>
            <a:r>
              <a:rPr lang="en-US" altLang="en-US" sz="2400" i="1" dirty="0" smtClean="0">
                <a:latin typeface="Times New Roman" pitchFamily="18" charset="0"/>
                <a:cs typeface="Times New Roman" pitchFamily="18" charset="0"/>
              </a:rPr>
              <a:t> and </a:t>
            </a:r>
            <a:r>
              <a:rPr lang="en-US" altLang="en-US" sz="2400" b="1" i="1" dirty="0" smtClean="0">
                <a:latin typeface="Times New Roman" pitchFamily="18" charset="0"/>
                <a:cs typeface="Times New Roman" pitchFamily="18" charset="0"/>
              </a:rPr>
              <a:t>talking)</a:t>
            </a:r>
            <a:r>
              <a:rPr lang="en-US" altLang="en-US" sz="2400" i="1" dirty="0" smtClean="0">
                <a:latin typeface="Times New Roman" pitchFamily="18" charset="0"/>
                <a:cs typeface="Times New Roman" pitchFamily="18" charset="0"/>
              </a:rPr>
              <a:t> must consist of one </a:t>
            </a:r>
            <a:r>
              <a:rPr lang="en-US" altLang="en-US" sz="2400" dirty="0" smtClean="0">
                <a:latin typeface="Times New Roman" pitchFamily="18" charset="0"/>
                <a:cs typeface="Times New Roman" pitchFamily="18" charset="0"/>
              </a:rPr>
              <a:t>element </a:t>
            </a:r>
            <a:r>
              <a:rPr lang="en-US" altLang="en-US" sz="2400" i="1" dirty="0" smtClean="0">
                <a:latin typeface="Times New Roman" pitchFamily="18" charset="0"/>
                <a:cs typeface="Times New Roman" pitchFamily="18" charset="0"/>
              </a:rPr>
              <a:t>talk, and a number of other elements such as </a:t>
            </a:r>
            <a:r>
              <a:rPr lang="en-US" altLang="en-US" sz="2400" b="1" i="1" dirty="0" smtClean="0">
                <a:latin typeface="Times New Roman" pitchFamily="18" charset="0"/>
                <a:cs typeface="Times New Roman" pitchFamily="18" charset="0"/>
              </a:rPr>
              <a:t>-s, -</a:t>
            </a:r>
            <a:r>
              <a:rPr lang="en-US" altLang="en-US" sz="2400" b="1" i="1" dirty="0" err="1" smtClean="0">
                <a:latin typeface="Times New Roman" pitchFamily="18" charset="0"/>
                <a:cs typeface="Times New Roman" pitchFamily="18" charset="0"/>
              </a:rPr>
              <a:t>er</a:t>
            </a:r>
            <a:r>
              <a:rPr lang="en-US" altLang="en-US" sz="2400" b="1" i="1" dirty="0" smtClean="0">
                <a:latin typeface="Times New Roman" pitchFamily="18" charset="0"/>
                <a:cs typeface="Times New Roman" pitchFamily="18" charset="0"/>
              </a:rPr>
              <a:t>, -</a:t>
            </a:r>
            <a:r>
              <a:rPr lang="en-US" altLang="en-US" sz="2400" b="1" i="1" dirty="0" err="1" smtClean="0">
                <a:latin typeface="Times New Roman" pitchFamily="18" charset="0"/>
                <a:cs typeface="Times New Roman" pitchFamily="18" charset="0"/>
              </a:rPr>
              <a:t>ed</a:t>
            </a:r>
            <a:r>
              <a:rPr lang="en-US" altLang="en-US" sz="2400" b="1" i="1" dirty="0" smtClean="0">
                <a:latin typeface="Times New Roman" pitchFamily="18" charset="0"/>
                <a:cs typeface="Times New Roman" pitchFamily="18" charset="0"/>
              </a:rPr>
              <a:t> </a:t>
            </a:r>
            <a:r>
              <a:rPr lang="en-US" altLang="en-US" sz="2400" i="1" dirty="0" smtClean="0">
                <a:latin typeface="Times New Roman" pitchFamily="18" charset="0"/>
                <a:cs typeface="Times New Roman" pitchFamily="18" charset="0"/>
              </a:rPr>
              <a:t>and</a:t>
            </a:r>
            <a:r>
              <a:rPr lang="en-US" altLang="en-US" sz="2400" b="1" i="1" dirty="0" smtClean="0">
                <a:latin typeface="Times New Roman" pitchFamily="18" charset="0"/>
                <a:cs typeface="Times New Roman" pitchFamily="18" charset="0"/>
              </a:rPr>
              <a:t> -</a:t>
            </a:r>
            <a:r>
              <a:rPr lang="en-US" altLang="en-US" sz="2400" b="1" i="1" dirty="0" err="1" smtClean="0">
                <a:latin typeface="Times New Roman" pitchFamily="18" charset="0"/>
                <a:cs typeface="Times New Roman" pitchFamily="18" charset="0"/>
              </a:rPr>
              <a:t>ing</a:t>
            </a:r>
            <a:r>
              <a:rPr lang="en-US" altLang="en-US" sz="2400" i="1" dirty="0" smtClean="0">
                <a:latin typeface="Times New Roman" pitchFamily="18" charset="0"/>
                <a:cs typeface="Times New Roman" pitchFamily="18" charset="0"/>
              </a:rPr>
              <a:t>. </a:t>
            </a:r>
          </a:p>
          <a:p>
            <a:pPr marL="0" indent="0" algn="just" rtl="0" eaLnBrk="1" hangingPunct="1">
              <a:buFontTx/>
              <a:buNone/>
              <a:defRPr/>
            </a:pPr>
            <a:endParaRPr lang="en-US" altLang="en-US" sz="2400" i="1" dirty="0" smtClean="0">
              <a:latin typeface="Times New Roman" pitchFamily="18" charset="0"/>
              <a:cs typeface="Times New Roman" pitchFamily="18" charset="0"/>
            </a:endParaRPr>
          </a:p>
          <a:p>
            <a:pPr marL="0" indent="0" algn="just" rtl="0" eaLnBrk="1" hangingPunct="1">
              <a:buFontTx/>
              <a:buNone/>
              <a:defRPr/>
            </a:pPr>
            <a:r>
              <a:rPr lang="en-US" altLang="en-US" sz="2400" dirty="0" smtClean="0">
                <a:latin typeface="Times New Roman" pitchFamily="18" charset="0"/>
                <a:cs typeface="Times New Roman" pitchFamily="18" charset="0"/>
              </a:rPr>
              <a:t>-    All these elements are described as </a:t>
            </a:r>
            <a:r>
              <a:rPr lang="en-US" altLang="en-US" sz="2400" b="1" dirty="0" smtClean="0">
                <a:latin typeface="Times New Roman" pitchFamily="18" charset="0"/>
                <a:cs typeface="Times New Roman" pitchFamily="18" charset="0"/>
              </a:rPr>
              <a:t>morphemes.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additive="base">
                                        <p:cTn id="7" dur="500" fill="hold"/>
                                        <p:tgtEl>
                                          <p:spTgt spid="5122"/>
                                        </p:tgtEl>
                                        <p:attrNameLst>
                                          <p:attrName>ppt_x</p:attrName>
                                        </p:attrNameLst>
                                      </p:cBhvr>
                                      <p:tavLst>
                                        <p:tav tm="0">
                                          <p:val>
                                            <p:strVal val="#ppt_x"/>
                                          </p:val>
                                        </p:tav>
                                        <p:tav tm="100000">
                                          <p:val>
                                            <p:strVal val="#ppt_x"/>
                                          </p:val>
                                        </p:tav>
                                      </p:tavLst>
                                    </p:anim>
                                    <p:anim calcmode="lin" valueType="num">
                                      <p:cBhvr additive="base">
                                        <p:cTn id="8" dur="500" fill="hold"/>
                                        <p:tgtEl>
                                          <p:spTgt spid="512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123">
                                            <p:txEl>
                                              <p:pRg st="0" end="0"/>
                                            </p:txEl>
                                          </p:spTgt>
                                        </p:tgtEl>
                                        <p:attrNameLst>
                                          <p:attrName>style.visibility</p:attrName>
                                        </p:attrNameLst>
                                      </p:cBhvr>
                                      <p:to>
                                        <p:strVal val="visible"/>
                                      </p:to>
                                    </p:set>
                                    <p:anim calcmode="lin" valueType="num">
                                      <p:cBhvr additive="base">
                                        <p:cTn id="13" dur="500" fill="hold"/>
                                        <p:tgtEl>
                                          <p:spTgt spid="512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123">
                                            <p:txEl>
                                              <p:pRg st="2" end="2"/>
                                            </p:txEl>
                                          </p:spTgt>
                                        </p:tgtEl>
                                        <p:attrNameLst>
                                          <p:attrName>style.visibility</p:attrName>
                                        </p:attrNameLst>
                                      </p:cBhvr>
                                      <p:to>
                                        <p:strVal val="visible"/>
                                      </p:to>
                                    </p:set>
                                    <p:anim calcmode="lin" valueType="num">
                                      <p:cBhvr additive="base">
                                        <p:cTn id="19" dur="500" fill="hold"/>
                                        <p:tgtEl>
                                          <p:spTgt spid="51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123">
                                            <p:txEl>
                                              <p:pRg st="4" end="4"/>
                                            </p:txEl>
                                          </p:spTgt>
                                        </p:tgtEl>
                                        <p:attrNameLst>
                                          <p:attrName>style.visibility</p:attrName>
                                        </p:attrNameLst>
                                      </p:cBhvr>
                                      <p:to>
                                        <p:strVal val="visible"/>
                                      </p:to>
                                    </p:set>
                                    <p:anim calcmode="lin" valueType="num">
                                      <p:cBhvr additive="base">
                                        <p:cTn id="25" dur="500" fill="hold"/>
                                        <p:tgtEl>
                                          <p:spTgt spid="512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12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68313" y="260350"/>
            <a:ext cx="8229600" cy="796925"/>
          </a:xfrm>
        </p:spPr>
        <p:txBody>
          <a:bodyPr/>
          <a:lstStyle/>
          <a:p>
            <a:pPr eaLnBrk="1" hangingPunct="1"/>
            <a:r>
              <a:rPr lang="en-US" altLang="en-US" b="1" dirty="0" smtClean="0">
                <a:solidFill>
                  <a:schemeClr val="tx1"/>
                </a:solidFill>
                <a:latin typeface="Times New Roman" pitchFamily="18" charset="0"/>
                <a:cs typeface="Times New Roman" pitchFamily="18" charset="0"/>
              </a:rPr>
              <a:t>Morphemes</a:t>
            </a:r>
          </a:p>
        </p:txBody>
      </p:sp>
      <p:sp>
        <p:nvSpPr>
          <p:cNvPr id="6147" name="Rectangle 3"/>
          <p:cNvSpPr>
            <a:spLocks noGrp="1" noChangeArrowheads="1"/>
          </p:cNvSpPr>
          <p:nvPr>
            <p:ph type="body" idx="1"/>
          </p:nvPr>
        </p:nvSpPr>
        <p:spPr>
          <a:xfrm>
            <a:off x="457200" y="1125538"/>
            <a:ext cx="8229600" cy="5000625"/>
          </a:xfrm>
        </p:spPr>
        <p:txBody>
          <a:bodyPr/>
          <a:lstStyle/>
          <a:p>
            <a:pPr algn="justLow" rtl="0" eaLnBrk="1" hangingPunct="1"/>
            <a:r>
              <a:rPr lang="en-US" altLang="en-US" sz="2800" dirty="0" smtClean="0">
                <a:latin typeface="Times New Roman" pitchFamily="18" charset="0"/>
                <a:cs typeface="Times New Roman" pitchFamily="18" charset="0"/>
              </a:rPr>
              <a:t>The word (</a:t>
            </a:r>
            <a:r>
              <a:rPr lang="en-US" altLang="en-US" sz="2800" b="1" i="1" dirty="0" smtClean="0">
                <a:latin typeface="Times New Roman" pitchFamily="18" charset="0"/>
                <a:cs typeface="Times New Roman" pitchFamily="18" charset="0"/>
              </a:rPr>
              <a:t>reopened)</a:t>
            </a:r>
            <a:r>
              <a:rPr lang="en-US" altLang="en-US" sz="2800" i="1" dirty="0" smtClean="0">
                <a:latin typeface="Times New Roman" pitchFamily="18" charset="0"/>
                <a:cs typeface="Times New Roman" pitchFamily="18" charset="0"/>
              </a:rPr>
              <a:t> </a:t>
            </a:r>
            <a:r>
              <a:rPr lang="en-US" altLang="en-US" sz="2800" dirty="0" smtClean="0">
                <a:latin typeface="Times New Roman" pitchFamily="18" charset="0"/>
                <a:cs typeface="Times New Roman" pitchFamily="18" charset="0"/>
              </a:rPr>
              <a:t>consists of three morphemes.</a:t>
            </a:r>
          </a:p>
          <a:p>
            <a:pPr algn="justLow" rtl="0" eaLnBrk="1" hangingPunct="1"/>
            <a:r>
              <a:rPr lang="en-US" altLang="en-US" sz="2800" dirty="0" smtClean="0">
                <a:latin typeface="Times New Roman" pitchFamily="18" charset="0"/>
                <a:cs typeface="Times New Roman" pitchFamily="18" charset="0"/>
              </a:rPr>
              <a:t> One </a:t>
            </a:r>
            <a:r>
              <a:rPr lang="en-US" altLang="en-US" sz="2800" b="1" dirty="0" smtClean="0">
                <a:latin typeface="Times New Roman" pitchFamily="18" charset="0"/>
                <a:cs typeface="Times New Roman" pitchFamily="18" charset="0"/>
              </a:rPr>
              <a:t>minimal unit of meaning </a:t>
            </a:r>
            <a:r>
              <a:rPr lang="en-US" altLang="en-US" sz="2800" dirty="0" smtClean="0">
                <a:latin typeface="Times New Roman" pitchFamily="18" charset="0"/>
                <a:cs typeface="Times New Roman" pitchFamily="18" charset="0"/>
              </a:rPr>
              <a:t>is </a:t>
            </a:r>
            <a:r>
              <a:rPr lang="en-US" altLang="en-US" sz="2800" b="1" i="1" dirty="0" smtClean="0">
                <a:latin typeface="Times New Roman" pitchFamily="18" charset="0"/>
                <a:cs typeface="Times New Roman" pitchFamily="18" charset="0"/>
              </a:rPr>
              <a:t>open</a:t>
            </a:r>
            <a:r>
              <a:rPr lang="en-US" altLang="en-US" sz="2800" i="1" dirty="0" smtClean="0">
                <a:latin typeface="Times New Roman" pitchFamily="18" charset="0"/>
                <a:cs typeface="Times New Roman" pitchFamily="18" charset="0"/>
              </a:rPr>
              <a:t> </a:t>
            </a:r>
          </a:p>
          <a:p>
            <a:pPr algn="justLow" rtl="0" eaLnBrk="1" hangingPunct="1"/>
            <a:r>
              <a:rPr lang="en-US" altLang="en-US" sz="2800" i="1" dirty="0" smtClean="0">
                <a:latin typeface="Times New Roman" pitchFamily="18" charset="0"/>
                <a:cs typeface="Times New Roman" pitchFamily="18" charset="0"/>
              </a:rPr>
              <a:t>another </a:t>
            </a:r>
            <a:r>
              <a:rPr lang="en-US" altLang="en-US" sz="2800" b="1" dirty="0" smtClean="0">
                <a:latin typeface="Times New Roman" pitchFamily="18" charset="0"/>
                <a:cs typeface="Times New Roman" pitchFamily="18" charset="0"/>
              </a:rPr>
              <a:t>minimal unit of meaning </a:t>
            </a:r>
            <a:r>
              <a:rPr lang="en-US" altLang="en-US" sz="2800" dirty="0" smtClean="0">
                <a:latin typeface="Times New Roman" pitchFamily="18" charset="0"/>
                <a:cs typeface="Times New Roman" pitchFamily="18" charset="0"/>
              </a:rPr>
              <a:t>is </a:t>
            </a:r>
            <a:r>
              <a:rPr lang="en-US" altLang="en-US" sz="2800" b="1" i="1" dirty="0" smtClean="0">
                <a:latin typeface="Times New Roman" pitchFamily="18" charset="0"/>
                <a:cs typeface="Times New Roman" pitchFamily="18" charset="0"/>
              </a:rPr>
              <a:t>re-</a:t>
            </a:r>
            <a:r>
              <a:rPr lang="en-US" altLang="en-US" sz="2800" i="1" dirty="0" smtClean="0">
                <a:latin typeface="Times New Roman" pitchFamily="18" charset="0"/>
                <a:cs typeface="Times New Roman" pitchFamily="18" charset="0"/>
              </a:rPr>
              <a:t> (meaning ‘again’) and </a:t>
            </a:r>
          </a:p>
          <a:p>
            <a:pPr algn="justLow" rtl="0" eaLnBrk="1" hangingPunct="1"/>
            <a:r>
              <a:rPr lang="en-US" altLang="en-US" sz="2800" b="1" i="1" dirty="0" smtClean="0">
                <a:latin typeface="Times New Roman" pitchFamily="18" charset="0"/>
                <a:cs typeface="Times New Roman" pitchFamily="18" charset="0"/>
              </a:rPr>
              <a:t>a minimal unit of grammatical </a:t>
            </a:r>
            <a:r>
              <a:rPr lang="en-US" altLang="en-US" sz="2800" b="1" dirty="0" smtClean="0">
                <a:latin typeface="Times New Roman" pitchFamily="18" charset="0"/>
                <a:cs typeface="Times New Roman" pitchFamily="18" charset="0"/>
              </a:rPr>
              <a:t>function </a:t>
            </a:r>
            <a:r>
              <a:rPr lang="en-US" altLang="en-US" sz="2800" dirty="0" smtClean="0">
                <a:latin typeface="Times New Roman" pitchFamily="18" charset="0"/>
                <a:cs typeface="Times New Roman" pitchFamily="18" charset="0"/>
              </a:rPr>
              <a:t>is </a:t>
            </a:r>
            <a:r>
              <a:rPr lang="en-US" altLang="en-US" sz="2800" i="1" dirty="0" smtClean="0">
                <a:latin typeface="Times New Roman" pitchFamily="18" charset="0"/>
                <a:cs typeface="Times New Roman" pitchFamily="18" charset="0"/>
              </a:rPr>
              <a:t>-</a:t>
            </a:r>
            <a:r>
              <a:rPr lang="en-US" altLang="en-US" sz="2800" b="1" i="1" dirty="0" err="1" smtClean="0">
                <a:latin typeface="Times New Roman" pitchFamily="18" charset="0"/>
                <a:cs typeface="Times New Roman" pitchFamily="18" charset="0"/>
              </a:rPr>
              <a:t>ed</a:t>
            </a:r>
            <a:r>
              <a:rPr lang="en-US" altLang="en-US" sz="2800" i="1" dirty="0" smtClean="0">
                <a:latin typeface="Times New Roman" pitchFamily="18" charset="0"/>
                <a:cs typeface="Times New Roman" pitchFamily="18" charset="0"/>
              </a:rPr>
              <a:t> (indicating past tense).</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additive="base">
                                        <p:cTn id="7" dur="500" fill="hold"/>
                                        <p:tgtEl>
                                          <p:spTgt spid="6146"/>
                                        </p:tgtEl>
                                        <p:attrNameLst>
                                          <p:attrName>ppt_x</p:attrName>
                                        </p:attrNameLst>
                                      </p:cBhvr>
                                      <p:tavLst>
                                        <p:tav tm="0">
                                          <p:val>
                                            <p:strVal val="#ppt_x"/>
                                          </p:val>
                                        </p:tav>
                                        <p:tav tm="100000">
                                          <p:val>
                                            <p:strVal val="#ppt_x"/>
                                          </p:val>
                                        </p:tav>
                                      </p:tavLst>
                                    </p:anim>
                                    <p:anim calcmode="lin" valueType="num">
                                      <p:cBhvr additive="base">
                                        <p:cTn id="8" dur="500" fill="hold"/>
                                        <p:tgtEl>
                                          <p:spTgt spid="614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additive="base">
                                        <p:cTn id="13" dur="500" fill="hold"/>
                                        <p:tgtEl>
                                          <p:spTgt spid="614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47">
                                            <p:txEl>
                                              <p:pRg st="0" end="0"/>
                                            </p:txEl>
                                          </p:spTgt>
                                        </p:tgtEl>
                                        <p:attrNameLst>
                                          <p:attrName>style.visibility</p:attrName>
                                        </p:attrNameLst>
                                      </p:cBhvr>
                                      <p:to>
                                        <p:strVal val="visible"/>
                                      </p:to>
                                    </p:set>
                                    <p:anim calcmode="lin" valueType="num">
                                      <p:cBhvr additive="base">
                                        <p:cTn id="19" dur="5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47">
                                            <p:txEl>
                                              <p:pRg st="2" end="2"/>
                                            </p:txEl>
                                          </p:spTgt>
                                        </p:tgtEl>
                                        <p:attrNameLst>
                                          <p:attrName>style.visibility</p:attrName>
                                        </p:attrNameLst>
                                      </p:cBhvr>
                                      <p:to>
                                        <p:strVal val="visible"/>
                                      </p:to>
                                    </p:set>
                                    <p:anim calcmode="lin" valueType="num">
                                      <p:cBhvr additive="base">
                                        <p:cTn id="25"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47">
                                            <p:txEl>
                                              <p:pRg st="3" end="3"/>
                                            </p:txEl>
                                          </p:spTgt>
                                        </p:tgtEl>
                                        <p:attrNameLst>
                                          <p:attrName>style.visibility</p:attrName>
                                        </p:attrNameLst>
                                      </p:cBhvr>
                                      <p:to>
                                        <p:strVal val="visible"/>
                                      </p:to>
                                    </p:set>
                                    <p:anim calcmode="lin" valueType="num">
                                      <p:cBhvr additive="base">
                                        <p:cTn id="31" dur="500" fill="hold"/>
                                        <p:tgtEl>
                                          <p:spTgt spid="6147">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4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68313" y="188913"/>
            <a:ext cx="8229600" cy="868362"/>
          </a:xfrm>
        </p:spPr>
        <p:txBody>
          <a:bodyPr/>
          <a:lstStyle/>
          <a:p>
            <a:pPr rtl="0" eaLnBrk="1" hangingPunct="1"/>
            <a:r>
              <a:rPr lang="en-US" altLang="en-US" b="1" smtClean="0">
                <a:solidFill>
                  <a:schemeClr val="tx1"/>
                </a:solidFill>
                <a:latin typeface="Times New Roman" pitchFamily="18" charset="0"/>
                <a:cs typeface="Times New Roman" pitchFamily="18" charset="0"/>
              </a:rPr>
              <a:t>Free and bound morphemes</a:t>
            </a:r>
          </a:p>
        </p:txBody>
      </p:sp>
      <p:sp>
        <p:nvSpPr>
          <p:cNvPr id="8195" name="Rectangle 3"/>
          <p:cNvSpPr>
            <a:spLocks noGrp="1" noChangeArrowheads="1"/>
          </p:cNvSpPr>
          <p:nvPr>
            <p:ph type="body" idx="1"/>
          </p:nvPr>
        </p:nvSpPr>
        <p:spPr>
          <a:xfrm>
            <a:off x="457200" y="1196975"/>
            <a:ext cx="8229600" cy="4929188"/>
          </a:xfrm>
        </p:spPr>
        <p:txBody>
          <a:bodyPr/>
          <a:lstStyle/>
          <a:p>
            <a:pPr algn="just" rtl="0" eaLnBrk="1" hangingPunct="1"/>
            <a:r>
              <a:rPr lang="en-US" altLang="en-US" smtClean="0">
                <a:latin typeface="Times New Roman" pitchFamily="18" charset="0"/>
                <a:cs typeface="Times New Roman" pitchFamily="18" charset="0"/>
              </a:rPr>
              <a:t>There are two types of morphemes : </a:t>
            </a:r>
            <a:r>
              <a:rPr lang="en-US" altLang="en-US" b="1" smtClean="0">
                <a:latin typeface="Times New Roman" pitchFamily="18" charset="0"/>
                <a:cs typeface="Times New Roman" pitchFamily="18" charset="0"/>
              </a:rPr>
              <a:t>Free Morphemes and Bound Morphemes. </a:t>
            </a:r>
          </a:p>
          <a:p>
            <a:pPr algn="just" rtl="0" eaLnBrk="1" hangingPunct="1"/>
            <a:r>
              <a:rPr lang="en-US" altLang="en-US" b="1" smtClean="0">
                <a:latin typeface="Times New Roman" pitchFamily="18" charset="0"/>
                <a:cs typeface="Times New Roman" pitchFamily="18" charset="0"/>
              </a:rPr>
              <a:t>Free morphemes</a:t>
            </a:r>
            <a:r>
              <a:rPr lang="en-US" altLang="en-US" smtClean="0">
                <a:latin typeface="Times New Roman" pitchFamily="18" charset="0"/>
                <a:cs typeface="Times New Roman" pitchFamily="18" charset="0"/>
              </a:rPr>
              <a:t>: can stand by themselves as single words, for example, </a:t>
            </a:r>
            <a:r>
              <a:rPr lang="en-US" altLang="en-US" b="1" i="1" smtClean="0">
                <a:latin typeface="Times New Roman" pitchFamily="18" charset="0"/>
                <a:cs typeface="Times New Roman" pitchFamily="18" charset="0"/>
              </a:rPr>
              <a:t>open</a:t>
            </a:r>
            <a:r>
              <a:rPr lang="en-US" altLang="en-US" i="1" smtClean="0">
                <a:latin typeface="Times New Roman" pitchFamily="18" charset="0"/>
                <a:cs typeface="Times New Roman" pitchFamily="18" charset="0"/>
              </a:rPr>
              <a:t> and </a:t>
            </a:r>
            <a:r>
              <a:rPr lang="en-US" altLang="en-US" b="1" i="1" smtClean="0">
                <a:latin typeface="Times New Roman" pitchFamily="18" charset="0"/>
                <a:cs typeface="Times New Roman" pitchFamily="18" charset="0"/>
              </a:rPr>
              <a:t>tour</a:t>
            </a:r>
            <a:r>
              <a:rPr lang="en-US" altLang="en-US" i="1" smtClean="0">
                <a:latin typeface="Times New Roman" pitchFamily="18" charset="0"/>
                <a:cs typeface="Times New Roman" pitchFamily="18" charset="0"/>
              </a:rPr>
              <a:t>. </a:t>
            </a:r>
          </a:p>
          <a:p>
            <a:pPr algn="just" rtl="0" eaLnBrk="1" hangingPunct="1"/>
            <a:r>
              <a:rPr lang="en-US" altLang="en-US" i="1" smtClean="0">
                <a:latin typeface="Times New Roman" pitchFamily="18" charset="0"/>
                <a:cs typeface="Times New Roman" pitchFamily="18" charset="0"/>
              </a:rPr>
              <a:t> </a:t>
            </a:r>
            <a:r>
              <a:rPr lang="en-US" altLang="en-US" b="1" i="1" smtClean="0">
                <a:latin typeface="Times New Roman" pitchFamily="18" charset="0"/>
                <a:cs typeface="Times New Roman" pitchFamily="18" charset="0"/>
              </a:rPr>
              <a:t>Bound </a:t>
            </a:r>
            <a:r>
              <a:rPr lang="en-US" altLang="en-US" b="1" smtClean="0">
                <a:latin typeface="Times New Roman" pitchFamily="18" charset="0"/>
                <a:cs typeface="Times New Roman" pitchFamily="18" charset="0"/>
              </a:rPr>
              <a:t>morphemes</a:t>
            </a:r>
            <a:r>
              <a:rPr lang="en-US" altLang="en-US" smtClean="0">
                <a:latin typeface="Times New Roman" pitchFamily="18" charset="0"/>
                <a:cs typeface="Times New Roman" pitchFamily="18" charset="0"/>
              </a:rPr>
              <a:t>, which are those forms that cannot normally stand alone and are typically attached to another form, exemplified as </a:t>
            </a:r>
            <a:r>
              <a:rPr lang="en-US" altLang="en-US" b="1" i="1" smtClean="0">
                <a:latin typeface="Times New Roman" pitchFamily="18" charset="0"/>
                <a:cs typeface="Times New Roman" pitchFamily="18" charset="0"/>
              </a:rPr>
              <a:t>re-, -ist, -ed, -s</a:t>
            </a:r>
            <a:r>
              <a:rPr lang="en-US" altLang="en-US" i="1" smtClean="0">
                <a:latin typeface="Times New Roman" pitchFamily="18" charset="0"/>
                <a:cs typeface="Times New Roman" pitchFamily="18" charset="0"/>
              </a:rPr>
              <a: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additive="base">
                                        <p:cTn id="7" dur="500" fill="hold"/>
                                        <p:tgtEl>
                                          <p:spTgt spid="8194"/>
                                        </p:tgtEl>
                                        <p:attrNameLst>
                                          <p:attrName>ppt_x</p:attrName>
                                        </p:attrNameLst>
                                      </p:cBhvr>
                                      <p:tavLst>
                                        <p:tav tm="0">
                                          <p:val>
                                            <p:strVal val="#ppt_x"/>
                                          </p:val>
                                        </p:tav>
                                        <p:tav tm="100000">
                                          <p:val>
                                            <p:strVal val="#ppt_x"/>
                                          </p:val>
                                        </p:tav>
                                      </p:tavLst>
                                    </p:anim>
                                    <p:anim calcmode="lin" valueType="num">
                                      <p:cBhvr additive="base">
                                        <p:cTn id="8" dur="500" fill="hold"/>
                                        <p:tgtEl>
                                          <p:spTgt spid="819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8195">
                                            <p:txEl>
                                              <p:pRg st="0" end="0"/>
                                            </p:txEl>
                                          </p:spTgt>
                                        </p:tgtEl>
                                        <p:attrNameLst>
                                          <p:attrName>style.visibility</p:attrName>
                                        </p:attrNameLst>
                                      </p:cBhvr>
                                      <p:to>
                                        <p:strVal val="visible"/>
                                      </p:to>
                                    </p:set>
                                    <p:anim calcmode="lin" valueType="num">
                                      <p:cBhvr additive="base">
                                        <p:cTn id="13" dur="500" fill="hold"/>
                                        <p:tgtEl>
                                          <p:spTgt spid="819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8195">
                                            <p:txEl>
                                              <p:pRg st="1" end="1"/>
                                            </p:txEl>
                                          </p:spTgt>
                                        </p:tgtEl>
                                        <p:attrNameLst>
                                          <p:attrName>style.visibility</p:attrName>
                                        </p:attrNameLst>
                                      </p:cBhvr>
                                      <p:to>
                                        <p:strVal val="visible"/>
                                      </p:to>
                                    </p:set>
                                    <p:anim calcmode="lin" valueType="num">
                                      <p:cBhvr additive="base">
                                        <p:cTn id="19" dur="500" fill="hold"/>
                                        <p:tgtEl>
                                          <p:spTgt spid="819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8195">
                                            <p:txEl>
                                              <p:pRg st="2" end="2"/>
                                            </p:txEl>
                                          </p:spTgt>
                                        </p:tgtEl>
                                        <p:attrNameLst>
                                          <p:attrName>style.visibility</p:attrName>
                                        </p:attrNameLst>
                                      </p:cBhvr>
                                      <p:to>
                                        <p:strVal val="visible"/>
                                      </p:to>
                                    </p:set>
                                    <p:anim calcmode="lin" valueType="num">
                                      <p:cBhvr additive="base">
                                        <p:cTn id="25" dur="500" fill="hold"/>
                                        <p:tgtEl>
                                          <p:spTgt spid="819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19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06437"/>
          </a:xfrm>
        </p:spPr>
        <p:txBody>
          <a:bodyPr/>
          <a:lstStyle/>
          <a:p>
            <a:pPr eaLnBrk="1" hangingPunct="1"/>
            <a:r>
              <a:rPr lang="en-US" altLang="en-US" b="1" smtClean="0">
                <a:solidFill>
                  <a:schemeClr val="tx1"/>
                </a:solidFill>
                <a:latin typeface="Times New Roman" pitchFamily="18" charset="0"/>
                <a:cs typeface="Times New Roman" pitchFamily="18" charset="0"/>
              </a:rPr>
              <a:t>Free and Bound Morphemes</a:t>
            </a:r>
          </a:p>
        </p:txBody>
      </p:sp>
      <p:sp>
        <p:nvSpPr>
          <p:cNvPr id="9219" name="Rectangle 3"/>
          <p:cNvSpPr>
            <a:spLocks noGrp="1" noChangeArrowheads="1"/>
          </p:cNvSpPr>
          <p:nvPr>
            <p:ph type="body" idx="1"/>
          </p:nvPr>
        </p:nvSpPr>
        <p:spPr/>
        <p:txBody>
          <a:bodyPr/>
          <a:lstStyle/>
          <a:p>
            <a:pPr algn="just" rtl="0" eaLnBrk="1" hangingPunct="1"/>
            <a:r>
              <a:rPr lang="en-US" altLang="en-US" sz="2400" dirty="0" smtClean="0">
                <a:latin typeface="Times New Roman" pitchFamily="18" charset="0"/>
                <a:cs typeface="Times New Roman" pitchFamily="18" charset="0"/>
              </a:rPr>
              <a:t>All </a:t>
            </a:r>
            <a:r>
              <a:rPr lang="en-US" altLang="en-US" sz="2400" b="1" dirty="0" smtClean="0">
                <a:latin typeface="Times New Roman" pitchFamily="18" charset="0"/>
                <a:cs typeface="Times New Roman" pitchFamily="18" charset="0"/>
              </a:rPr>
              <a:t>affixes (prefixes </a:t>
            </a:r>
            <a:r>
              <a:rPr lang="en-US" altLang="en-US" sz="2400" dirty="0" smtClean="0">
                <a:latin typeface="Times New Roman" pitchFamily="18" charset="0"/>
                <a:cs typeface="Times New Roman" pitchFamily="18" charset="0"/>
              </a:rPr>
              <a:t>and</a:t>
            </a:r>
            <a:r>
              <a:rPr lang="en-US" altLang="en-US" sz="2400" b="1" dirty="0" smtClean="0">
                <a:latin typeface="Times New Roman" pitchFamily="18" charset="0"/>
                <a:cs typeface="Times New Roman" pitchFamily="18" charset="0"/>
              </a:rPr>
              <a:t> suffixes) </a:t>
            </a:r>
            <a:r>
              <a:rPr lang="en-US" altLang="en-US" sz="2400" dirty="0" smtClean="0">
                <a:latin typeface="Times New Roman" pitchFamily="18" charset="0"/>
                <a:cs typeface="Times New Roman" pitchFamily="18" charset="0"/>
              </a:rPr>
              <a:t>in English are bound morphemes.</a:t>
            </a:r>
          </a:p>
          <a:p>
            <a:pPr algn="just" rtl="0" eaLnBrk="1" hangingPunct="1"/>
            <a:r>
              <a:rPr lang="en-US" altLang="en-US" sz="2400" dirty="0" smtClean="0">
                <a:latin typeface="Times New Roman" pitchFamily="18" charset="0"/>
                <a:cs typeface="Times New Roman" pitchFamily="18" charset="0"/>
              </a:rPr>
              <a:t> The free morphemes can generally be identified as the set of separate English word forms such as basic </a:t>
            </a:r>
            <a:r>
              <a:rPr lang="en-US" altLang="en-US" sz="2400" b="1" dirty="0" smtClean="0">
                <a:latin typeface="Times New Roman" pitchFamily="18" charset="0"/>
                <a:cs typeface="Times New Roman" pitchFamily="18" charset="0"/>
              </a:rPr>
              <a:t>nouns</a:t>
            </a:r>
            <a:r>
              <a:rPr lang="en-US" altLang="en-US" sz="2400" dirty="0" smtClean="0">
                <a:latin typeface="Times New Roman" pitchFamily="18" charset="0"/>
                <a:cs typeface="Times New Roman" pitchFamily="18" charset="0"/>
              </a:rPr>
              <a:t>, </a:t>
            </a:r>
            <a:r>
              <a:rPr lang="en-US" altLang="en-US" sz="2400" b="1" dirty="0" smtClean="0">
                <a:latin typeface="Times New Roman" pitchFamily="18" charset="0"/>
                <a:cs typeface="Times New Roman" pitchFamily="18" charset="0"/>
              </a:rPr>
              <a:t>adjectives</a:t>
            </a:r>
            <a:r>
              <a:rPr lang="en-US" altLang="en-US" sz="2400" dirty="0" smtClean="0">
                <a:latin typeface="Times New Roman" pitchFamily="18" charset="0"/>
                <a:cs typeface="Times New Roman" pitchFamily="18" charset="0"/>
              </a:rPr>
              <a:t>, </a:t>
            </a:r>
            <a:r>
              <a:rPr lang="en-US" altLang="en-US" sz="2400" b="1" dirty="0" smtClean="0">
                <a:latin typeface="Times New Roman" pitchFamily="18" charset="0"/>
                <a:cs typeface="Times New Roman" pitchFamily="18" charset="0"/>
              </a:rPr>
              <a:t>verbs</a:t>
            </a:r>
            <a:r>
              <a:rPr lang="en-US" altLang="en-US" sz="2400" dirty="0" smtClean="0">
                <a:latin typeface="Times New Roman" pitchFamily="18" charset="0"/>
                <a:cs typeface="Times New Roman" pitchFamily="18" charset="0"/>
              </a:rPr>
              <a:t>, etc. </a:t>
            </a:r>
          </a:p>
          <a:p>
            <a:pPr algn="just" rtl="0" eaLnBrk="1" hangingPunct="1"/>
            <a:r>
              <a:rPr lang="en-US" altLang="en-US" sz="2400" dirty="0" smtClean="0">
                <a:latin typeface="Times New Roman" pitchFamily="18" charset="0"/>
                <a:cs typeface="Times New Roman" pitchFamily="18" charset="0"/>
              </a:rPr>
              <a:t>When free morphemes are used with bound morphemes attached, the basic word forms are technically known as </a:t>
            </a:r>
            <a:r>
              <a:rPr lang="en-US" altLang="en-US" sz="2400" b="1" dirty="0" smtClean="0">
                <a:latin typeface="Times New Roman" pitchFamily="18" charset="0"/>
                <a:cs typeface="Times New Roman" pitchFamily="18" charset="0"/>
              </a:rPr>
              <a:t>stems</a:t>
            </a:r>
            <a:r>
              <a:rPr lang="en-US" altLang="en-US" sz="2400" dirty="0" smtClean="0">
                <a:latin typeface="Times New Roman" pitchFamily="18" charset="0"/>
                <a:cs typeface="Times New Roman" pitchFamily="18" charset="0"/>
              </a:rPr>
              <a:t>.</a:t>
            </a:r>
          </a:p>
          <a:p>
            <a:pPr algn="just" rtl="0" eaLnBrk="1" hangingPunct="1"/>
            <a:r>
              <a:rPr lang="en-US" altLang="en-US" sz="2400" dirty="0" smtClean="0">
                <a:latin typeface="Times New Roman" pitchFamily="18" charset="0"/>
                <a:cs typeface="Times New Roman" pitchFamily="18" charset="0"/>
              </a:rPr>
              <a:t>In English grammar and morphology, a stem is the form of a word before any inflectional affixes are added.</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500" fill="hold"/>
                                        <p:tgtEl>
                                          <p:spTgt spid="9218"/>
                                        </p:tgtEl>
                                        <p:attrNameLst>
                                          <p:attrName>ppt_x</p:attrName>
                                        </p:attrNameLst>
                                      </p:cBhvr>
                                      <p:tavLst>
                                        <p:tav tm="0">
                                          <p:val>
                                            <p:strVal val="#ppt_x"/>
                                          </p:val>
                                        </p:tav>
                                        <p:tav tm="100000">
                                          <p:val>
                                            <p:strVal val="#ppt_x"/>
                                          </p:val>
                                        </p:tav>
                                      </p:tavLst>
                                    </p:anim>
                                    <p:anim calcmode="lin" valueType="num">
                                      <p:cBhvr additive="base">
                                        <p:cTn id="8" dur="500" fill="hold"/>
                                        <p:tgtEl>
                                          <p:spTgt spid="921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9219">
                                            <p:txEl>
                                              <p:pRg st="0" end="0"/>
                                            </p:txEl>
                                          </p:spTgt>
                                        </p:tgtEl>
                                        <p:attrNameLst>
                                          <p:attrName>style.visibility</p:attrName>
                                        </p:attrNameLst>
                                      </p:cBhvr>
                                      <p:to>
                                        <p:strVal val="visible"/>
                                      </p:to>
                                    </p:set>
                                    <p:anim calcmode="lin" valueType="num">
                                      <p:cBhvr additive="base">
                                        <p:cTn id="13" dur="500" fill="hold"/>
                                        <p:tgtEl>
                                          <p:spTgt spid="921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9219">
                                            <p:txEl>
                                              <p:pRg st="1" end="1"/>
                                            </p:txEl>
                                          </p:spTgt>
                                        </p:tgtEl>
                                        <p:attrNameLst>
                                          <p:attrName>style.visibility</p:attrName>
                                        </p:attrNameLst>
                                      </p:cBhvr>
                                      <p:to>
                                        <p:strVal val="visible"/>
                                      </p:to>
                                    </p:set>
                                    <p:anim calcmode="lin" valueType="num">
                                      <p:cBhvr additive="base">
                                        <p:cTn id="19" dur="500" fill="hold"/>
                                        <p:tgtEl>
                                          <p:spTgt spid="921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9219">
                                            <p:txEl>
                                              <p:pRg st="2" end="2"/>
                                            </p:txEl>
                                          </p:spTgt>
                                        </p:tgtEl>
                                        <p:attrNameLst>
                                          <p:attrName>style.visibility</p:attrName>
                                        </p:attrNameLst>
                                      </p:cBhvr>
                                      <p:to>
                                        <p:strVal val="visible"/>
                                      </p:to>
                                    </p:set>
                                    <p:anim calcmode="lin" valueType="num">
                                      <p:cBhvr additive="base">
                                        <p:cTn id="25" dur="500" fill="hold"/>
                                        <p:tgtEl>
                                          <p:spTgt spid="921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9219">
                                            <p:txEl>
                                              <p:pRg st="3" end="3"/>
                                            </p:txEl>
                                          </p:spTgt>
                                        </p:tgtEl>
                                        <p:attrNameLst>
                                          <p:attrName>style.visibility</p:attrName>
                                        </p:attrNameLst>
                                      </p:cBhvr>
                                      <p:to>
                                        <p:strVal val="visible"/>
                                      </p:to>
                                    </p:set>
                                    <p:anim calcmode="lin" valueType="num">
                                      <p:cBhvr additive="base">
                                        <p:cTn id="31" dur="500" fill="hold"/>
                                        <p:tgtEl>
                                          <p:spTgt spid="9219">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8229600" cy="777875"/>
          </a:xfrm>
        </p:spPr>
        <p:txBody>
          <a:bodyPr/>
          <a:lstStyle/>
          <a:p>
            <a:pPr eaLnBrk="1" hangingPunct="1"/>
            <a:r>
              <a:rPr lang="en-US" altLang="en-US" smtClean="0">
                <a:solidFill>
                  <a:schemeClr val="tx1"/>
                </a:solidFill>
                <a:latin typeface="Times New Roman" pitchFamily="18" charset="0"/>
                <a:cs typeface="Times New Roman" pitchFamily="18" charset="0"/>
              </a:rPr>
              <a:t>Bound Stems</a:t>
            </a:r>
            <a:endParaRPr lang="en-US" altLang="en-US" b="1" smtClean="0">
              <a:solidFill>
                <a:schemeClr val="tx1"/>
              </a:solidFill>
              <a:latin typeface="Times New Roman" pitchFamily="18" charset="0"/>
              <a:cs typeface="Times New Roman" pitchFamily="18" charset="0"/>
            </a:endParaRPr>
          </a:p>
        </p:txBody>
      </p:sp>
      <p:sp>
        <p:nvSpPr>
          <p:cNvPr id="10243" name="Rectangle 3"/>
          <p:cNvSpPr>
            <a:spLocks noGrp="1" noChangeArrowheads="1"/>
          </p:cNvSpPr>
          <p:nvPr>
            <p:ph type="body" idx="1"/>
          </p:nvPr>
        </p:nvSpPr>
        <p:spPr/>
        <p:txBody>
          <a:bodyPr/>
          <a:lstStyle/>
          <a:p>
            <a:pPr algn="just" rtl="0" eaLnBrk="1" hangingPunct="1"/>
            <a:r>
              <a:rPr lang="en-US" altLang="en-US" dirty="0" smtClean="0">
                <a:latin typeface="Times New Roman" pitchFamily="18" charset="0"/>
                <a:cs typeface="Times New Roman" pitchFamily="18" charset="0"/>
              </a:rPr>
              <a:t>In words such as </a:t>
            </a:r>
            <a:r>
              <a:rPr lang="en-US" altLang="en-US" b="1" i="1" dirty="0" smtClean="0">
                <a:latin typeface="Times New Roman" pitchFamily="18" charset="0"/>
                <a:cs typeface="Times New Roman" pitchFamily="18" charset="0"/>
              </a:rPr>
              <a:t>receive</a:t>
            </a:r>
            <a:r>
              <a:rPr lang="en-US" altLang="en-US" i="1" dirty="0" smtClean="0">
                <a:latin typeface="Times New Roman" pitchFamily="18" charset="0"/>
                <a:cs typeface="Times New Roman" pitchFamily="18" charset="0"/>
              </a:rPr>
              <a:t>, </a:t>
            </a:r>
            <a:r>
              <a:rPr lang="en-US" altLang="en-US" b="1" i="1" dirty="0" smtClean="0">
                <a:latin typeface="Times New Roman" pitchFamily="18" charset="0"/>
                <a:cs typeface="Times New Roman" pitchFamily="18" charset="0"/>
              </a:rPr>
              <a:t>reduce</a:t>
            </a:r>
            <a:r>
              <a:rPr lang="en-US" altLang="en-US" i="1" dirty="0" smtClean="0">
                <a:latin typeface="Times New Roman" pitchFamily="18" charset="0"/>
                <a:cs typeface="Times New Roman" pitchFamily="18" charset="0"/>
              </a:rPr>
              <a:t> and </a:t>
            </a:r>
            <a:r>
              <a:rPr lang="en-US" altLang="en-US" b="1" i="1" dirty="0" smtClean="0">
                <a:latin typeface="Times New Roman" pitchFamily="18" charset="0"/>
                <a:cs typeface="Times New Roman" pitchFamily="18" charset="0"/>
              </a:rPr>
              <a:t>repeat</a:t>
            </a:r>
            <a:r>
              <a:rPr lang="en-US" altLang="en-US" i="1" dirty="0" smtClean="0">
                <a:latin typeface="Times New Roman" pitchFamily="18" charset="0"/>
                <a:cs typeface="Times New Roman" pitchFamily="18" charset="0"/>
              </a:rPr>
              <a:t>, </a:t>
            </a:r>
            <a:r>
              <a:rPr lang="en-US" altLang="en-US" dirty="0" smtClean="0">
                <a:latin typeface="Times New Roman" pitchFamily="18" charset="0"/>
                <a:cs typeface="Times New Roman" pitchFamily="18" charset="0"/>
              </a:rPr>
              <a:t>we can identify the bound morpheme</a:t>
            </a:r>
            <a:r>
              <a:rPr lang="en-US" altLang="en-US" i="1" dirty="0" smtClean="0">
                <a:latin typeface="Times New Roman" pitchFamily="18" charset="0"/>
                <a:cs typeface="Times New Roman" pitchFamily="18" charset="0"/>
              </a:rPr>
              <a:t> </a:t>
            </a:r>
            <a:r>
              <a:rPr lang="en-US" altLang="en-US" b="1" i="1" dirty="0" smtClean="0">
                <a:latin typeface="Times New Roman" pitchFamily="18" charset="0"/>
                <a:cs typeface="Times New Roman" pitchFamily="18" charset="0"/>
              </a:rPr>
              <a:t>re-</a:t>
            </a:r>
            <a:r>
              <a:rPr lang="en-US" altLang="en-US" i="1" dirty="0" smtClean="0">
                <a:latin typeface="Times New Roman" pitchFamily="18" charset="0"/>
                <a:cs typeface="Times New Roman" pitchFamily="18" charset="0"/>
              </a:rPr>
              <a:t> </a:t>
            </a:r>
            <a:r>
              <a:rPr lang="en-US" altLang="en-US" dirty="0" smtClean="0">
                <a:latin typeface="Times New Roman" pitchFamily="18" charset="0"/>
                <a:cs typeface="Times New Roman" pitchFamily="18" charset="0"/>
              </a:rPr>
              <a:t>at the beginning, but the elements </a:t>
            </a:r>
            <a:r>
              <a:rPr lang="en-US" altLang="en-US" i="1" dirty="0" smtClean="0">
                <a:latin typeface="Times New Roman" pitchFamily="18" charset="0"/>
                <a:cs typeface="Times New Roman" pitchFamily="18" charset="0"/>
              </a:rPr>
              <a:t>-</a:t>
            </a:r>
            <a:r>
              <a:rPr lang="en-US" altLang="en-US" b="1" i="1" dirty="0" err="1" smtClean="0">
                <a:latin typeface="Times New Roman" pitchFamily="18" charset="0"/>
                <a:cs typeface="Times New Roman" pitchFamily="18" charset="0"/>
              </a:rPr>
              <a:t>ceive</a:t>
            </a:r>
            <a:r>
              <a:rPr lang="en-US" altLang="en-US" i="1" dirty="0" smtClean="0">
                <a:latin typeface="Times New Roman" pitchFamily="18" charset="0"/>
                <a:cs typeface="Times New Roman" pitchFamily="18" charset="0"/>
              </a:rPr>
              <a:t>, -</a:t>
            </a:r>
            <a:r>
              <a:rPr lang="en-US" altLang="en-US" b="1" i="1" dirty="0" smtClean="0">
                <a:latin typeface="Times New Roman" pitchFamily="18" charset="0"/>
                <a:cs typeface="Times New Roman" pitchFamily="18" charset="0"/>
              </a:rPr>
              <a:t>duce</a:t>
            </a:r>
            <a:r>
              <a:rPr lang="en-US" altLang="en-US" i="1" dirty="0" smtClean="0">
                <a:latin typeface="Times New Roman" pitchFamily="18" charset="0"/>
                <a:cs typeface="Times New Roman" pitchFamily="18" charset="0"/>
              </a:rPr>
              <a:t> and -</a:t>
            </a:r>
            <a:r>
              <a:rPr lang="en-US" altLang="en-US" b="1" i="1" dirty="0" smtClean="0">
                <a:latin typeface="Times New Roman" pitchFamily="18" charset="0"/>
                <a:cs typeface="Times New Roman" pitchFamily="18" charset="0"/>
              </a:rPr>
              <a:t>peat</a:t>
            </a:r>
            <a:r>
              <a:rPr lang="en-US" altLang="en-US" i="1" dirty="0" smtClean="0">
                <a:latin typeface="Times New Roman" pitchFamily="18" charset="0"/>
                <a:cs typeface="Times New Roman" pitchFamily="18" charset="0"/>
              </a:rPr>
              <a:t> </a:t>
            </a:r>
            <a:r>
              <a:rPr lang="en-US" altLang="en-US" dirty="0" smtClean="0">
                <a:latin typeface="Times New Roman" pitchFamily="18" charset="0"/>
                <a:cs typeface="Times New Roman" pitchFamily="18" charset="0"/>
              </a:rPr>
              <a:t>are not separate word forms and hence cannot be free morphemes.</a:t>
            </a:r>
          </a:p>
          <a:p>
            <a:pPr algn="just" rtl="0" eaLnBrk="1" hangingPunct="1"/>
            <a:r>
              <a:rPr lang="en-US" altLang="en-US" dirty="0" smtClean="0">
                <a:latin typeface="Times New Roman" pitchFamily="18" charset="0"/>
                <a:cs typeface="Times New Roman" pitchFamily="18" charset="0"/>
              </a:rPr>
              <a:t> These types of forms are sometimes described as ‘</a:t>
            </a:r>
            <a:r>
              <a:rPr lang="en-US" altLang="en-US" b="1" dirty="0" smtClean="0">
                <a:latin typeface="Times New Roman" pitchFamily="18" charset="0"/>
                <a:cs typeface="Times New Roman" pitchFamily="18" charset="0"/>
              </a:rPr>
              <a:t>bound stems’ </a:t>
            </a:r>
            <a:r>
              <a:rPr lang="en-US" altLang="en-US" dirty="0" smtClean="0">
                <a:latin typeface="Times New Roman" pitchFamily="18" charset="0"/>
                <a:cs typeface="Times New Roman" pitchFamily="18" charset="0"/>
              </a:rPr>
              <a:t>to keep them distinct from ‘free stems’ such as </a:t>
            </a:r>
            <a:r>
              <a:rPr lang="en-US" altLang="en-US" i="1" dirty="0" smtClean="0">
                <a:latin typeface="Times New Roman" pitchFamily="18" charset="0"/>
                <a:cs typeface="Times New Roman" pitchFamily="18" charset="0"/>
              </a:rPr>
              <a:t>dress and care</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additive="base">
                                        <p:cTn id="7" dur="500" fill="hold"/>
                                        <p:tgtEl>
                                          <p:spTgt spid="10242"/>
                                        </p:tgtEl>
                                        <p:attrNameLst>
                                          <p:attrName>ppt_x</p:attrName>
                                        </p:attrNameLst>
                                      </p:cBhvr>
                                      <p:tavLst>
                                        <p:tav tm="0">
                                          <p:val>
                                            <p:strVal val="#ppt_x"/>
                                          </p:val>
                                        </p:tav>
                                        <p:tav tm="100000">
                                          <p:val>
                                            <p:strVal val="#ppt_x"/>
                                          </p:val>
                                        </p:tav>
                                      </p:tavLst>
                                    </p:anim>
                                    <p:anim calcmode="lin" valueType="num">
                                      <p:cBhvr additive="base">
                                        <p:cTn id="8" dur="500" fill="hold"/>
                                        <p:tgtEl>
                                          <p:spTgt spid="1024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0243">
                                            <p:txEl>
                                              <p:pRg st="0" end="0"/>
                                            </p:txEl>
                                          </p:spTgt>
                                        </p:tgtEl>
                                        <p:attrNameLst>
                                          <p:attrName>style.visibility</p:attrName>
                                        </p:attrNameLst>
                                      </p:cBhvr>
                                      <p:to>
                                        <p:strVal val="visible"/>
                                      </p:to>
                                    </p:set>
                                    <p:anim calcmode="lin" valueType="num">
                                      <p:cBhvr additive="base">
                                        <p:cTn id="13" dur="5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0243">
                                            <p:txEl>
                                              <p:pRg st="1" end="1"/>
                                            </p:txEl>
                                          </p:spTgt>
                                        </p:tgtEl>
                                        <p:attrNameLst>
                                          <p:attrName>style.visibility</p:attrName>
                                        </p:attrNameLst>
                                      </p:cBhvr>
                                      <p:to>
                                        <p:strVal val="visible"/>
                                      </p:to>
                                    </p:set>
                                    <p:anim calcmode="lin" valueType="num">
                                      <p:cBhvr additive="base">
                                        <p:cTn id="19" dur="5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4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theme/theme1.xml><?xml version="1.0" encoding="utf-8"?>
<a:theme xmlns:a="http://schemas.openxmlformats.org/drawingml/2006/main" name="تصميم افتراضي">
  <a:themeElements>
    <a:clrScheme name="تصميم افتراضي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تصميم افتراضي">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تصميم افتراضي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تصميم افتراضي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تصميم افتراضي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تصميم افتراضي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تصميم افتراضي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تصميم افتراضي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تصميم افتراضي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تصميم افتراضي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تصميم افتراضي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تصميم افتراضي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تصميم افتراضي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تصميم افتراضي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223</TotalTime>
  <Words>1719</Words>
  <Application>Microsoft Office PowerPoint</Application>
  <PresentationFormat>On-screen Show (4:3)</PresentationFormat>
  <Paragraphs>94</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تصميم افتراضي</vt:lpstr>
      <vt:lpstr>Chapter 6: Morphology</vt:lpstr>
      <vt:lpstr>Chapter 6: Morphology</vt:lpstr>
      <vt:lpstr>PowerPoint Presentation</vt:lpstr>
      <vt:lpstr>PowerPoint Presentation</vt:lpstr>
      <vt:lpstr>Morphemes</vt:lpstr>
      <vt:lpstr>Morphemes</vt:lpstr>
      <vt:lpstr>Free and bound morphemes</vt:lpstr>
      <vt:lpstr>Free and Bound Morphemes</vt:lpstr>
      <vt:lpstr>Bound Stems</vt:lpstr>
      <vt:lpstr>Free morphemes: lexical and functional morphemes</vt:lpstr>
      <vt:lpstr>Functional morphemes</vt:lpstr>
      <vt:lpstr>Bound morphemes: derivational and inflectional</vt:lpstr>
      <vt:lpstr>Bound morphemes: derivational </vt:lpstr>
      <vt:lpstr>Bound morphemes: inflectional</vt:lpstr>
      <vt:lpstr>Bound morphemes: inflectional</vt:lpstr>
      <vt:lpstr>Morphological description</vt:lpstr>
      <vt:lpstr>PowerPoint Presentation</vt:lpstr>
      <vt:lpstr>Morphological description</vt:lpstr>
      <vt:lpstr>PowerPoint Presentation</vt:lpstr>
      <vt:lpstr>Problems in morphological description</vt:lpstr>
      <vt:lpstr>Problems in morphological description</vt:lpstr>
      <vt:lpstr>Morphs and allomorphs</vt:lpstr>
      <vt:lpstr>Morphs and allomorphs</vt:lpstr>
      <vt:lpstr>PowerPoint Presentation</vt:lpstr>
      <vt:lpstr>Morphs and allomorphs</vt:lpstr>
    </vt:vector>
  </TitlesOfParts>
  <Company>alsayra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Morphology</dc:title>
  <dc:creator>khader</dc:creator>
  <cp:lastModifiedBy>Salah</cp:lastModifiedBy>
  <cp:revision>43</cp:revision>
  <dcterms:created xsi:type="dcterms:W3CDTF">2012-07-23T20:08:08Z</dcterms:created>
  <dcterms:modified xsi:type="dcterms:W3CDTF">2025-01-29T17:14:09Z</dcterms:modified>
</cp:coreProperties>
</file>