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8" r:id="rId22"/>
    <p:sldId id="275" r:id="rId23"/>
    <p:sldId id="276" r:id="rId24"/>
    <p:sldId id="277" r:id="rId25"/>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p:scale>
          <a:sx n="81" d="100"/>
          <a:sy n="81" d="100"/>
        </p:scale>
        <p:origin x="-978"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E0961F0-7DB2-4E39-B70B-A3AC4BF0AE0C}" type="slidenum">
              <a:rPr lang="ar-SA" altLang="en-US"/>
              <a:pPr/>
              <a:t>‹#›</a:t>
            </a:fld>
            <a:endParaRPr lang="en-US" altLang="en-US"/>
          </a:p>
        </p:txBody>
      </p:sp>
    </p:spTree>
    <p:extLst>
      <p:ext uri="{BB962C8B-B14F-4D97-AF65-F5344CB8AC3E}">
        <p14:creationId xmlns:p14="http://schemas.microsoft.com/office/powerpoint/2010/main" val="207736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478E4083-470C-465A-9A2F-B3B85FE1EBBC}" type="slidenum">
              <a:rPr lang="ar-SA" altLang="en-US"/>
              <a:pPr/>
              <a:t>‹#›</a:t>
            </a:fld>
            <a:endParaRPr lang="en-US" altLang="en-US"/>
          </a:p>
        </p:txBody>
      </p:sp>
    </p:spTree>
    <p:extLst>
      <p:ext uri="{BB962C8B-B14F-4D97-AF65-F5344CB8AC3E}">
        <p14:creationId xmlns:p14="http://schemas.microsoft.com/office/powerpoint/2010/main" val="180301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33F5D097-1B5D-4230-8B4E-A9523C18B9A2}" type="slidenum">
              <a:rPr lang="ar-SA" altLang="en-US"/>
              <a:pPr/>
              <a:t>‹#›</a:t>
            </a:fld>
            <a:endParaRPr lang="en-US" altLang="en-US"/>
          </a:p>
        </p:txBody>
      </p:sp>
    </p:spTree>
    <p:extLst>
      <p:ext uri="{BB962C8B-B14F-4D97-AF65-F5344CB8AC3E}">
        <p14:creationId xmlns:p14="http://schemas.microsoft.com/office/powerpoint/2010/main" val="424067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3BCA112-3780-4B7A-A5C1-0501E0DF3602}" type="slidenum">
              <a:rPr lang="ar-SA" altLang="en-US"/>
              <a:pPr/>
              <a:t>‹#›</a:t>
            </a:fld>
            <a:endParaRPr lang="en-US" altLang="en-US"/>
          </a:p>
        </p:txBody>
      </p:sp>
    </p:spTree>
    <p:extLst>
      <p:ext uri="{BB962C8B-B14F-4D97-AF65-F5344CB8AC3E}">
        <p14:creationId xmlns:p14="http://schemas.microsoft.com/office/powerpoint/2010/main" val="3954930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E30B827F-6389-4AB8-826B-322A7B098C62}" type="slidenum">
              <a:rPr lang="ar-SA" altLang="en-US"/>
              <a:pPr/>
              <a:t>‹#›</a:t>
            </a:fld>
            <a:endParaRPr lang="en-US" altLang="en-US"/>
          </a:p>
        </p:txBody>
      </p:sp>
    </p:spTree>
    <p:extLst>
      <p:ext uri="{BB962C8B-B14F-4D97-AF65-F5344CB8AC3E}">
        <p14:creationId xmlns:p14="http://schemas.microsoft.com/office/powerpoint/2010/main" val="65513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751AF348-FAC9-412B-9C0F-B1967457247F}" type="slidenum">
              <a:rPr lang="ar-SA" altLang="en-US"/>
              <a:pPr/>
              <a:t>‹#›</a:t>
            </a:fld>
            <a:endParaRPr lang="en-US" altLang="en-US"/>
          </a:p>
        </p:txBody>
      </p:sp>
    </p:spTree>
    <p:extLst>
      <p:ext uri="{BB962C8B-B14F-4D97-AF65-F5344CB8AC3E}">
        <p14:creationId xmlns:p14="http://schemas.microsoft.com/office/powerpoint/2010/main" val="1534877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A0DF9CD4-86B7-41C0-A847-2893DEA9BE62}" type="slidenum">
              <a:rPr lang="ar-SA" altLang="en-US"/>
              <a:pPr/>
              <a:t>‹#›</a:t>
            </a:fld>
            <a:endParaRPr lang="en-US" altLang="en-US"/>
          </a:p>
        </p:txBody>
      </p:sp>
    </p:spTree>
    <p:extLst>
      <p:ext uri="{BB962C8B-B14F-4D97-AF65-F5344CB8AC3E}">
        <p14:creationId xmlns:p14="http://schemas.microsoft.com/office/powerpoint/2010/main" val="3292655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4143E9DE-F265-41A7-9042-A668CF2DB0C0}" type="slidenum">
              <a:rPr lang="ar-SA" altLang="en-US"/>
              <a:pPr/>
              <a:t>‹#›</a:t>
            </a:fld>
            <a:endParaRPr lang="en-US" altLang="en-US"/>
          </a:p>
        </p:txBody>
      </p:sp>
    </p:spTree>
    <p:extLst>
      <p:ext uri="{BB962C8B-B14F-4D97-AF65-F5344CB8AC3E}">
        <p14:creationId xmlns:p14="http://schemas.microsoft.com/office/powerpoint/2010/main" val="104943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23980D0D-F9C5-4021-84F0-9D2959D25DA9}" type="slidenum">
              <a:rPr lang="ar-SA" altLang="en-US"/>
              <a:pPr/>
              <a:t>‹#›</a:t>
            </a:fld>
            <a:endParaRPr lang="en-US" altLang="en-US"/>
          </a:p>
        </p:txBody>
      </p:sp>
    </p:spTree>
    <p:extLst>
      <p:ext uri="{BB962C8B-B14F-4D97-AF65-F5344CB8AC3E}">
        <p14:creationId xmlns:p14="http://schemas.microsoft.com/office/powerpoint/2010/main" val="3465494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DCB747DF-CAAF-4A9B-B714-AF5F9059219A}" type="slidenum">
              <a:rPr lang="ar-SA" altLang="en-US"/>
              <a:pPr/>
              <a:t>‹#›</a:t>
            </a:fld>
            <a:endParaRPr lang="en-US" altLang="en-US"/>
          </a:p>
        </p:txBody>
      </p:sp>
    </p:spTree>
    <p:extLst>
      <p:ext uri="{BB962C8B-B14F-4D97-AF65-F5344CB8AC3E}">
        <p14:creationId xmlns:p14="http://schemas.microsoft.com/office/powerpoint/2010/main" val="21394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AE5F3CA2-FA61-4694-B661-43079CBDCF5A}" type="slidenum">
              <a:rPr lang="ar-SA" altLang="en-US"/>
              <a:pPr/>
              <a:t>‹#›</a:t>
            </a:fld>
            <a:endParaRPr lang="en-US" altLang="en-US"/>
          </a:p>
        </p:txBody>
      </p:sp>
    </p:spTree>
    <p:extLst>
      <p:ext uri="{BB962C8B-B14F-4D97-AF65-F5344CB8AC3E}">
        <p14:creationId xmlns:p14="http://schemas.microsoft.com/office/powerpoint/2010/main" val="382113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rtl="1"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rtl="1"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rtl="1" eaLnBrk="1" hangingPunct="1">
              <a:defRPr sz="1400"/>
            </a:lvl1pPr>
          </a:lstStyle>
          <a:p>
            <a:fld id="{DD3E0765-38E0-4D49-9578-7CFB75880B9F}" type="slidenum">
              <a:rPr lang="ar-SA"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r" rtl="1"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052736"/>
            <a:ext cx="6858000" cy="1665139"/>
          </a:xfrm>
        </p:spPr>
        <p:txBody>
          <a:bodyPr/>
          <a:lstStyle/>
          <a:p>
            <a:r>
              <a:rPr lang="en-US" sz="9600" dirty="0" smtClean="0"/>
              <a:t>Grammar</a:t>
            </a:r>
            <a:endParaRPr lang="en-US" sz="9600" dirty="0"/>
          </a:p>
        </p:txBody>
      </p:sp>
      <p:sp>
        <p:nvSpPr>
          <p:cNvPr id="3" name="Subtitle 2"/>
          <p:cNvSpPr>
            <a:spLocks noGrp="1"/>
          </p:cNvSpPr>
          <p:nvPr>
            <p:ph type="subTitle" idx="1"/>
          </p:nvPr>
        </p:nvSpPr>
        <p:spPr/>
        <p:txBody>
          <a:bodyPr/>
          <a:lstStyle/>
          <a:p>
            <a:r>
              <a:rPr lang="en-US" sz="4000" dirty="0" smtClean="0"/>
              <a:t>Dr. Salah Al </a:t>
            </a:r>
            <a:r>
              <a:rPr lang="en-US" sz="4000" dirty="0" err="1" smtClean="0"/>
              <a:t>Bahadily</a:t>
            </a:r>
            <a:endParaRPr lang="en-US" sz="4000" dirty="0"/>
          </a:p>
        </p:txBody>
      </p:sp>
    </p:spTree>
    <p:extLst>
      <p:ext uri="{BB962C8B-B14F-4D97-AF65-F5344CB8AC3E}">
        <p14:creationId xmlns:p14="http://schemas.microsoft.com/office/powerpoint/2010/main" val="3740181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rtl="0" eaLnBrk="1" hangingPunct="1">
              <a:defRPr/>
            </a:pPr>
            <a:r>
              <a:rPr lang="en-US" altLang="en-US" sz="2800" b="1" dirty="0">
                <a:solidFill>
                  <a:schemeClr val="accent2">
                    <a:lumMod val="75000"/>
                  </a:schemeClr>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Traditional Grammar: Agreement</a:t>
            </a:r>
            <a:endParaRPr lang="en-US" altLang="en-US" sz="2800" dirty="0">
              <a:solidFill>
                <a:schemeClr val="hlink"/>
              </a:solidFill>
              <a:latin typeface="Times New Roman" panose="02020603050405020304" pitchFamily="18" charset="0"/>
              <a:cs typeface="Times New Roman" panose="02020603050405020304" pitchFamily="18" charset="0"/>
            </a:endParaRPr>
          </a:p>
        </p:txBody>
      </p:sp>
      <p:sp>
        <p:nvSpPr>
          <p:cNvPr id="10243" name="Rectangle 3"/>
          <p:cNvSpPr>
            <a:spLocks noGrp="1" noChangeArrowheads="1"/>
          </p:cNvSpPr>
          <p:nvPr>
            <p:ph type="body" idx="1"/>
          </p:nvPr>
        </p:nvSpPr>
        <p:spPr/>
        <p:txBody>
          <a:bodyPr/>
          <a:lstStyle/>
          <a:p>
            <a:pPr algn="justLow" rtl="0" eaLnBrk="1" hangingPunct="1">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Agreement</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the grammatical connection between two parts of a sentence, as in the connection between a subject (Cathy) and the form of a verb (love</a:t>
            </a: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s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chocolate). </a:t>
            </a:r>
          </a:p>
          <a:p>
            <a:pPr algn="justLow" rtl="0" eaLnBrk="1" hangingPunct="1">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Agreement can be dealt with in terms of number (singular or plural), person (1st, 2nd, or 3rd person), tense, active or passive voice, or gender (male, female, or neuter).</a:t>
            </a:r>
            <a:r>
              <a:rPr lang="en-US" altLang="en-US" sz="2800" dirty="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rtl="0" eaLnBrk="1" hangingPunct="1">
              <a:defRPr/>
            </a:pPr>
            <a:r>
              <a:rPr lang="en-US" altLang="en-US" sz="3200" b="1" dirty="0">
                <a:solidFill>
                  <a:schemeClr val="accent2">
                    <a:lumMod val="75000"/>
                  </a:schemeClr>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Traditional Grammar: Agreement</a:t>
            </a:r>
            <a:endParaRPr lang="en-US" altLang="en-US" sz="3200" b="1" dirty="0">
              <a:solidFill>
                <a:schemeClr val="hlink"/>
              </a:solidFill>
              <a:latin typeface="Times New Roman" panose="02020603050405020304" pitchFamily="18" charset="0"/>
              <a:cs typeface="Times New Roman" panose="02020603050405020304" pitchFamily="18" charset="0"/>
            </a:endParaRPr>
          </a:p>
        </p:txBody>
      </p:sp>
      <p:sp>
        <p:nvSpPr>
          <p:cNvPr id="11267" name="Rectangle 3"/>
          <p:cNvSpPr>
            <a:spLocks noGrp="1" noChangeArrowheads="1"/>
          </p:cNvSpPr>
          <p:nvPr>
            <p:ph type="body" idx="1"/>
          </p:nvPr>
        </p:nvSpPr>
        <p:spPr>
          <a:xfrm>
            <a:off x="395536" y="1268760"/>
            <a:ext cx="8229600" cy="4525963"/>
          </a:xfrm>
        </p:spPr>
        <p:txBody>
          <a:bodyPr/>
          <a:lstStyle/>
          <a:p>
            <a:pPr algn="just" rtl="0" eaLnBrk="1" hangingPunct="1">
              <a:defRPr/>
            </a:pPr>
            <a:r>
              <a:rPr lang="en-US"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Grammatical gender : </a:t>
            </a:r>
            <a:r>
              <a:rPr lang="en-US" sz="2800" dirty="0">
                <a:latin typeface="Times New Roman" panose="02020603050405020304" pitchFamily="18" charset="0"/>
                <a:cs typeface="Times New Roman" panose="02020603050405020304" pitchFamily="18" charset="0"/>
              </a:rPr>
              <a:t>a grammatical category designating the class of a noun as masculine or feminine (or neuter), in contrast to other types of gender.</a:t>
            </a:r>
          </a:p>
          <a:p>
            <a:pPr algn="just" rtl="0" eaLnBrk="1" hangingPunct="1">
              <a:defRPr/>
            </a:pPr>
            <a:r>
              <a:rPr lang="en-US" altLang="en-US" sz="2800" dirty="0">
                <a:latin typeface="Times New Roman" panose="02020603050405020304" pitchFamily="18" charset="0"/>
                <a:cs typeface="Times New Roman" panose="02020603050405020304" pitchFamily="18" charset="0"/>
              </a:rPr>
              <a:t> Whereas natural gender is based on sex (male and female), grammatical gender is based on the type of noun (masculine and feminine) and is not tied to sex</a:t>
            </a:r>
          </a:p>
          <a:p>
            <a:pPr algn="just" rtl="0" eaLnBrk="1" hangingPunct="1">
              <a:defRPr/>
            </a:pPr>
            <a:r>
              <a:rPr lang="en-US" altLang="en-US" sz="2800" dirty="0">
                <a:latin typeface="Times New Roman" panose="02020603050405020304" pitchFamily="18" charset="0"/>
                <a:cs typeface="Times New Roman" panose="02020603050405020304" pitchFamily="18" charset="0"/>
              </a:rPr>
              <a:t>In grammatical gender, nouns are classified according to their gender class and, typically, articles and adjectives have different forms to ‘agree with’ the gender of the noun.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rtl="0" eaLnBrk="1" hangingPunct="1">
              <a:defRPr/>
            </a:pPr>
            <a:r>
              <a:rPr lang="en-US" altLang="en-US" sz="2800" b="1" dirty="0">
                <a:solidFill>
                  <a:schemeClr val="accent2">
                    <a:lumMod val="75000"/>
                  </a:schemeClr>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Traditional Grammar : t</a:t>
            </a:r>
            <a:r>
              <a:rPr lang="en-US" altLang="en-US" sz="2800" b="1" dirty="0">
                <a:solidFill>
                  <a:schemeClr val="accent2">
                    <a:lumMod val="75000"/>
                  </a:schemeClr>
                </a:solidFill>
                <a:latin typeface="Times New Roman" panose="02020603050405020304" pitchFamily="18" charset="0"/>
                <a:cs typeface="Times New Roman" panose="02020603050405020304" pitchFamily="18" charset="0"/>
              </a:rPr>
              <a:t>raditional analysis</a:t>
            </a:r>
            <a:r>
              <a:rPr lang="en-US" altLang="en-US" sz="2800" dirty="0">
                <a:solidFill>
                  <a:schemeClr val="accent2">
                    <a:lumMod val="75000"/>
                  </a:schemeClr>
                </a:solidFill>
                <a:latin typeface="Times New Roman" panose="02020603050405020304" pitchFamily="18" charset="0"/>
                <a:cs typeface="Times New Roman" panose="02020603050405020304" pitchFamily="18" charset="0"/>
              </a:rPr>
              <a:t> </a:t>
            </a:r>
          </a:p>
        </p:txBody>
      </p:sp>
      <p:sp>
        <p:nvSpPr>
          <p:cNvPr id="12291" name="Rectangle 3"/>
          <p:cNvSpPr>
            <a:spLocks noGrp="1" noChangeArrowheads="1"/>
          </p:cNvSpPr>
          <p:nvPr>
            <p:ph type="body" idx="1"/>
          </p:nvPr>
        </p:nvSpPr>
        <p:spPr/>
        <p:txBody>
          <a:bodyPr/>
          <a:lstStyle/>
          <a:p>
            <a:pPr algn="justLow" rtl="0" eaLnBrk="1" hangingPunct="1">
              <a:defRPr/>
            </a:pPr>
            <a:r>
              <a:rPr lang="en-US" altLang="en-US" sz="2400" b="1" dirty="0">
                <a:latin typeface="Times New Roman" panose="02020603050405020304" pitchFamily="18" charset="0"/>
                <a:cs typeface="Times New Roman" panose="02020603050405020304" pitchFamily="18" charset="0"/>
              </a:rPr>
              <a:t>Traditional analysis / grammar</a:t>
            </a:r>
            <a:r>
              <a:rPr lang="en-US" altLang="en-US" sz="2400" dirty="0">
                <a:latin typeface="Times New Roman" panose="02020603050405020304" pitchFamily="18" charset="0"/>
                <a:cs typeface="Times New Roman" panose="02020603050405020304" pitchFamily="18" charset="0"/>
              </a:rPr>
              <a:t>: the description of the structure of phrases and sentences based on established categories used in the analysis of Latin and Greek.</a:t>
            </a:r>
          </a:p>
          <a:p>
            <a:pPr algn="justLow" rtl="0" eaLnBrk="1" hangingPunct="1">
              <a:defRPr/>
            </a:pPr>
            <a:endParaRPr lang="en-US" altLang="en-US" sz="2400" dirty="0">
              <a:latin typeface="Times New Roman" panose="02020603050405020304" pitchFamily="18" charset="0"/>
              <a:cs typeface="Times New Roman" panose="02020603050405020304" pitchFamily="18" charset="0"/>
            </a:endParaRPr>
          </a:p>
          <a:p>
            <a:pPr algn="justLow" rtl="0" eaLnBrk="1" hangingPunct="1">
              <a:defRPr/>
            </a:pPr>
            <a:endParaRPr lang="en-US" altLang="en-US" sz="2400" dirty="0">
              <a:latin typeface="Times New Roman" panose="02020603050405020304" pitchFamily="18" charset="0"/>
              <a:cs typeface="Times New Roman" panose="02020603050405020304" pitchFamily="18" charset="0"/>
            </a:endParaRPr>
          </a:p>
          <a:p>
            <a:pPr algn="justLow" rtl="0" eaLnBrk="1" hangingPunct="1">
              <a:defRPr/>
            </a:pPr>
            <a:r>
              <a:rPr lang="en-US" altLang="en-US" sz="2400" dirty="0">
                <a:latin typeface="Times New Roman" panose="02020603050405020304" pitchFamily="18" charset="0"/>
                <a:cs typeface="Times New Roman" panose="02020603050405020304" pitchFamily="18" charset="0"/>
              </a:rPr>
              <a:t> Such is the case of describing the way to conjugate the verb </a:t>
            </a:r>
            <a:r>
              <a:rPr lang="en-US" altLang="en-US" sz="2400" b="1" i="1" dirty="0">
                <a:latin typeface="Times New Roman" panose="02020603050405020304" pitchFamily="18" charset="0"/>
                <a:cs typeface="Times New Roman" panose="02020603050405020304" pitchFamily="18" charset="0"/>
              </a:rPr>
              <a:t>love</a:t>
            </a:r>
            <a:r>
              <a:rPr lang="en-US" altLang="en-US" sz="2400" dirty="0">
                <a:latin typeface="Times New Roman" panose="02020603050405020304" pitchFamily="18" charset="0"/>
                <a:cs typeface="Times New Roman" panose="02020603050405020304" pitchFamily="18" charset="0"/>
              </a:rPr>
              <a:t> comparing Latin and English </a:t>
            </a:r>
            <a:r>
              <a:rPr lang="en-US" altLang="en-US" sz="2400" dirty="0" smtClean="0">
                <a:latin typeface="Times New Roman" panose="02020603050405020304" pitchFamily="18" charset="0"/>
                <a:cs typeface="Times New Roman" panose="02020603050405020304" pitchFamily="18" charset="0"/>
              </a:rPr>
              <a:t>languages. </a:t>
            </a:r>
            <a:endParaRPr lang="en-US" altLang="en-US" sz="24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4581128"/>
            <a:ext cx="7992889"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rtl="0" eaLnBrk="1" hangingPunct="1">
              <a:defRPr/>
            </a:pPr>
            <a:r>
              <a:rPr lang="en-US" altLang="en-US" sz="2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The prescriptive approach</a:t>
            </a:r>
            <a:r>
              <a:rPr lang="en-US" altLang="en-US" sz="2800"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t>
            </a:r>
          </a:p>
        </p:txBody>
      </p:sp>
      <p:sp>
        <p:nvSpPr>
          <p:cNvPr id="13315" name="Rectangle 3"/>
          <p:cNvSpPr>
            <a:spLocks noGrp="1" noChangeArrowheads="1"/>
          </p:cNvSpPr>
          <p:nvPr>
            <p:ph type="body" idx="1"/>
          </p:nvPr>
        </p:nvSpPr>
        <p:spPr/>
        <p:txBody>
          <a:bodyPr/>
          <a:lstStyle/>
          <a:p>
            <a:pPr algn="justLow"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Prescriptive approach</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an approach to grammar that has rules for the proper use of the language, traditionally based on Latin grammar, in contrast to the descriptive approach. </a:t>
            </a:r>
          </a:p>
          <a:p>
            <a:pPr marL="0" indent="0" algn="justLow" rtl="0" eaLnBrk="1" hangingPunct="1">
              <a:lnSpc>
                <a:spcPct val="90000"/>
              </a:lnSpc>
              <a:buFontTx/>
              <a:buNone/>
              <a:defRPr/>
            </a:pPr>
            <a:endPar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Low" rtl="0" eaLnBrk="1" hangingPunct="1">
              <a:lnSpc>
                <a:spcPct val="90000"/>
              </a:lnSpc>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It is one thing to adopt the grammatical labels (e.g. ‘noun’, ‘verb’) to categorize words in English sentences; it is quite another thing to go on to claim that the structure of English sentences should be like the structure of sentences in Latin.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altLang="en-US" sz="2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The prescriptive approach</a:t>
            </a:r>
          </a:p>
        </p:txBody>
      </p:sp>
      <p:sp>
        <p:nvSpPr>
          <p:cNvPr id="14339" name="Rectangle 3"/>
          <p:cNvSpPr>
            <a:spLocks noGrp="1" noChangeArrowheads="1"/>
          </p:cNvSpPr>
          <p:nvPr>
            <p:ph type="body" idx="1"/>
          </p:nvPr>
        </p:nvSpPr>
        <p:spPr/>
        <p:txBody>
          <a:bodyPr/>
          <a:lstStyle/>
          <a:p>
            <a:pPr algn="just"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The prescriptive approach is a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view of grammar as a set of rules for the ‘proper’ use of a language.</a:t>
            </a:r>
          </a:p>
          <a:p>
            <a:pPr marL="0" indent="0" algn="just" rtl="0" eaLnBrk="1" hangingPunct="1">
              <a:lnSpc>
                <a:spcPct val="90000"/>
              </a:lnSpc>
              <a:buFontTx/>
              <a:buNone/>
              <a:defRPr/>
            </a:pPr>
            <a:endPar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rtl="0" eaLnBrk="1" hangingPunct="1">
              <a:lnSpc>
                <a:spcPct val="90000"/>
              </a:lnSpc>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Some familiar examples of prescriptive rules for English sentences are: </a:t>
            </a:r>
          </a:p>
          <a:p>
            <a:pPr algn="just" rtl="0" eaLnBrk="1" hangingPunct="1">
              <a:lnSpc>
                <a:spcPct val="90000"/>
              </a:lnSpc>
              <a:defRPr/>
            </a:pPr>
            <a:endPar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rtl="0" eaLnBrk="1" hangingPunct="1">
              <a:lnSpc>
                <a:spcPct val="90000"/>
              </a:lnSpc>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You must not split an infinitive. </a:t>
            </a:r>
          </a:p>
          <a:p>
            <a:pPr marL="0" indent="0" algn="just" rtl="0" eaLnBrk="1" hangingPunct="1">
              <a:lnSpc>
                <a:spcPct val="90000"/>
              </a:lnSpc>
              <a:buFontTx/>
              <a:buNone/>
              <a:defRPr/>
            </a:pPr>
            <a:endPar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rtl="0" eaLnBrk="1" hangingPunct="1">
              <a:lnSpc>
                <a:spcPct val="90000"/>
              </a:lnSpc>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You must not end a sentence with a preposition.</a:t>
            </a:r>
            <a:r>
              <a:rPr lang="en-US" altLang="en-US" sz="2800" dirty="0"/>
              <a:t> </a:t>
            </a:r>
          </a:p>
          <a:p>
            <a:pPr eaLnBrk="1" hangingPunct="1">
              <a:lnSpc>
                <a:spcPct val="90000"/>
              </a:lnSpc>
              <a:defRPr/>
            </a:pPr>
            <a:endParaRPr lang="en-US" alt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rtl="0" eaLnBrk="1" hangingPunct="1">
              <a:defRPr/>
            </a:pPr>
            <a:r>
              <a:rPr lang="en-US" altLang="en-US" sz="24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The prescriptive approach : </a:t>
            </a:r>
            <a:r>
              <a:rPr lang="en-US" altLang="en-US" sz="2400" b="1" dirty="0">
                <a:solidFill>
                  <a:srgbClr val="002060"/>
                </a:solidFill>
                <a:latin typeface="Times New Roman" panose="02020603050405020304" pitchFamily="18" charset="0"/>
                <a:cs typeface="Times New Roman" panose="02020603050405020304" pitchFamily="18" charset="0"/>
              </a:rPr>
              <a:t>Captain Kirk’s infinitive</a:t>
            </a:r>
            <a:r>
              <a:rPr lang="en-US" altLang="en-US" sz="2400" dirty="0">
                <a:solidFill>
                  <a:srgbClr val="002060"/>
                </a:solidFill>
                <a:latin typeface="Times New Roman" panose="02020603050405020304" pitchFamily="18" charset="0"/>
                <a:cs typeface="Times New Roman" panose="02020603050405020304" pitchFamily="18" charset="0"/>
              </a:rPr>
              <a:t> </a:t>
            </a:r>
          </a:p>
        </p:txBody>
      </p:sp>
      <p:sp>
        <p:nvSpPr>
          <p:cNvPr id="15363" name="Rectangle 3"/>
          <p:cNvSpPr>
            <a:spLocks noGrp="1" noChangeArrowheads="1"/>
          </p:cNvSpPr>
          <p:nvPr>
            <p:ph type="body" idx="1"/>
          </p:nvPr>
        </p:nvSpPr>
        <p:spPr/>
        <p:txBody>
          <a:bodyPr/>
          <a:lstStyle/>
          <a:p>
            <a:pPr algn="just" rtl="0" eaLnBrk="1" hangingPunct="1">
              <a:lnSpc>
                <a:spcPct val="90000"/>
              </a:lnSpc>
            </a:pPr>
            <a:r>
              <a:rPr lang="en-US" altLang="en-US" sz="2800" dirty="0" smtClean="0">
                <a:latin typeface="Times New Roman" pitchFamily="18" charset="0"/>
                <a:cs typeface="Times New Roman" pitchFamily="18" charset="0"/>
              </a:rPr>
              <a:t>The infinitive in English has the form to + the base form of the verb, as in </a:t>
            </a:r>
            <a:r>
              <a:rPr lang="en-US" altLang="en-US" sz="2800" b="1" dirty="0" smtClean="0">
                <a:latin typeface="Times New Roman" pitchFamily="18" charset="0"/>
                <a:cs typeface="Times New Roman" pitchFamily="18" charset="0"/>
              </a:rPr>
              <a:t>(</a:t>
            </a:r>
            <a:r>
              <a:rPr lang="en-US" altLang="en-US" sz="2800" b="1" i="1" dirty="0" smtClean="0">
                <a:latin typeface="Times New Roman" pitchFamily="18" charset="0"/>
                <a:cs typeface="Times New Roman" pitchFamily="18" charset="0"/>
              </a:rPr>
              <a:t>to go)</a:t>
            </a:r>
            <a:r>
              <a:rPr lang="en-US" altLang="en-US" sz="2800" b="1" dirty="0" smtClean="0">
                <a:latin typeface="Times New Roman" pitchFamily="18" charset="0"/>
                <a:cs typeface="Times New Roman" pitchFamily="18" charset="0"/>
              </a:rPr>
              <a:t>, </a:t>
            </a:r>
            <a:r>
              <a:rPr lang="en-US" altLang="en-US" sz="2800" dirty="0" smtClean="0">
                <a:latin typeface="Times New Roman" pitchFamily="18" charset="0"/>
                <a:cs typeface="Times New Roman" pitchFamily="18" charset="0"/>
              </a:rPr>
              <a:t>and can be used with an adverb such as </a:t>
            </a:r>
            <a:r>
              <a:rPr lang="en-US" altLang="en-US" sz="2800" b="1" i="1" dirty="0" smtClean="0">
                <a:latin typeface="Times New Roman" pitchFamily="18" charset="0"/>
                <a:cs typeface="Times New Roman" pitchFamily="18" charset="0"/>
              </a:rPr>
              <a:t>boldly</a:t>
            </a:r>
            <a:r>
              <a:rPr lang="en-US" altLang="en-US" sz="2800" dirty="0" smtClean="0">
                <a:latin typeface="Times New Roman" pitchFamily="18" charset="0"/>
                <a:cs typeface="Times New Roman" pitchFamily="18" charset="0"/>
              </a:rPr>
              <a:t>.</a:t>
            </a:r>
          </a:p>
          <a:p>
            <a:pPr algn="just" rtl="0" eaLnBrk="1" hangingPunct="1">
              <a:lnSpc>
                <a:spcPct val="90000"/>
              </a:lnSpc>
            </a:pPr>
            <a:r>
              <a:rPr lang="en-US" altLang="en-US" sz="2800" dirty="0" smtClean="0">
                <a:latin typeface="Times New Roman" pitchFamily="18" charset="0"/>
                <a:cs typeface="Times New Roman" pitchFamily="18" charset="0"/>
              </a:rPr>
              <a:t> At the beginning of each televised Star Trek episode, one of the main characters, Captain Kirk, always used the expression </a:t>
            </a:r>
            <a:r>
              <a:rPr lang="en-US" altLang="en-US" sz="2800" b="1" i="1" dirty="0" smtClean="0">
                <a:latin typeface="Times New Roman" pitchFamily="18" charset="0"/>
                <a:cs typeface="Times New Roman" pitchFamily="18" charset="0"/>
              </a:rPr>
              <a:t>To boldly go</a:t>
            </a:r>
            <a:r>
              <a:rPr lang="en-US" altLang="en-US" sz="2800" i="1" dirty="0" smtClean="0">
                <a:latin typeface="Times New Roman" pitchFamily="18" charset="0"/>
                <a:cs typeface="Times New Roman" pitchFamily="18" charset="0"/>
              </a:rPr>
              <a:t>….</a:t>
            </a:r>
          </a:p>
          <a:p>
            <a:pPr algn="just" rtl="0" eaLnBrk="1" hangingPunct="1">
              <a:lnSpc>
                <a:spcPct val="90000"/>
              </a:lnSpc>
            </a:pPr>
            <a:r>
              <a:rPr lang="en-US" altLang="en-US" sz="2800" dirty="0" smtClean="0">
                <a:latin typeface="Times New Roman" pitchFamily="18" charset="0"/>
                <a:cs typeface="Times New Roman" pitchFamily="18" charset="0"/>
              </a:rPr>
              <a:t>. This is an example of a split infinitive. Captain Kirk’s teacher might have expected him to say </a:t>
            </a:r>
            <a:r>
              <a:rPr lang="en-US" altLang="en-US" sz="2800" b="1" i="1" dirty="0" smtClean="0">
                <a:latin typeface="Times New Roman" pitchFamily="18" charset="0"/>
                <a:cs typeface="Times New Roman" pitchFamily="18" charset="0"/>
              </a:rPr>
              <a:t>To go boldly </a:t>
            </a:r>
            <a:r>
              <a:rPr lang="en-US" altLang="en-US" sz="2800" b="1" dirty="0" smtClean="0">
                <a:latin typeface="Times New Roman" pitchFamily="18" charset="0"/>
                <a:cs typeface="Times New Roman" pitchFamily="18" charset="0"/>
              </a:rPr>
              <a:t>or </a:t>
            </a:r>
            <a:r>
              <a:rPr lang="en-US" altLang="en-US" sz="2800" b="1" i="1" dirty="0" smtClean="0">
                <a:latin typeface="Times New Roman" pitchFamily="18" charset="0"/>
                <a:cs typeface="Times New Roman" pitchFamily="18" charset="0"/>
              </a:rPr>
              <a:t>Boldly to go</a:t>
            </a:r>
            <a:r>
              <a:rPr lang="en-US" altLang="en-US" sz="2800" i="1" dirty="0" smtClean="0">
                <a:latin typeface="Times New Roman" pitchFamily="18" charset="0"/>
                <a:cs typeface="Times New Roman" pitchFamily="18" charset="0"/>
              </a:rPr>
              <a:t>, </a:t>
            </a:r>
            <a:r>
              <a:rPr lang="en-US" altLang="en-US" sz="2800" dirty="0" smtClean="0">
                <a:latin typeface="Times New Roman" pitchFamily="18" charset="0"/>
                <a:cs typeface="Times New Roman" pitchFamily="18" charset="0"/>
              </a:rPr>
              <a:t>so that the adverb didn’t split the infinitive.</a:t>
            </a:r>
            <a:r>
              <a:rPr lang="en-US" altLang="en-US" sz="28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rtl="0" eaLnBrk="1" hangingPunct="1"/>
            <a:r>
              <a:rPr lang="en-US" altLang="en-US" sz="2800" b="1" smtClean="0">
                <a:solidFill>
                  <a:srgbClr val="002060"/>
                </a:solidFill>
                <a:latin typeface="Times New Roman" pitchFamily="18" charset="0"/>
                <a:cs typeface="Times New Roman" pitchFamily="18" charset="0"/>
              </a:rPr>
              <a:t>The descriptive approach</a:t>
            </a:r>
            <a:r>
              <a:rPr lang="en-US" altLang="en-US" sz="2800" smtClean="0">
                <a:solidFill>
                  <a:srgbClr val="002060"/>
                </a:solidFill>
                <a:latin typeface="Times New Roman" pitchFamily="18" charset="0"/>
                <a:cs typeface="Times New Roman" pitchFamily="18" charset="0"/>
              </a:rPr>
              <a:t> </a:t>
            </a:r>
          </a:p>
        </p:txBody>
      </p:sp>
      <p:sp>
        <p:nvSpPr>
          <p:cNvPr id="16387" name="Rectangle 3"/>
          <p:cNvSpPr>
            <a:spLocks noGrp="1" noChangeArrowheads="1"/>
          </p:cNvSpPr>
          <p:nvPr>
            <p:ph type="body" idx="1"/>
          </p:nvPr>
        </p:nvSpPr>
        <p:spPr/>
        <p:txBody>
          <a:bodyPr/>
          <a:lstStyle/>
          <a:p>
            <a:pPr algn="just" rtl="0" eaLnBrk="1" hangingPunct="1"/>
            <a:r>
              <a:rPr lang="en-US" altLang="en-US" sz="2800" b="1" dirty="0" smtClean="0">
                <a:latin typeface="Times New Roman" pitchFamily="18" charset="0"/>
                <a:cs typeface="Times New Roman" pitchFamily="18" charset="0"/>
              </a:rPr>
              <a:t>Descriptive approach</a:t>
            </a:r>
            <a:r>
              <a:rPr lang="en-US" altLang="en-US" sz="2800" dirty="0" smtClean="0">
                <a:latin typeface="Times New Roman" pitchFamily="18" charset="0"/>
                <a:cs typeface="Times New Roman" pitchFamily="18" charset="0"/>
              </a:rPr>
              <a:t>: an approach to grammar that is based on a description of the structures actually used in a language, not what should be used, in contrast to the prescriptive approach. Two famous approaches are: </a:t>
            </a:r>
          </a:p>
          <a:p>
            <a:pPr marL="0" indent="0" algn="l" rtl="0" eaLnBrk="1" hangingPunct="1">
              <a:buNone/>
            </a:pPr>
            <a:r>
              <a:rPr lang="en-US" altLang="en-US" sz="2800" dirty="0" smtClean="0">
                <a:latin typeface="Times New Roman" pitchFamily="18" charset="0"/>
                <a:cs typeface="Times New Roman" pitchFamily="18" charset="0"/>
              </a:rPr>
              <a:t>1. structural analysis </a:t>
            </a:r>
          </a:p>
          <a:p>
            <a:pPr marL="0" indent="0" algn="l" rtl="0" eaLnBrk="1" hangingPunct="1">
              <a:buNone/>
            </a:pPr>
            <a:r>
              <a:rPr lang="en-US" altLang="en-US" sz="2800" dirty="0" smtClean="0">
                <a:latin typeface="Times New Roman" pitchFamily="18" charset="0"/>
                <a:cs typeface="Times New Roman" pitchFamily="18" charset="0"/>
              </a:rPr>
              <a:t>2</a:t>
            </a:r>
            <a:r>
              <a:rPr lang="en-US" altLang="en-US" sz="2800" dirty="0" smtClean="0">
                <a:latin typeface="Times New Roman" pitchFamily="18" charset="0"/>
                <a:cs typeface="Times New Roman" pitchFamily="18" charset="0"/>
              </a:rPr>
              <a:t>. immediate constituent analysis = labeled and bracketed sentences</a:t>
            </a:r>
            <a:r>
              <a:rPr lang="en-US" altLang="en-US" sz="2800" dirty="0" smtClean="0"/>
              <a:t> </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rtl="0" eaLnBrk="1" hangingPunct="1"/>
            <a:r>
              <a:rPr lang="en-US" altLang="en-US" sz="2800" b="1" smtClean="0">
                <a:solidFill>
                  <a:srgbClr val="002060"/>
                </a:solidFill>
                <a:latin typeface="Times New Roman" pitchFamily="18" charset="0"/>
                <a:cs typeface="Times New Roman" pitchFamily="18" charset="0"/>
              </a:rPr>
              <a:t>The descriptive approach :</a:t>
            </a:r>
            <a:r>
              <a:rPr lang="en-US" altLang="en-US" sz="2800" smtClean="0">
                <a:solidFill>
                  <a:srgbClr val="002060"/>
                </a:solidFill>
                <a:latin typeface="Times New Roman" pitchFamily="18" charset="0"/>
                <a:cs typeface="Times New Roman" pitchFamily="18" charset="0"/>
              </a:rPr>
              <a:t> </a:t>
            </a:r>
            <a:r>
              <a:rPr lang="en-US" altLang="en-US" sz="2800" b="1" smtClean="0">
                <a:solidFill>
                  <a:srgbClr val="002060"/>
                </a:solidFill>
                <a:latin typeface="Times New Roman" pitchFamily="18" charset="0"/>
                <a:cs typeface="Times New Roman" pitchFamily="18" charset="0"/>
              </a:rPr>
              <a:t>Structural analysis</a:t>
            </a:r>
            <a:r>
              <a:rPr lang="en-US" altLang="en-US" sz="2800" smtClean="0">
                <a:solidFill>
                  <a:srgbClr val="002060"/>
                </a:solidFill>
                <a:latin typeface="Times New Roman" pitchFamily="18" charset="0"/>
                <a:cs typeface="Times New Roman" pitchFamily="18" charset="0"/>
              </a:rPr>
              <a:t> </a:t>
            </a:r>
          </a:p>
        </p:txBody>
      </p:sp>
      <p:sp>
        <p:nvSpPr>
          <p:cNvPr id="17411" name="Rectangle 3"/>
          <p:cNvSpPr>
            <a:spLocks noGrp="1" noChangeArrowheads="1"/>
          </p:cNvSpPr>
          <p:nvPr>
            <p:ph type="body" idx="1"/>
          </p:nvPr>
        </p:nvSpPr>
        <p:spPr/>
        <p:txBody>
          <a:bodyPr/>
          <a:lstStyle/>
          <a:p>
            <a:pPr algn="just" rtl="0" eaLnBrk="1" hangingPunct="1">
              <a:defRPr/>
            </a:pPr>
            <a:r>
              <a:rPr lang="en-US" altLang="en-US" sz="2800" b="1" dirty="0">
                <a:latin typeface="Times New Roman" panose="02020603050405020304" pitchFamily="18" charset="0"/>
                <a:cs typeface="Times New Roman" panose="02020603050405020304" pitchFamily="18" charset="0"/>
              </a:rPr>
              <a:t>Structural analysis</a:t>
            </a:r>
            <a:r>
              <a:rPr lang="en-US" altLang="en-US" sz="2800" dirty="0">
                <a:latin typeface="Times New Roman" panose="02020603050405020304" pitchFamily="18" charset="0"/>
                <a:cs typeface="Times New Roman" panose="02020603050405020304" pitchFamily="18" charset="0"/>
              </a:rPr>
              <a:t>: the investigation of the distribution of grammatical forms in a language. The method involves the use of ‘test-frames’ that can be sentences with empty slots in them. For example:</a:t>
            </a:r>
          </a:p>
          <a:p>
            <a:pPr marL="0" indent="0" algn="just" rtl="0" eaLnBrk="1" hangingPunct="1">
              <a:buFontTx/>
              <a:buNone/>
              <a:defRPr/>
            </a:pPr>
            <a:r>
              <a:rPr lang="en-US" altLang="en-US" sz="2800" dirty="0">
                <a:latin typeface="Times New Roman" panose="02020603050405020304" pitchFamily="18" charset="0"/>
                <a:cs typeface="Times New Roman" panose="02020603050405020304" pitchFamily="18" charset="0"/>
              </a:rPr>
              <a:t> </a:t>
            </a:r>
          </a:p>
          <a:p>
            <a:pPr algn="just" rtl="0" eaLnBrk="1" hangingPunct="1">
              <a:defRPr/>
            </a:pPr>
            <a:r>
              <a:rPr lang="en-US" altLang="en-US" sz="2800" dirty="0">
                <a:latin typeface="Times New Roman" panose="02020603050405020304" pitchFamily="18" charset="0"/>
                <a:cs typeface="Times New Roman" panose="02020603050405020304" pitchFamily="18" charset="0"/>
              </a:rPr>
              <a:t>The ----------------- makes a lot of noise. </a:t>
            </a:r>
          </a:p>
          <a:p>
            <a:pPr algn="just" rtl="0" eaLnBrk="1" hangingPunct="1">
              <a:defRPr/>
            </a:pPr>
            <a:r>
              <a:rPr lang="en-US" altLang="en-US" sz="2800" dirty="0">
                <a:latin typeface="Times New Roman" panose="02020603050405020304" pitchFamily="18" charset="0"/>
                <a:cs typeface="Times New Roman" panose="02020603050405020304" pitchFamily="18" charset="0"/>
              </a:rPr>
              <a:t>I heard a ----------------- yesterday.</a:t>
            </a:r>
            <a:r>
              <a:rPr lang="en-US" altLang="en-US" sz="2800" dirty="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z="2800" b="1" smtClean="0">
                <a:solidFill>
                  <a:srgbClr val="002060"/>
                </a:solidFill>
                <a:latin typeface="Times New Roman" pitchFamily="18" charset="0"/>
                <a:cs typeface="Times New Roman" pitchFamily="18" charset="0"/>
              </a:rPr>
              <a:t>The descriptive approach :</a:t>
            </a:r>
            <a:r>
              <a:rPr lang="en-US" altLang="en-US" sz="2800" smtClean="0">
                <a:solidFill>
                  <a:srgbClr val="002060"/>
                </a:solidFill>
                <a:latin typeface="Times New Roman" pitchFamily="18" charset="0"/>
                <a:cs typeface="Times New Roman" pitchFamily="18" charset="0"/>
              </a:rPr>
              <a:t> </a:t>
            </a:r>
            <a:r>
              <a:rPr lang="en-US" altLang="en-US" sz="2800" b="1" smtClean="0">
                <a:solidFill>
                  <a:srgbClr val="002060"/>
                </a:solidFill>
                <a:latin typeface="Times New Roman" pitchFamily="18" charset="0"/>
                <a:cs typeface="Times New Roman" pitchFamily="18" charset="0"/>
              </a:rPr>
              <a:t>Structural analysis</a:t>
            </a:r>
            <a:r>
              <a:rPr lang="en-US" altLang="en-US" sz="2800" smtClean="0">
                <a:solidFill>
                  <a:srgbClr val="002060"/>
                </a:solidFill>
                <a:latin typeface="Times New Roman" pitchFamily="18" charset="0"/>
                <a:cs typeface="Times New Roman" pitchFamily="18" charset="0"/>
              </a:rPr>
              <a:t> </a:t>
            </a:r>
            <a:endParaRPr lang="en-US" altLang="en-US" sz="2800" b="1" smtClean="0">
              <a:solidFill>
                <a:schemeClr val="hlink"/>
              </a:solidFill>
              <a:latin typeface="Times New Roman" pitchFamily="18" charset="0"/>
              <a:cs typeface="Times New Roman" pitchFamily="18" charset="0"/>
            </a:endParaRPr>
          </a:p>
        </p:txBody>
      </p:sp>
      <p:sp>
        <p:nvSpPr>
          <p:cNvPr id="18435" name="Rectangle 3"/>
          <p:cNvSpPr>
            <a:spLocks noGrp="1" noChangeArrowheads="1"/>
          </p:cNvSpPr>
          <p:nvPr>
            <p:ph type="body" idx="1"/>
          </p:nvPr>
        </p:nvSpPr>
        <p:spPr/>
        <p:txBody>
          <a:bodyPr/>
          <a:lstStyle/>
          <a:p>
            <a:pPr algn="just" rtl="0" eaLnBrk="1" hangingPunct="1">
              <a:defRPr/>
            </a:pPr>
            <a:r>
              <a:rPr lang="en-US" altLang="en-US" sz="2800" dirty="0">
                <a:latin typeface="Times New Roman" panose="02020603050405020304" pitchFamily="18" charset="0"/>
                <a:cs typeface="Times New Roman" panose="02020603050405020304" pitchFamily="18" charset="0"/>
              </a:rPr>
              <a:t>There are a lot of forms that can fit into these slots to produce good grammatical sentences of English </a:t>
            </a:r>
            <a:r>
              <a:rPr lang="en-US" altLang="en-US" sz="2800" b="1" dirty="0">
                <a:latin typeface="Times New Roman" panose="02020603050405020304" pitchFamily="18" charset="0"/>
                <a:cs typeface="Times New Roman" panose="02020603050405020304" pitchFamily="18" charset="0"/>
              </a:rPr>
              <a:t>(e.g., </a:t>
            </a:r>
            <a:r>
              <a:rPr lang="en-US" altLang="en-US" sz="2800" b="1" i="1" dirty="0">
                <a:latin typeface="Times New Roman" panose="02020603050405020304" pitchFamily="18" charset="0"/>
                <a:cs typeface="Times New Roman" panose="02020603050405020304" pitchFamily="18" charset="0"/>
              </a:rPr>
              <a:t>car, child, donkey, dog, radio). </a:t>
            </a:r>
          </a:p>
          <a:p>
            <a:pPr marL="0" indent="0" algn="just" rtl="0" eaLnBrk="1" hangingPunct="1">
              <a:buFontTx/>
              <a:buNone/>
              <a:defRPr/>
            </a:pPr>
            <a:endParaRPr lang="en-US" altLang="en-US" sz="2800" b="1" dirty="0">
              <a:latin typeface="Times New Roman" panose="02020603050405020304" pitchFamily="18" charset="0"/>
              <a:cs typeface="Times New Roman" panose="02020603050405020304" pitchFamily="18" charset="0"/>
            </a:endParaRPr>
          </a:p>
          <a:p>
            <a:pPr algn="just" rtl="0" eaLnBrk="1" hangingPunct="1">
              <a:defRPr/>
            </a:pPr>
            <a:r>
              <a:rPr lang="en-US" altLang="en-US" sz="2800" dirty="0">
                <a:latin typeface="Times New Roman" panose="02020603050405020304" pitchFamily="18" charset="0"/>
                <a:cs typeface="Times New Roman" panose="02020603050405020304" pitchFamily="18" charset="0"/>
              </a:rPr>
              <a:t>As a result, we can propose that because all these forms fit in the same test-frame, they are likely to be examples of the same grammatical category. The label we give to this grammatical category is, of course, ‘</a:t>
            </a:r>
            <a:r>
              <a:rPr lang="en-US" altLang="en-US" sz="2800" b="1" dirty="0">
                <a:latin typeface="Times New Roman" panose="02020603050405020304" pitchFamily="18" charset="0"/>
                <a:cs typeface="Times New Roman" panose="02020603050405020304" pitchFamily="18" charset="0"/>
              </a:rPr>
              <a:t>noun</a:t>
            </a:r>
            <a:r>
              <a:rPr lang="en-US" altLang="en-US" sz="2800" dirty="0">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rtl="0" eaLnBrk="1" hangingPunct="1"/>
            <a:r>
              <a:rPr lang="en-US" altLang="en-US" sz="2400" b="1" smtClean="0">
                <a:solidFill>
                  <a:srgbClr val="002060"/>
                </a:solidFill>
                <a:latin typeface="Times New Roman" pitchFamily="18" charset="0"/>
                <a:cs typeface="Times New Roman" pitchFamily="18" charset="0"/>
              </a:rPr>
              <a:t>The descriptive approach :</a:t>
            </a:r>
            <a:r>
              <a:rPr lang="en-US" altLang="en-US" sz="2400" smtClean="0">
                <a:solidFill>
                  <a:srgbClr val="002060"/>
                </a:solidFill>
                <a:latin typeface="Times New Roman" pitchFamily="18" charset="0"/>
                <a:cs typeface="Times New Roman" pitchFamily="18" charset="0"/>
              </a:rPr>
              <a:t> </a:t>
            </a:r>
            <a:r>
              <a:rPr lang="en-US" altLang="en-US" sz="2400" b="1" smtClean="0">
                <a:solidFill>
                  <a:srgbClr val="002060"/>
                </a:solidFill>
                <a:latin typeface="Times New Roman" pitchFamily="18" charset="0"/>
                <a:cs typeface="Times New Roman" pitchFamily="18" charset="0"/>
              </a:rPr>
              <a:t>Immediate constituent analysis</a:t>
            </a:r>
            <a:r>
              <a:rPr lang="en-US" altLang="en-US" sz="2400" smtClean="0">
                <a:solidFill>
                  <a:srgbClr val="002060"/>
                </a:solidFill>
                <a:latin typeface="Times New Roman" pitchFamily="18" charset="0"/>
                <a:cs typeface="Times New Roman" pitchFamily="18" charset="0"/>
              </a:rPr>
              <a:t> </a:t>
            </a:r>
          </a:p>
        </p:txBody>
      </p:sp>
      <p:sp>
        <p:nvSpPr>
          <p:cNvPr id="19459" name="Rectangle 3"/>
          <p:cNvSpPr>
            <a:spLocks noGrp="1" noChangeArrowheads="1"/>
          </p:cNvSpPr>
          <p:nvPr>
            <p:ph type="body" idx="1"/>
          </p:nvPr>
        </p:nvSpPr>
        <p:spPr/>
        <p:txBody>
          <a:bodyPr/>
          <a:lstStyle/>
          <a:p>
            <a:pPr algn="just" rtl="0" eaLnBrk="1" hangingPunct="1">
              <a:defRPr/>
            </a:pPr>
            <a:r>
              <a:rPr lang="en-US" altLang="en-US" sz="2400" b="1" dirty="0">
                <a:latin typeface="Times New Roman" panose="02020603050405020304" pitchFamily="18" charset="0"/>
                <a:cs typeface="Times New Roman" panose="02020603050405020304" pitchFamily="18" charset="0"/>
              </a:rPr>
              <a:t>Constituent analysis</a:t>
            </a:r>
            <a:r>
              <a:rPr lang="en-US" altLang="en-US" sz="2400" dirty="0">
                <a:latin typeface="Times New Roman" panose="02020603050405020304" pitchFamily="18" charset="0"/>
                <a:cs typeface="Times New Roman" panose="02020603050405020304" pitchFamily="18" charset="0"/>
              </a:rPr>
              <a:t>: a grammatical analysis of how small constituents (or components) go together to form larger constituents in sentences. One basic step is determining how words go together to form phrases. </a:t>
            </a:r>
          </a:p>
          <a:p>
            <a:pPr marL="0" indent="0" algn="just" rtl="0" eaLnBrk="1" hangingPunct="1">
              <a:buFontTx/>
              <a:buNone/>
              <a:defRPr/>
            </a:pPr>
            <a:endParaRPr lang="en-US" altLang="en-US" sz="2400" dirty="0">
              <a:latin typeface="Times New Roman" panose="02020603050405020304" pitchFamily="18" charset="0"/>
              <a:cs typeface="Times New Roman" panose="02020603050405020304" pitchFamily="18" charset="0"/>
            </a:endParaRPr>
          </a:p>
          <a:p>
            <a:pPr algn="just" rtl="0" eaLnBrk="1" hangingPunct="1">
              <a:defRPr/>
            </a:pPr>
            <a:r>
              <a:rPr lang="en-US" altLang="en-US" sz="2400" dirty="0">
                <a:latin typeface="Times New Roman" panose="02020603050405020304" pitchFamily="18" charset="0"/>
                <a:cs typeface="Times New Roman" panose="02020603050405020304" pitchFamily="18" charset="0"/>
              </a:rPr>
              <a:t>In the following sentence, we can identify eight constituents at the word level: </a:t>
            </a:r>
          </a:p>
          <a:p>
            <a:pPr marL="0" indent="0" algn="just" rtl="0" eaLnBrk="1" hangingPunct="1">
              <a:buFontTx/>
              <a:buNone/>
              <a:defRPr/>
            </a:pPr>
            <a:endParaRPr lang="en-US" altLang="en-US" sz="2400" dirty="0">
              <a:latin typeface="Times New Roman" panose="02020603050405020304" pitchFamily="18" charset="0"/>
              <a:cs typeface="Times New Roman" panose="02020603050405020304" pitchFamily="18" charset="0"/>
            </a:endParaRPr>
          </a:p>
          <a:p>
            <a:pPr algn="just" rtl="0" eaLnBrk="1" hangingPunct="1">
              <a:defRPr/>
            </a:pPr>
            <a:r>
              <a:rPr lang="en-US" altLang="en-US" sz="2400" i="1" dirty="0">
                <a:latin typeface="Times New Roman" panose="02020603050405020304" pitchFamily="18" charset="0"/>
                <a:cs typeface="Times New Roman" panose="02020603050405020304" pitchFamily="18" charset="0"/>
              </a:rPr>
              <a:t>Her father brought a shotgun to the wedding.</a:t>
            </a:r>
            <a:r>
              <a:rPr lang="en-US" altLang="en-US" sz="2400" dirty="0">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584" y="188640"/>
            <a:ext cx="7772400" cy="720502"/>
          </a:xfrm>
        </p:spPr>
        <p:txBody>
          <a:bodyPr anchor="ctr"/>
          <a:lstStyle/>
          <a:p>
            <a:pPr eaLnBrk="1" hangingPunct="1">
              <a:defRPr/>
            </a:pPr>
            <a:r>
              <a:rPr lang="en-US" altLang="en-US" sz="5400" b="1" i="1" dirty="0" smtClean="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Grammar</a:t>
            </a:r>
            <a:endParaRPr lang="en-US" altLang="en-US" sz="5400"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2051" name="Rectangle 3"/>
          <p:cNvSpPr>
            <a:spLocks noGrp="1" noChangeArrowheads="1"/>
          </p:cNvSpPr>
          <p:nvPr>
            <p:ph type="subTitle" idx="1"/>
          </p:nvPr>
        </p:nvSpPr>
        <p:spPr>
          <a:xfrm>
            <a:off x="1403648" y="1196752"/>
            <a:ext cx="6400800" cy="5040585"/>
          </a:xfrm>
        </p:spPr>
        <p:txBody>
          <a:bodyPr/>
          <a:lstStyle/>
          <a:p>
            <a:pPr marL="190500" indent="-190500" eaLnBrk="1" hangingPunct="1">
              <a:lnSpc>
                <a:spcPct val="80000"/>
              </a:lnSpc>
              <a:defRPr/>
            </a:pPr>
            <a:endParaRPr lang="en-US" altLang="en-US" sz="1800" dirty="0"/>
          </a:p>
          <a:p>
            <a:pPr marL="190500" indent="-190500" algn="l" rtl="0" eaLnBrk="1" hangingPunct="1">
              <a:lnSpc>
                <a:spcPct val="80000"/>
              </a:lnSpc>
              <a:buFontTx/>
              <a:buAutoNum type="arabicPeriod"/>
              <a:defRPr/>
            </a:pPr>
            <a:r>
              <a:rPr lang="en-US" altLang="en-US"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Introduction </a:t>
            </a:r>
          </a:p>
          <a:p>
            <a:pPr marL="190500" indent="-190500" algn="l" rtl="0" eaLnBrk="1" hangingPunct="1">
              <a:lnSpc>
                <a:spcPct val="80000"/>
              </a:lnSpc>
              <a:buFontTx/>
              <a:buAutoNum type="arabicPeriod"/>
              <a:defRPr/>
            </a:pPr>
            <a:r>
              <a:rPr lang="en-US" altLang="en-US"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Grammar </a:t>
            </a:r>
          </a:p>
          <a:p>
            <a:pPr marL="190500" indent="-190500" algn="l" rtl="0" eaLnBrk="1" hangingPunct="1">
              <a:lnSpc>
                <a:spcPct val="80000"/>
              </a:lnSpc>
              <a:buFontTx/>
              <a:buAutoNum type="arabicPeriod"/>
              <a:defRPr/>
            </a:pPr>
            <a:r>
              <a:rPr lang="en-US" altLang="en-US"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Traditional grammar:  </a:t>
            </a:r>
          </a:p>
          <a:p>
            <a:pPr algn="l" rtl="0" eaLnBrk="1" hangingPunct="1">
              <a:lnSpc>
                <a:spcPct val="80000"/>
              </a:lnSpc>
              <a:defRPr/>
            </a:pPr>
            <a:r>
              <a:rPr lang="en-US" altLang="en-US" dirty="0">
                <a:solidFill>
                  <a:srgbClr val="0070C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a. The parts of speech </a:t>
            </a:r>
          </a:p>
          <a:p>
            <a:pPr algn="l" rtl="0" eaLnBrk="1" hangingPunct="1">
              <a:lnSpc>
                <a:spcPct val="80000"/>
              </a:lnSpc>
              <a:defRPr/>
            </a:pPr>
            <a:r>
              <a:rPr lang="en-US" altLang="en-US" dirty="0">
                <a:solidFill>
                  <a:srgbClr val="0070C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b. Agreement </a:t>
            </a:r>
          </a:p>
          <a:p>
            <a:pPr algn="l" rtl="0" eaLnBrk="1" hangingPunct="1">
              <a:lnSpc>
                <a:spcPct val="80000"/>
              </a:lnSpc>
              <a:defRPr/>
            </a:pPr>
            <a:r>
              <a:rPr lang="en-US" altLang="en-US" dirty="0">
                <a:solidFill>
                  <a:srgbClr val="0070C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c. Grammatical gender </a:t>
            </a:r>
          </a:p>
          <a:p>
            <a:pPr algn="l" rtl="0" eaLnBrk="1" hangingPunct="1">
              <a:lnSpc>
                <a:spcPct val="80000"/>
              </a:lnSpc>
              <a:defRPr/>
            </a:pPr>
            <a:r>
              <a:rPr lang="en-US" altLang="en-US" dirty="0">
                <a:solidFill>
                  <a:srgbClr val="0070C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d.  Traditional analysis</a:t>
            </a:r>
            <a:endParaRPr lang="en-US" altLang="en-US" sz="800" dirty="0">
              <a:solidFill>
                <a:srgbClr val="0070C0"/>
              </a:solidFill>
              <a:effectLst>
                <a:outerShdw blurRad="38100" dist="38100" dir="2700000" algn="tl">
                  <a:srgbClr val="C0C0C0"/>
                </a:outerShdw>
              </a:effectLst>
            </a:endParaRPr>
          </a:p>
          <a:p>
            <a:pPr algn="l" rtl="0" eaLnBrk="1" hangingPunct="1">
              <a:lnSpc>
                <a:spcPct val="80000"/>
              </a:lnSpc>
              <a:defRPr/>
            </a:pPr>
            <a:r>
              <a:rPr lang="en-US" altLang="en-US"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4.The prescriptive approach :</a:t>
            </a:r>
          </a:p>
          <a:p>
            <a:pPr algn="l" rtl="0" eaLnBrk="1" hangingPunct="1">
              <a:lnSpc>
                <a:spcPct val="80000"/>
              </a:lnSpc>
              <a:defRPr/>
            </a:pPr>
            <a:r>
              <a:rPr lang="en-US" altLang="en-US" dirty="0">
                <a:solidFill>
                  <a:srgbClr val="0070C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a. Captain Kirk’s infinitive </a:t>
            </a:r>
          </a:p>
          <a:p>
            <a:pPr algn="l" rtl="0" eaLnBrk="1" hangingPunct="1">
              <a:lnSpc>
                <a:spcPct val="80000"/>
              </a:lnSpc>
              <a:defRPr/>
            </a:pPr>
            <a:r>
              <a:rPr lang="en-US" altLang="en-US"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5. The descriptive approach </a:t>
            </a:r>
          </a:p>
          <a:p>
            <a:pPr algn="l" rtl="0" eaLnBrk="1" hangingPunct="1">
              <a:lnSpc>
                <a:spcPct val="80000"/>
              </a:lnSpc>
              <a:defRPr/>
            </a:pPr>
            <a:r>
              <a:rPr lang="en-US" altLang="en-US" dirty="0">
                <a:solidFill>
                  <a:srgbClr val="0070C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a. Structural analysis </a:t>
            </a:r>
          </a:p>
          <a:p>
            <a:pPr algn="l" rtl="0" eaLnBrk="1" hangingPunct="1">
              <a:lnSpc>
                <a:spcPct val="80000"/>
              </a:lnSpc>
              <a:defRPr/>
            </a:pPr>
            <a:r>
              <a:rPr lang="en-US" altLang="en-US" dirty="0">
                <a:solidFill>
                  <a:srgbClr val="0070C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b. Immediate constituent analysis </a:t>
            </a:r>
          </a:p>
          <a:p>
            <a:pPr algn="l" rtl="0" eaLnBrk="1" hangingPunct="1">
              <a:lnSpc>
                <a:spcPct val="80000"/>
              </a:lnSpc>
              <a:defRPr/>
            </a:pPr>
            <a:r>
              <a:rPr lang="en-US" altLang="en-US" dirty="0">
                <a:solidFill>
                  <a:srgbClr val="0070C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c. Labeled and bracketed sentences</a:t>
            </a:r>
            <a:r>
              <a:rPr lang="en-US" altLang="en-US" sz="1800" dirty="0">
                <a:solidFill>
                  <a:srgbClr val="0070C0"/>
                </a:solidFill>
              </a:rPr>
              <a:t> </a:t>
            </a:r>
          </a:p>
          <a:p>
            <a:pPr marL="190500" indent="-190500" algn="l" rtl="0" eaLnBrk="1" hangingPunct="1">
              <a:lnSpc>
                <a:spcPct val="80000"/>
              </a:lnSpc>
              <a:buFontTx/>
              <a:buAutoNum type="arabicPeriod"/>
              <a:defRPr/>
            </a:pPr>
            <a:endParaRPr lang="en-US" alt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rtl="0" eaLnBrk="1" hangingPunct="1"/>
            <a:r>
              <a:rPr lang="en-US" altLang="en-US" sz="2400" b="1" smtClean="0">
                <a:solidFill>
                  <a:srgbClr val="002060"/>
                </a:solidFill>
                <a:latin typeface="Times New Roman" pitchFamily="18" charset="0"/>
                <a:cs typeface="Times New Roman" pitchFamily="18" charset="0"/>
              </a:rPr>
              <a:t>The descriptive approach :</a:t>
            </a:r>
            <a:r>
              <a:rPr lang="en-US" altLang="en-US" sz="2400" smtClean="0">
                <a:solidFill>
                  <a:srgbClr val="002060"/>
                </a:solidFill>
                <a:latin typeface="Times New Roman" pitchFamily="18" charset="0"/>
                <a:cs typeface="Times New Roman" pitchFamily="18" charset="0"/>
              </a:rPr>
              <a:t> </a:t>
            </a:r>
            <a:r>
              <a:rPr lang="en-US" altLang="en-US" sz="2400" b="1" smtClean="0">
                <a:solidFill>
                  <a:srgbClr val="002060"/>
                </a:solidFill>
                <a:latin typeface="Times New Roman" pitchFamily="18" charset="0"/>
                <a:cs typeface="Times New Roman" pitchFamily="18" charset="0"/>
              </a:rPr>
              <a:t>Immediate constituent analysis</a:t>
            </a:r>
            <a:r>
              <a:rPr lang="en-US" altLang="en-US" sz="2400" smtClean="0">
                <a:solidFill>
                  <a:srgbClr val="002060"/>
                </a:solidFill>
                <a:latin typeface="Times New Roman" pitchFamily="18" charset="0"/>
                <a:cs typeface="Times New Roman" pitchFamily="18" charset="0"/>
              </a:rPr>
              <a:t> </a:t>
            </a:r>
            <a:endParaRPr lang="en-US" altLang="en-US" sz="2400" b="1" smtClean="0">
              <a:solidFill>
                <a:schemeClr val="hlink"/>
              </a:solidFill>
              <a:latin typeface="Times New Roman" pitchFamily="18" charset="0"/>
              <a:cs typeface="Times New Roman" pitchFamily="18" charset="0"/>
            </a:endParaRPr>
          </a:p>
        </p:txBody>
      </p:sp>
      <p:sp>
        <p:nvSpPr>
          <p:cNvPr id="20483" name="Rectangle 3"/>
          <p:cNvSpPr>
            <a:spLocks noGrp="1" noChangeArrowheads="1"/>
          </p:cNvSpPr>
          <p:nvPr>
            <p:ph type="body" idx="1"/>
          </p:nvPr>
        </p:nvSpPr>
        <p:spPr/>
        <p:txBody>
          <a:bodyPr/>
          <a:lstStyle/>
          <a:p>
            <a:pPr algn="l" rtl="0" eaLnBrk="1" hangingPunct="1">
              <a:defRPr/>
            </a:pPr>
            <a:r>
              <a:rPr lang="en-US" altLang="en-US" sz="2400" i="1" dirty="0">
                <a:latin typeface="Times New Roman" panose="02020603050405020304" pitchFamily="18" charset="0"/>
                <a:cs typeface="Times New Roman" panose="02020603050405020304" pitchFamily="18" charset="0"/>
              </a:rPr>
              <a:t>her father / a shotgun / the wedding = </a:t>
            </a:r>
            <a:r>
              <a:rPr lang="en-US" altLang="en-US" sz="2400" dirty="0">
                <a:latin typeface="Times New Roman" panose="02020603050405020304" pitchFamily="18" charset="0"/>
                <a:cs typeface="Times New Roman" panose="02020603050405020304" pitchFamily="18" charset="0"/>
              </a:rPr>
              <a:t>noun phrases. </a:t>
            </a:r>
          </a:p>
          <a:p>
            <a:pPr algn="l" rtl="0" eaLnBrk="1" hangingPunct="1">
              <a:defRPr/>
            </a:pPr>
            <a:r>
              <a:rPr lang="en-US" altLang="en-US" sz="2400" i="1" dirty="0">
                <a:latin typeface="Times New Roman" panose="02020603050405020304" pitchFamily="18" charset="0"/>
                <a:cs typeface="Times New Roman" panose="02020603050405020304" pitchFamily="18" charset="0"/>
              </a:rPr>
              <a:t>to the wedding = a prepositional phrase. </a:t>
            </a:r>
            <a:endParaRPr lang="en-US" altLang="en-US" sz="2400" dirty="0">
              <a:latin typeface="Times New Roman" panose="02020603050405020304" pitchFamily="18" charset="0"/>
              <a:cs typeface="Times New Roman" panose="02020603050405020304" pitchFamily="18" charset="0"/>
            </a:endParaRPr>
          </a:p>
          <a:p>
            <a:pPr algn="l" rtl="0" eaLnBrk="1" hangingPunct="1">
              <a:defRPr/>
            </a:pPr>
            <a:r>
              <a:rPr lang="en-US" altLang="en-US" sz="2400" i="1" dirty="0">
                <a:latin typeface="Times New Roman" panose="02020603050405020304" pitchFamily="18" charset="0"/>
                <a:cs typeface="Times New Roman" panose="02020603050405020304" pitchFamily="18" charset="0"/>
              </a:rPr>
              <a:t>brought a shotgun = </a:t>
            </a:r>
            <a:r>
              <a:rPr lang="en-US" altLang="en-US" sz="2400" dirty="0">
                <a:latin typeface="Times New Roman" panose="02020603050405020304" pitchFamily="18" charset="0"/>
                <a:cs typeface="Times New Roman" panose="02020603050405020304" pitchFamily="18" charset="0"/>
              </a:rPr>
              <a:t>a verb phrase.</a:t>
            </a:r>
          </a:p>
          <a:p>
            <a:pPr algn="l" rtl="0" eaLnBrk="1" hangingPunct="1">
              <a:defRPr/>
            </a:pPr>
            <a:endParaRPr lang="en-US" altLang="en-US" sz="2400" dirty="0">
              <a:latin typeface="Times New Roman" panose="02020603050405020304" pitchFamily="18" charset="0"/>
              <a:cs typeface="Times New Roman" panose="02020603050405020304" pitchFamily="18" charset="0"/>
            </a:endParaRPr>
          </a:p>
          <a:p>
            <a:pPr algn="l" rtl="0" eaLnBrk="1" hangingPunct="1">
              <a:defRPr/>
            </a:pPr>
            <a:r>
              <a:rPr lang="en-US" altLang="en-US" dirty="0"/>
              <a:t> </a:t>
            </a:r>
            <a:endParaRPr lang="ar-SA" altLang="en-US" dirty="0"/>
          </a:p>
          <a:p>
            <a:pPr algn="l" rtl="0" eaLnBrk="1" hangingPunct="1">
              <a:buFontTx/>
              <a:buNone/>
              <a:defRPr/>
            </a:pPr>
            <a:endParaRPr lang="en-US" altLang="en-US"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604" r="24818"/>
          <a:stretch/>
        </p:blipFill>
        <p:spPr bwMode="auto">
          <a:xfrm>
            <a:off x="467544" y="3245911"/>
            <a:ext cx="7992888" cy="1119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489" r="23292"/>
          <a:stretch/>
        </p:blipFill>
        <p:spPr bwMode="auto">
          <a:xfrm>
            <a:off x="611560" y="4941168"/>
            <a:ext cx="7848872" cy="1038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lgn="just" rtl="0">
              <a:buNone/>
            </a:pPr>
            <a:r>
              <a:rPr lang="en-US" sz="2000" b="1" dirty="0" smtClean="0">
                <a:latin typeface="Times New Roman" panose="02020603050405020304" pitchFamily="18" charset="0"/>
                <a:cs typeface="Times New Roman" panose="02020603050405020304" pitchFamily="18" charset="0"/>
              </a:rPr>
              <a:t>                                                Subjects </a:t>
            </a:r>
            <a:r>
              <a:rPr lang="en-US" sz="2000" b="1" dirty="0">
                <a:latin typeface="Times New Roman" panose="02020603050405020304" pitchFamily="18" charset="0"/>
                <a:cs typeface="Times New Roman" panose="02020603050405020304" pitchFamily="18" charset="0"/>
              </a:rPr>
              <a:t>and Objects</a:t>
            </a:r>
          </a:p>
          <a:p>
            <a:pPr marL="0" indent="0" algn="just" rtl="0">
              <a:buNone/>
            </a:pPr>
            <a:r>
              <a:rPr lang="en-US" sz="2000" dirty="0" smtClean="0">
                <a:latin typeface="Times New Roman" panose="02020603050405020304" pitchFamily="18" charset="0"/>
                <a:cs typeface="Times New Roman" panose="02020603050405020304" pitchFamily="18" charset="0"/>
              </a:rPr>
              <a:t>In the below figure, not </a:t>
            </a:r>
            <a:r>
              <a:rPr lang="en-US" sz="2000" dirty="0">
                <a:latin typeface="Times New Roman" panose="02020603050405020304" pitchFamily="18" charset="0"/>
                <a:cs typeface="Times New Roman" panose="02020603050405020304" pitchFamily="18" charset="0"/>
              </a:rPr>
              <a:t>only can we see how small constituents combine to form </a:t>
            </a:r>
            <a:r>
              <a:rPr lang="en-US" sz="2000" dirty="0" smtClean="0">
                <a:latin typeface="Times New Roman" panose="02020603050405020304" pitchFamily="18" charset="0"/>
                <a:cs typeface="Times New Roman" panose="02020603050405020304" pitchFamily="18" charset="0"/>
              </a:rPr>
              <a:t>larger constituents </a:t>
            </a:r>
            <a:r>
              <a:rPr lang="en-US" sz="2000" dirty="0">
                <a:latin typeface="Times New Roman" panose="02020603050405020304" pitchFamily="18" charset="0"/>
                <a:cs typeface="Times New Roman" panose="02020603050405020304" pitchFamily="18" charset="0"/>
              </a:rPr>
              <a:t>as phrases; we can also work out the different grammatical functions </a:t>
            </a:r>
            <a:r>
              <a:rPr lang="en-US" sz="2000" dirty="0" smtClean="0">
                <a:latin typeface="Times New Roman" panose="02020603050405020304" pitchFamily="18" charset="0"/>
                <a:cs typeface="Times New Roman" panose="02020603050405020304" pitchFamily="18" charset="0"/>
              </a:rPr>
              <a:t>of those </a:t>
            </a:r>
            <a:r>
              <a:rPr lang="en-US" sz="2000" dirty="0">
                <a:latin typeface="Times New Roman" panose="02020603050405020304" pitchFamily="18" charset="0"/>
                <a:cs typeface="Times New Roman" panose="02020603050405020304" pitchFamily="18" charset="0"/>
              </a:rPr>
              <a:t>phrases. We use the term “noun phrase” when we describe the form of </a:t>
            </a:r>
            <a:r>
              <a:rPr lang="en-US" sz="2000" dirty="0" smtClean="0">
                <a:latin typeface="Times New Roman" panose="02020603050405020304" pitchFamily="18" charset="0"/>
                <a:cs typeface="Times New Roman" panose="02020603050405020304" pitchFamily="18" charset="0"/>
              </a:rPr>
              <a:t>the expression </a:t>
            </a:r>
            <a:r>
              <a:rPr lang="en-US" sz="2000" dirty="0">
                <a:latin typeface="Times New Roman" panose="02020603050405020304" pitchFamily="18" charset="0"/>
                <a:cs typeface="Times New Roman" panose="02020603050405020304" pitchFamily="18" charset="0"/>
              </a:rPr>
              <a:t>(i.e. it has a noun or a pronoun in it). We use the terms “subject” </a:t>
            </a:r>
            <a:r>
              <a:rPr lang="en-US" sz="2000" dirty="0" smtClean="0">
                <a:latin typeface="Times New Roman" panose="02020603050405020304" pitchFamily="18" charset="0"/>
                <a:cs typeface="Times New Roman" panose="02020603050405020304" pitchFamily="18" charset="0"/>
              </a:rPr>
              <a:t>and “object</a:t>
            </a:r>
            <a:r>
              <a:rPr lang="en-US" sz="2000" dirty="0">
                <a:latin typeface="Times New Roman" panose="02020603050405020304" pitchFamily="18" charset="0"/>
                <a:cs typeface="Times New Roman" panose="02020603050405020304" pitchFamily="18" charset="0"/>
              </a:rPr>
              <a:t>” to describe the different functions of noun phrases in a sentence. </a:t>
            </a:r>
            <a:r>
              <a:rPr lang="en-US" sz="2000" dirty="0" smtClean="0">
                <a:latin typeface="Times New Roman" panose="02020603050405020304" pitchFamily="18" charset="0"/>
                <a:cs typeface="Times New Roman" panose="02020603050405020304" pitchFamily="18" charset="0"/>
              </a:rPr>
              <a:t>Since English </a:t>
            </a:r>
            <a:r>
              <a:rPr lang="en-US" sz="2000" dirty="0">
                <a:latin typeface="Times New Roman" panose="02020603050405020304" pitchFamily="18" charset="0"/>
                <a:cs typeface="Times New Roman" panose="02020603050405020304" pitchFamily="18" charset="0"/>
              </a:rPr>
              <a:t>uses position in the sentence to indicate grammatical function, we </a:t>
            </a:r>
            <a:r>
              <a:rPr lang="en-US" sz="2000" dirty="0" smtClean="0">
                <a:latin typeface="Times New Roman" panose="02020603050405020304" pitchFamily="18" charset="0"/>
                <a:cs typeface="Times New Roman" panose="02020603050405020304" pitchFamily="18" charset="0"/>
              </a:rPr>
              <a:t>can normally </a:t>
            </a:r>
            <a:r>
              <a:rPr lang="en-US" sz="2000" dirty="0">
                <a:latin typeface="Times New Roman" panose="02020603050405020304" pitchFamily="18" charset="0"/>
                <a:cs typeface="Times New Roman" panose="02020603050405020304" pitchFamily="18" charset="0"/>
              </a:rPr>
              <a:t>identify the subject as the first noun phrase before the verb and the </a:t>
            </a:r>
            <a:r>
              <a:rPr lang="en-US" sz="2000" dirty="0" smtClean="0">
                <a:latin typeface="Times New Roman" panose="02020603050405020304" pitchFamily="18" charset="0"/>
                <a:cs typeface="Times New Roman" panose="02020603050405020304" pitchFamily="18" charset="0"/>
              </a:rPr>
              <a:t>object as </a:t>
            </a:r>
            <a:r>
              <a:rPr lang="en-US" sz="2000" dirty="0">
                <a:latin typeface="Times New Roman" panose="02020603050405020304" pitchFamily="18" charset="0"/>
                <a:cs typeface="Times New Roman" panose="02020603050405020304" pitchFamily="18" charset="0"/>
              </a:rPr>
              <a:t>the noun phrase after the verb. The other phrase at the end of our </a:t>
            </a:r>
            <a:r>
              <a:rPr lang="en-US" sz="2000" dirty="0" smtClean="0">
                <a:latin typeface="Times New Roman" panose="02020603050405020304" pitchFamily="18" charset="0"/>
                <a:cs typeface="Times New Roman" panose="02020603050405020304" pitchFamily="18" charset="0"/>
              </a:rPr>
              <a:t>example sentence </a:t>
            </a:r>
            <a:r>
              <a:rPr lang="en-US" sz="2000" dirty="0">
                <a:latin typeface="Times New Roman" panose="02020603050405020304" pitchFamily="18" charset="0"/>
                <a:cs typeface="Times New Roman" panose="02020603050405020304" pitchFamily="18" charset="0"/>
              </a:rPr>
              <a:t>is an adjunct, often a prepositional phrase, which typically </a:t>
            </a:r>
            <a:r>
              <a:rPr lang="en-US" sz="2000" dirty="0" smtClean="0">
                <a:latin typeface="Times New Roman" panose="02020603050405020304" pitchFamily="18" charset="0"/>
                <a:cs typeface="Times New Roman" panose="02020603050405020304" pitchFamily="18" charset="0"/>
              </a:rPr>
              <a:t>provides additional </a:t>
            </a:r>
            <a:r>
              <a:rPr lang="en-US" sz="2000" dirty="0">
                <a:latin typeface="Times New Roman" panose="02020603050405020304" pitchFamily="18" charset="0"/>
                <a:cs typeface="Times New Roman" panose="02020603050405020304" pitchFamily="18" charset="0"/>
              </a:rPr>
              <a:t>information such as where, when or how the subject verb-</a:t>
            </a:r>
            <a:r>
              <a:rPr lang="en-US" sz="2000" dirty="0" err="1">
                <a:latin typeface="Times New Roman" panose="02020603050405020304" pitchFamily="18" charset="0"/>
                <a:cs typeface="Times New Roman" panose="02020603050405020304" pitchFamily="18" charset="0"/>
              </a:rPr>
              <a:t>ed</a:t>
            </a:r>
            <a:r>
              <a:rPr lang="en-US" sz="2000" dirty="0">
                <a:latin typeface="Times New Roman" panose="02020603050405020304" pitchFamily="18" charset="0"/>
                <a:cs typeface="Times New Roman" panose="02020603050405020304" pitchFamily="18" charset="0"/>
              </a:rPr>
              <a:t> the object</a:t>
            </a:r>
            <a:r>
              <a:rPr lang="en-US" sz="2000" dirty="0" smtClean="0">
                <a:latin typeface="Times New Roman" panose="02020603050405020304" pitchFamily="18" charset="0"/>
                <a:cs typeface="Times New Roman" panose="02020603050405020304" pitchFamily="18" charset="0"/>
              </a:rPr>
              <a:t>.</a:t>
            </a:r>
          </a:p>
          <a:p>
            <a:pPr marL="0" indent="0" algn="just" rtl="0">
              <a:buNone/>
            </a:pPr>
            <a:endParaRPr lang="en-US" sz="2000" dirty="0">
              <a:latin typeface="Times New Roman" panose="02020603050405020304" pitchFamily="18" charset="0"/>
              <a:cs typeface="Times New Roman" panose="02020603050405020304" pitchFamily="18" charset="0"/>
            </a:endParaRPr>
          </a:p>
        </p:txBody>
      </p:sp>
      <p:pic>
        <p:nvPicPr>
          <p:cNvPr id="3075"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6432" r="26773"/>
          <a:stretch/>
        </p:blipFill>
        <p:spPr bwMode="auto">
          <a:xfrm>
            <a:off x="755576" y="4619972"/>
            <a:ext cx="7560840"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25753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rtl="0" eaLnBrk="1" hangingPunct="1">
              <a:defRPr/>
            </a:pPr>
            <a:r>
              <a:rPr lang="en-US" altLang="en-US" sz="2400" b="1" dirty="0">
                <a:solidFill>
                  <a:srgbClr val="002060"/>
                </a:solidFill>
                <a:latin typeface="Times New Roman" panose="02020603050405020304" pitchFamily="18" charset="0"/>
                <a:cs typeface="Times New Roman" panose="02020603050405020304" pitchFamily="18" charset="0"/>
              </a:rPr>
              <a:t>The descriptive approach :</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Labeled and bracketed sentences </a:t>
            </a:r>
          </a:p>
        </p:txBody>
      </p:sp>
      <p:sp>
        <p:nvSpPr>
          <p:cNvPr id="21507" name="Rectangle 3"/>
          <p:cNvSpPr>
            <a:spLocks noGrp="1" noChangeArrowheads="1"/>
          </p:cNvSpPr>
          <p:nvPr>
            <p:ph type="body" idx="1"/>
          </p:nvPr>
        </p:nvSpPr>
        <p:spPr/>
        <p:txBody>
          <a:bodyPr/>
          <a:lstStyle/>
          <a:p>
            <a:pPr algn="l" rtl="0" eaLnBrk="1" hangingPunct="1"/>
            <a:r>
              <a:rPr lang="en-US" altLang="en-US" sz="2400" b="1" smtClean="0">
                <a:solidFill>
                  <a:schemeClr val="accent2"/>
                </a:solidFill>
                <a:latin typeface="Times New Roman" pitchFamily="18" charset="0"/>
                <a:cs typeface="Times New Roman" pitchFamily="18" charset="0"/>
              </a:rPr>
              <a:t>Labeled and bracketed sentences</a:t>
            </a:r>
            <a:r>
              <a:rPr lang="en-US" altLang="en-US" sz="2400" smtClean="0">
                <a:solidFill>
                  <a:schemeClr val="accent2"/>
                </a:solidFill>
                <a:latin typeface="Times New Roman" pitchFamily="18" charset="0"/>
                <a:cs typeface="Times New Roman" pitchFamily="18" charset="0"/>
              </a:rPr>
              <a:t>: a type of analysis in which constituents in a sentence are marked off by brackets with labels describing each type of constituent.</a:t>
            </a:r>
          </a:p>
          <a:p>
            <a:pPr algn="l" rtl="0" eaLnBrk="1" hangingPunct="1"/>
            <a:endParaRPr lang="en-US" altLang="en-US" sz="2400" smtClean="0">
              <a:solidFill>
                <a:schemeClr val="accent2"/>
              </a:solidFill>
              <a:latin typeface="Times New Roman" pitchFamily="18" charset="0"/>
              <a:cs typeface="Times New Roman" pitchFamily="18" charset="0"/>
            </a:endParaRPr>
          </a:p>
          <a:p>
            <a:pPr algn="l" rtl="0" eaLnBrk="1" hangingPunct="1"/>
            <a:r>
              <a:rPr lang="en-US" altLang="en-US" sz="2400" smtClean="0">
                <a:solidFill>
                  <a:schemeClr val="accent2"/>
                </a:solidFill>
                <a:latin typeface="Times New Roman" pitchFamily="18" charset="0"/>
                <a:cs typeface="Times New Roman" pitchFamily="18" charset="0"/>
              </a:rPr>
              <a:t> </a:t>
            </a:r>
          </a:p>
        </p:txBody>
      </p:sp>
      <p:pic>
        <p:nvPicPr>
          <p:cNvPr id="215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3429000"/>
            <a:ext cx="6408737" cy="169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9750" y="333375"/>
            <a:ext cx="8229600" cy="1143000"/>
          </a:xfrm>
        </p:spPr>
        <p:txBody>
          <a:bodyPr/>
          <a:lstStyle/>
          <a:p>
            <a:pPr rtl="0" eaLnBrk="1" hangingPunct="1">
              <a:defRPr/>
            </a:pPr>
            <a:r>
              <a:rPr lang="en-US" altLang="en-US" sz="2400" b="1" dirty="0">
                <a:solidFill>
                  <a:srgbClr val="002060"/>
                </a:solidFill>
                <a:latin typeface="Times New Roman" panose="02020603050405020304" pitchFamily="18" charset="0"/>
                <a:cs typeface="Times New Roman" panose="02020603050405020304" pitchFamily="18" charset="0"/>
              </a:rPr>
              <a:t>The descriptive approach :</a:t>
            </a:r>
            <a:r>
              <a:rPr lang="en-US" altLang="en-US" sz="2400" dirty="0">
                <a:solidFill>
                  <a:srgbClr val="002060"/>
                </a:solidFill>
                <a:latin typeface="Times New Roman" panose="02020603050405020304" pitchFamily="18" charset="0"/>
                <a:cs typeface="Times New Roman" panose="02020603050405020304" pitchFamily="18" charset="0"/>
              </a:rPr>
              <a:t> </a:t>
            </a:r>
            <a:r>
              <a:rPr lang="en-US" altLang="en-US" sz="24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Labeled and bracketed sentences </a:t>
            </a:r>
            <a:endParaRPr lang="en-US" altLang="en-US" sz="2400" b="1" dirty="0">
              <a:solidFill>
                <a:schemeClr val="hlink"/>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22531" name="Rectangle 3"/>
          <p:cNvSpPr>
            <a:spLocks noGrp="1" noChangeArrowheads="1"/>
          </p:cNvSpPr>
          <p:nvPr>
            <p:ph type="body" idx="1"/>
          </p:nvPr>
        </p:nvSpPr>
        <p:spPr/>
        <p:txBody>
          <a:bodyPr/>
          <a:lstStyle/>
          <a:p>
            <a:pPr algn="l" rtl="0" eaLnBrk="1" hangingPunct="1"/>
            <a:r>
              <a:rPr lang="en-US" altLang="en-US" sz="2400" dirty="0" smtClean="0">
                <a:latin typeface="Times New Roman" pitchFamily="18" charset="0"/>
                <a:cs typeface="Times New Roman" pitchFamily="18" charset="0"/>
              </a:rPr>
              <a:t>We can then label each constituent using abbreviated grammatical terms such as ‘Art’ (= article), ‘N’ (= noun), ‘NP’ (= noun phrase), ‘V’ (= verb), ‘VP’ (= verb phrase) and ‘S’ (= sentence). </a:t>
            </a:r>
          </a:p>
          <a:p>
            <a:pPr algn="l" rtl="0" eaLnBrk="1" hangingPunct="1"/>
            <a:endParaRPr lang="en-US" altLang="en-US" sz="2400" dirty="0" smtClean="0">
              <a:latin typeface="Times New Roman" pitchFamily="18" charset="0"/>
              <a:cs typeface="Times New Roman" pitchFamily="18" charset="0"/>
            </a:endParaRPr>
          </a:p>
          <a:p>
            <a:pPr algn="l" rtl="0" eaLnBrk="1" hangingPunct="1"/>
            <a:endParaRPr lang="en-US" altLang="en-US" sz="2400" dirty="0" smtClean="0">
              <a:latin typeface="Times New Roman" pitchFamily="18" charset="0"/>
              <a:cs typeface="Times New Roman" pitchFamily="18" charset="0"/>
            </a:endParaRPr>
          </a:p>
        </p:txBody>
      </p:sp>
      <p:pic>
        <p:nvPicPr>
          <p:cNvPr id="225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4221163"/>
            <a:ext cx="7632700"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noChangeArrowheads="1"/>
          </p:cNvSpPr>
          <p:nvPr>
            <p:ph type="title"/>
          </p:nvPr>
        </p:nvSpPr>
        <p:spPr/>
        <p:txBody>
          <a:bodyPr/>
          <a:lstStyle/>
          <a:p>
            <a:pPr eaLnBrk="1" hangingPunct="1"/>
            <a:endParaRPr lang="en-US" altLang="en-US" smtClean="0"/>
          </a:p>
        </p:txBody>
      </p:sp>
      <p:sp>
        <p:nvSpPr>
          <p:cNvPr id="3" name="Content Placeholder 2"/>
          <p:cNvSpPr>
            <a:spLocks noGrp="1"/>
          </p:cNvSpPr>
          <p:nvPr>
            <p:ph idx="1"/>
          </p:nvPr>
        </p:nvSpPr>
        <p:spPr/>
        <p:txBody>
          <a:bodyPr/>
          <a:lstStyle/>
          <a:p>
            <a:pPr algn="just" rtl="0" eaLnBrk="1" hangingPunct="1">
              <a:defRPr/>
            </a:pPr>
            <a:endParaRPr lang="en-US" sz="4400" dirty="0"/>
          </a:p>
          <a:p>
            <a:pPr algn="just" rtl="0" eaLnBrk="1" hangingPunct="1">
              <a:defRPr/>
            </a:pPr>
            <a:endParaRPr lang="en-US" sz="4400" dirty="0"/>
          </a:p>
          <a:p>
            <a:pPr marL="0" indent="0" algn="ctr" rtl="0" eaLnBrk="1" hangingPunct="1">
              <a:buFontTx/>
              <a:buNone/>
              <a:defRPr/>
            </a:pPr>
            <a:r>
              <a:rPr lang="en-US" sz="9600" b="1" dirty="0">
                <a:solidFill>
                  <a:srgbClr val="002060"/>
                </a:solidFill>
                <a:latin typeface="Agency FB" panose="020B0503020202020204" pitchFamily="34" charset="0"/>
              </a:rPr>
              <a:t>Thank you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706090"/>
          </a:xfrm>
        </p:spPr>
        <p:txBody>
          <a:bodyPr/>
          <a:lstStyle/>
          <a:p>
            <a:pPr rtl="0" eaLnBrk="1" hangingPunct="1">
              <a:defRPr/>
            </a:pPr>
            <a:r>
              <a:rPr lang="en-US" altLang="en-US"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Introduction</a:t>
            </a:r>
            <a:r>
              <a:rPr lang="en-US" altLang="en-US" dirty="0">
                <a:solidFill>
                  <a:srgbClr val="002060"/>
                </a:solidFill>
              </a:rPr>
              <a:t> </a:t>
            </a:r>
          </a:p>
        </p:txBody>
      </p:sp>
      <p:sp>
        <p:nvSpPr>
          <p:cNvPr id="3075" name="Rectangle 3"/>
          <p:cNvSpPr>
            <a:spLocks noGrp="1" noChangeArrowheads="1"/>
          </p:cNvSpPr>
          <p:nvPr>
            <p:ph type="body" idx="1"/>
          </p:nvPr>
        </p:nvSpPr>
        <p:spPr>
          <a:xfrm>
            <a:off x="374650" y="1124744"/>
            <a:ext cx="8229600" cy="5544616"/>
          </a:xfrm>
        </p:spPr>
        <p:txBody>
          <a:bodyPr/>
          <a:lstStyle/>
          <a:p>
            <a:pPr algn="just" rtl="0" eaLnBrk="1" hangingPunct="1">
              <a:defRPr/>
            </a:pPr>
            <a:endParaRPr lang="en-US"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rtl="0" eaLnBrk="1" hangingPunct="1">
              <a:defRPr/>
            </a:pPr>
            <a:r>
              <a:rPr lang="en-US" altLang="en-US" sz="20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We </a:t>
            </a:r>
            <a:r>
              <a:rPr lang="en-US"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have already considered two levels of description used in the study of language. We have described linguistic expressions as sequences of sounds that can be represented in the phonetic alphabet and described in terms of their features </a:t>
            </a:r>
            <a:endParaRPr lang="en-US" altLang="en-US" sz="20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marL="0" indent="0" algn="just" rtl="0" eaLnBrk="1" hangingPunct="1">
              <a:buNone/>
              <a:defRPr/>
            </a:pPr>
            <a:endParaRPr lang="ar-SA"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marL="0" indent="0" algn="l" rtl="0" eaLnBrk="1" hangingPunct="1">
              <a:buNone/>
              <a:defRPr/>
            </a:pPr>
            <a:endParaRPr lang="en-US"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l" rtl="0" eaLnBrk="1" hangingPunct="1">
              <a:defRPr/>
            </a:pPr>
            <a:endParaRPr lang="en-US" altLang="en-US" sz="20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l" rtl="0" eaLnBrk="1" hangingPunct="1">
              <a:defRPr/>
            </a:pPr>
            <a:endParaRPr lang="en-US"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l" rtl="0" eaLnBrk="1" hangingPunct="1">
              <a:defRPr/>
            </a:pPr>
            <a:endParaRPr lang="en-US" altLang="en-US" sz="20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rtl="0" eaLnBrk="1" hangingPunct="1">
              <a:defRPr/>
            </a:pPr>
            <a:r>
              <a:rPr lang="en-US"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We recognize that the phrase </a:t>
            </a:r>
            <a:r>
              <a:rPr lang="en-US" altLang="en-US" sz="2000" b="1"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the lucky boys </a:t>
            </a:r>
            <a:r>
              <a:rPr lang="en-US"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is a well-formed phrase in contemporary English, but that the following two “phrases” are not at all well-formed.</a:t>
            </a:r>
          </a:p>
          <a:p>
            <a:pPr marL="0" indent="0" algn="just" rtl="0" eaLnBrk="1" hangingPunct="1">
              <a:buNone/>
              <a:defRPr/>
            </a:pPr>
            <a:r>
              <a:rPr lang="en-US"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*boys the lucky         *boys lucky the</a:t>
            </a:r>
          </a:p>
          <a:p>
            <a:pPr marL="0" indent="0" algn="l" rtl="0" eaLnBrk="1" hangingPunct="1">
              <a:buNone/>
              <a:defRPr/>
            </a:pPr>
            <a:endParaRPr lang="en-US"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924944"/>
            <a:ext cx="5966888" cy="1168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altLang="en-US" sz="24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Introduction</a:t>
            </a:r>
          </a:p>
        </p:txBody>
      </p:sp>
      <p:sp>
        <p:nvSpPr>
          <p:cNvPr id="4099" name="Rectangle 3"/>
          <p:cNvSpPr>
            <a:spLocks noGrp="1" noChangeArrowheads="1"/>
          </p:cNvSpPr>
          <p:nvPr>
            <p:ph type="body" idx="1"/>
          </p:nvPr>
        </p:nvSpPr>
        <p:spPr/>
        <p:txBody>
          <a:bodyPr/>
          <a:lstStyle/>
          <a:p>
            <a:pPr algn="justLow" rtl="0" eaLnBrk="1" hangingPunct="1">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We can take the same expression and describe it as a sequence of morphemes. </a:t>
            </a:r>
          </a:p>
          <a:p>
            <a:pPr algn="justLow" rtl="0" eaLnBrk="1" hangingPunct="1">
              <a:defRPr/>
            </a:pP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The           luck      -y                 boy                -s </a:t>
            </a:r>
            <a:endPar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Low" rtl="0" eaLnBrk="1" hangingPunct="1">
              <a:defRPr/>
            </a:pPr>
            <a:r>
              <a:rPr lang="en-US" altLang="en-US" sz="20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functional         lexical  derivational           lexical            inflectional </a:t>
            </a:r>
          </a:p>
          <a:p>
            <a:pPr algn="justLow" rtl="0" eaLnBrk="1" hangingPunct="1">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With these descriptions, we could characterize all the words and phrases of a language in terms of their phonology and morphology</a:t>
            </a:r>
            <a:r>
              <a:rPr lang="en-US" altLang="en-US"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rtl="0" eaLnBrk="1" hangingPunct="1">
              <a:defRPr/>
            </a:pPr>
            <a:r>
              <a:rPr lang="en-US" altLang="en-US" sz="2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Grammar</a:t>
            </a:r>
            <a:r>
              <a:rPr lang="en-US" altLang="en-US" sz="2800" dirty="0">
                <a:effectLst>
                  <a:outerShdw blurRad="38100" dist="38100" dir="2700000" algn="tl">
                    <a:srgbClr val="C0C0C0"/>
                  </a:outerShdw>
                </a:effectLst>
              </a:rPr>
              <a:t> </a:t>
            </a:r>
          </a:p>
        </p:txBody>
      </p:sp>
      <p:sp>
        <p:nvSpPr>
          <p:cNvPr id="5123" name="Rectangle 3"/>
          <p:cNvSpPr>
            <a:spLocks noGrp="1" noChangeArrowheads="1"/>
          </p:cNvSpPr>
          <p:nvPr>
            <p:ph type="body" idx="1"/>
          </p:nvPr>
        </p:nvSpPr>
        <p:spPr/>
        <p:txBody>
          <a:bodyPr/>
          <a:lstStyle/>
          <a:p>
            <a:pPr algn="just" rtl="0" eaLnBrk="1" hangingPunct="1">
              <a:lnSpc>
                <a:spcPct val="80000"/>
              </a:lnSpc>
              <a:defRPr/>
            </a:pPr>
            <a:endPar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algn="just" rtl="0" eaLnBrk="1" hangingPunct="1">
              <a:lnSpc>
                <a:spcPct val="80000"/>
              </a:lnSpc>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We have not accounted for the fact that these words can only be combined in a limited number of patterns.</a:t>
            </a:r>
          </a:p>
          <a:p>
            <a:pPr marL="0" indent="0" algn="just" rtl="0" eaLnBrk="1" hangingPunct="1">
              <a:lnSpc>
                <a:spcPct val="80000"/>
              </a:lnSpc>
              <a:buNone/>
              <a:defRPr/>
            </a:pPr>
            <a:r>
              <a:rPr lang="en-US" altLang="en-US" sz="2800"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p>
          <a:p>
            <a:pPr marL="0" indent="0" algn="just" rtl="0" eaLnBrk="1" hangingPunct="1">
              <a:lnSpc>
                <a:spcPct val="80000"/>
              </a:lnSpc>
              <a:buNone/>
              <a:defRPr/>
            </a:pPr>
            <a:r>
              <a:rPr lang="en-US" altLang="en-US" sz="2800" b="1"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b="1" i="1"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                              The lucky boys</a:t>
            </a:r>
            <a:endParaRPr lang="en-US" altLang="en-US" sz="2800" b="1" i="1" dirty="0">
              <a:effectLst>
                <a:outerShdw blurRad="38100" dist="38100" dir="2700000" algn="tl">
                  <a:srgbClr val="C0C0C0"/>
                </a:outerShdw>
              </a:effectLst>
              <a:latin typeface="Times New Roman" panose="02020603050405020304" pitchFamily="18" charset="0"/>
              <a:cs typeface="Times New Roman" panose="02020603050405020304" pitchFamily="18" charset="0"/>
            </a:endParaRPr>
          </a:p>
          <a:p>
            <a:pPr marL="0" indent="0" algn="just" rtl="0" eaLnBrk="1" hangingPunct="1">
              <a:lnSpc>
                <a:spcPct val="80000"/>
              </a:lnSpc>
              <a:buFontTx/>
              <a:buNone/>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p>
          <a:p>
            <a:pPr algn="just" rtl="0" eaLnBrk="1" hangingPunct="1">
              <a:lnSpc>
                <a:spcPct val="8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Grammar:  is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the process of describing the structure of phrases and sentences in away that account for all the grammatical sequences in a language and rule out all the ungrammatical sequences. </a:t>
            </a:r>
            <a:endParaRPr lang="en-US" altLang="en-US" sz="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rtl="0" eaLnBrk="1" hangingPunct="1">
              <a:defRPr/>
            </a:pPr>
            <a:r>
              <a:rPr lang="en-US" altLang="en-US" sz="2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Traditional grammar</a:t>
            </a:r>
            <a:r>
              <a:rPr lang="en-US" altLang="en-US" sz="2800"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t>
            </a:r>
          </a:p>
        </p:txBody>
      </p:sp>
      <p:sp>
        <p:nvSpPr>
          <p:cNvPr id="6147" name="Rectangle 3"/>
          <p:cNvSpPr>
            <a:spLocks noGrp="1" noChangeArrowheads="1"/>
          </p:cNvSpPr>
          <p:nvPr>
            <p:ph type="body" idx="1"/>
          </p:nvPr>
        </p:nvSpPr>
        <p:spPr/>
        <p:txBody>
          <a:bodyPr/>
          <a:lstStyle/>
          <a:p>
            <a:pPr algn="justLow" rtl="0" eaLnBrk="1" hangingPunct="1">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Traditional grammar: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is the description of the structure of phrases and sentences based on established categories used in the analysis of Latin and Greek.</a:t>
            </a:r>
          </a:p>
          <a:p>
            <a:pPr algn="justLow" rtl="0" eaLnBrk="1" hangingPunct="1">
              <a:defRPr/>
            </a:pP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Since there were well-established grammatical descriptions of these languages, it seemed appropriate to adopt the existing categories from these descriptions and apply them in the analysis of ‘newer’ languages such as English.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rtl="0" eaLnBrk="1" hangingPunct="1">
              <a:defRPr/>
            </a:pPr>
            <a:r>
              <a:rPr lang="en-US" altLang="en-US" sz="2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Traditional Grammar: t</a:t>
            </a:r>
            <a:r>
              <a:rPr lang="en-US" altLang="en-US" sz="2800" b="1" dirty="0">
                <a:solidFill>
                  <a:srgbClr val="002060"/>
                </a:solidFill>
                <a:latin typeface="Times New Roman" panose="02020603050405020304" pitchFamily="18" charset="0"/>
                <a:cs typeface="Times New Roman" panose="02020603050405020304" pitchFamily="18" charset="0"/>
              </a:rPr>
              <a:t>he parts of speech</a:t>
            </a:r>
            <a:r>
              <a:rPr lang="en-US" altLang="en-US" sz="2800" dirty="0">
                <a:solidFill>
                  <a:srgbClr val="002060"/>
                </a:solidFill>
                <a:latin typeface="Times New Roman" panose="02020603050405020304" pitchFamily="18" charset="0"/>
                <a:cs typeface="Times New Roman" panose="02020603050405020304" pitchFamily="18" charset="0"/>
              </a:rPr>
              <a:t> </a:t>
            </a:r>
          </a:p>
        </p:txBody>
      </p:sp>
      <p:sp>
        <p:nvSpPr>
          <p:cNvPr id="7171" name="Rectangle 3"/>
          <p:cNvSpPr>
            <a:spLocks noGrp="1" noChangeArrowheads="1"/>
          </p:cNvSpPr>
          <p:nvPr>
            <p:ph type="body" idx="1"/>
          </p:nvPr>
        </p:nvSpPr>
        <p:spPr/>
        <p:txBody>
          <a:bodyPr/>
          <a:lstStyle/>
          <a:p>
            <a:pPr algn="just" rtl="0" eaLnBrk="1" hangingPunct="1">
              <a:defRPr/>
            </a:pPr>
            <a:r>
              <a:rPr lang="en-US" altLang="en-US" dirty="0">
                <a:latin typeface="Times New Roman" panose="02020603050405020304" pitchFamily="18" charset="0"/>
                <a:cs typeface="Times New Roman" panose="02020603050405020304" pitchFamily="18" charset="0"/>
              </a:rPr>
              <a:t>The technical terms used to describe each part of speech are illustrated in the following sentence and simple definitions of each term are listed below. </a:t>
            </a:r>
          </a:p>
          <a:p>
            <a:pPr algn="l" rtl="0" eaLnBrk="1" hangingPunct="1">
              <a:defRPr/>
            </a:pPr>
            <a:r>
              <a:rPr lang="en-US" altLang="en-US" sz="1600" b="1" dirty="0">
                <a:latin typeface="Times New Roman" panose="02020603050405020304" pitchFamily="18" charset="0"/>
                <a:cs typeface="Times New Roman" panose="02020603050405020304" pitchFamily="18" charset="0"/>
              </a:rPr>
              <a:t>The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lucky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boys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found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a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backpack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in </a:t>
            </a:r>
            <a:r>
              <a:rPr lang="en-US" altLang="en-US" sz="1600" dirty="0">
                <a:latin typeface="Times New Roman" panose="02020603050405020304" pitchFamily="18" charset="0"/>
                <a:cs typeface="Times New Roman" panose="02020603050405020304" pitchFamily="18" charset="0"/>
              </a:rPr>
              <a:t>	</a:t>
            </a:r>
          </a:p>
          <a:p>
            <a:pPr algn="l" rtl="0" eaLnBrk="1" hangingPunct="1">
              <a:defRPr/>
            </a:pPr>
            <a:r>
              <a:rPr lang="en-US" altLang="en-US" sz="1600" b="1" i="1" dirty="0">
                <a:latin typeface="Times New Roman" panose="02020603050405020304" pitchFamily="18" charset="0"/>
                <a:cs typeface="Times New Roman" panose="02020603050405020304" pitchFamily="18" charset="0"/>
              </a:rPr>
              <a:t>article  </a:t>
            </a:r>
            <a:r>
              <a:rPr lang="en-US" altLang="en-US" sz="1600" dirty="0">
                <a:latin typeface="Times New Roman" panose="02020603050405020304" pitchFamily="18" charset="0"/>
                <a:cs typeface="Times New Roman" panose="02020603050405020304" pitchFamily="18" charset="0"/>
              </a:rPr>
              <a:t> </a:t>
            </a:r>
            <a:r>
              <a:rPr lang="en-US" altLang="en-US" sz="1600" b="1" i="1" dirty="0">
                <a:latin typeface="Times New Roman" panose="02020603050405020304" pitchFamily="18" charset="0"/>
                <a:cs typeface="Times New Roman" panose="02020603050405020304" pitchFamily="18" charset="0"/>
              </a:rPr>
              <a:t>adjective    noun </a:t>
            </a:r>
            <a:r>
              <a:rPr lang="en-US" altLang="en-US" sz="1600" dirty="0">
                <a:latin typeface="Times New Roman" panose="02020603050405020304" pitchFamily="18" charset="0"/>
                <a:cs typeface="Times New Roman" panose="02020603050405020304" pitchFamily="18" charset="0"/>
              </a:rPr>
              <a:t>	</a:t>
            </a:r>
            <a:r>
              <a:rPr lang="en-US" altLang="en-US" sz="1600" b="1" i="1" dirty="0">
                <a:latin typeface="Times New Roman" panose="02020603050405020304" pitchFamily="18" charset="0"/>
                <a:cs typeface="Times New Roman" panose="02020603050405020304" pitchFamily="18" charset="0"/>
              </a:rPr>
              <a:t>verb </a:t>
            </a:r>
            <a:r>
              <a:rPr lang="en-US" altLang="en-US" sz="1600" dirty="0">
                <a:latin typeface="Times New Roman" panose="02020603050405020304" pitchFamily="18" charset="0"/>
                <a:cs typeface="Times New Roman" panose="02020603050405020304" pitchFamily="18" charset="0"/>
              </a:rPr>
              <a:t>	</a:t>
            </a:r>
            <a:r>
              <a:rPr lang="en-US" altLang="en-US" sz="1600" b="1" i="1" dirty="0">
                <a:latin typeface="Times New Roman" panose="02020603050405020304" pitchFamily="18" charset="0"/>
                <a:cs typeface="Times New Roman" panose="02020603050405020304" pitchFamily="18" charset="0"/>
              </a:rPr>
              <a:t>article </a:t>
            </a:r>
            <a:r>
              <a:rPr lang="en-US" altLang="en-US" sz="1600" dirty="0">
                <a:latin typeface="Times New Roman" panose="02020603050405020304" pitchFamily="18" charset="0"/>
                <a:cs typeface="Times New Roman" panose="02020603050405020304" pitchFamily="18" charset="0"/>
              </a:rPr>
              <a:t>	</a:t>
            </a:r>
            <a:r>
              <a:rPr lang="en-US" altLang="en-US" sz="1600" b="1" i="1" dirty="0">
                <a:latin typeface="Times New Roman" panose="02020603050405020304" pitchFamily="18" charset="0"/>
                <a:cs typeface="Times New Roman" panose="02020603050405020304" pitchFamily="18" charset="0"/>
              </a:rPr>
              <a:t>noun </a:t>
            </a:r>
            <a:r>
              <a:rPr lang="en-US" altLang="en-US" sz="1600" dirty="0">
                <a:latin typeface="Times New Roman" panose="02020603050405020304" pitchFamily="18" charset="0"/>
                <a:cs typeface="Times New Roman" panose="02020603050405020304" pitchFamily="18" charset="0"/>
              </a:rPr>
              <a:t>	         </a:t>
            </a:r>
            <a:r>
              <a:rPr lang="en-US" altLang="en-US" sz="1600" b="1" i="1" dirty="0">
                <a:latin typeface="Times New Roman" panose="02020603050405020304" pitchFamily="18" charset="0"/>
                <a:cs typeface="Times New Roman" panose="02020603050405020304" pitchFamily="18" charset="0"/>
              </a:rPr>
              <a:t>preposition</a:t>
            </a:r>
          </a:p>
          <a:p>
            <a:pPr algn="l" rtl="0" eaLnBrk="1" hangingPunct="1">
              <a:defRPr/>
            </a:pPr>
            <a:endParaRPr lang="en-US" altLang="en-US" sz="1600" b="1" i="1" dirty="0">
              <a:latin typeface="Times New Roman" panose="02020603050405020304" pitchFamily="18" charset="0"/>
              <a:cs typeface="Times New Roman" panose="02020603050405020304" pitchFamily="18" charset="0"/>
            </a:endParaRPr>
          </a:p>
          <a:p>
            <a:pPr algn="l" rtl="0" eaLnBrk="1" hangingPunct="1">
              <a:buFontTx/>
              <a:buNone/>
              <a:defRPr/>
            </a:pPr>
            <a:r>
              <a:rPr lang="en-US" altLang="en-US" sz="1600" b="1" i="1" dirty="0">
                <a:latin typeface="Times New Roman" panose="02020603050405020304" pitchFamily="18" charset="0"/>
                <a:cs typeface="Times New Roman" panose="02020603050405020304" pitchFamily="18" charset="0"/>
              </a:rPr>
              <a:t> </a:t>
            </a:r>
            <a:r>
              <a:rPr lang="en-US" altLang="en-US" sz="1600" dirty="0">
                <a:latin typeface="Times New Roman" panose="02020603050405020304" pitchFamily="18" charset="0"/>
                <a:cs typeface="Times New Roman" panose="02020603050405020304" pitchFamily="18" charset="0"/>
              </a:rPr>
              <a:t>	</a:t>
            </a:r>
          </a:p>
          <a:p>
            <a:pPr algn="l" rtl="0" eaLnBrk="1" hangingPunct="1">
              <a:defRPr/>
            </a:pPr>
            <a:r>
              <a:rPr lang="en-US" altLang="en-US" sz="1600" b="1" dirty="0">
                <a:latin typeface="Times New Roman" panose="02020603050405020304" pitchFamily="18" charset="0"/>
                <a:cs typeface="Times New Roman" panose="02020603050405020304" pitchFamily="18" charset="0"/>
              </a:rPr>
              <a:t>the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park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and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they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opened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it </a:t>
            </a:r>
            <a:r>
              <a:rPr lang="en-US" altLang="en-US" sz="1600" dirty="0">
                <a:latin typeface="Times New Roman" panose="02020603050405020304" pitchFamily="18" charset="0"/>
                <a:cs typeface="Times New Roman" panose="02020603050405020304" pitchFamily="18" charset="0"/>
              </a:rPr>
              <a:t>	</a:t>
            </a:r>
            <a:r>
              <a:rPr lang="en-US" altLang="en-US" sz="1600" b="1" dirty="0">
                <a:latin typeface="Times New Roman" panose="02020603050405020304" pitchFamily="18" charset="0"/>
                <a:cs typeface="Times New Roman" panose="02020603050405020304" pitchFamily="18" charset="0"/>
              </a:rPr>
              <a:t>carefully. </a:t>
            </a:r>
            <a:r>
              <a:rPr lang="en-US" altLang="en-US" sz="1600" dirty="0">
                <a:latin typeface="Times New Roman" panose="02020603050405020304" pitchFamily="18" charset="0"/>
                <a:cs typeface="Times New Roman" panose="02020603050405020304" pitchFamily="18" charset="0"/>
              </a:rPr>
              <a:t>	</a:t>
            </a:r>
          </a:p>
          <a:p>
            <a:pPr algn="l" rtl="0" eaLnBrk="1" hangingPunct="1">
              <a:defRPr/>
            </a:pPr>
            <a:r>
              <a:rPr lang="en-US" altLang="en-US" sz="1600" b="1" i="1" dirty="0">
                <a:latin typeface="Times New Roman" panose="02020603050405020304" pitchFamily="18" charset="0"/>
                <a:cs typeface="Times New Roman" panose="02020603050405020304" pitchFamily="18" charset="0"/>
              </a:rPr>
              <a:t>article </a:t>
            </a:r>
            <a:r>
              <a:rPr lang="en-US" altLang="en-US" sz="1600" dirty="0">
                <a:latin typeface="Times New Roman" panose="02020603050405020304" pitchFamily="18" charset="0"/>
                <a:cs typeface="Times New Roman" panose="02020603050405020304" pitchFamily="18" charset="0"/>
              </a:rPr>
              <a:t> </a:t>
            </a:r>
            <a:r>
              <a:rPr lang="en-US" altLang="en-US" sz="1600" b="1" i="1" dirty="0">
                <a:latin typeface="Times New Roman" panose="02020603050405020304" pitchFamily="18" charset="0"/>
                <a:cs typeface="Times New Roman" panose="02020603050405020304" pitchFamily="18" charset="0"/>
              </a:rPr>
              <a:t>noun  conjunction </a:t>
            </a:r>
            <a:r>
              <a:rPr lang="en-US" altLang="en-US" sz="1600" dirty="0">
                <a:latin typeface="Times New Roman" panose="02020603050405020304" pitchFamily="18" charset="0"/>
                <a:cs typeface="Times New Roman" panose="02020603050405020304" pitchFamily="18" charset="0"/>
              </a:rPr>
              <a:t>	</a:t>
            </a:r>
            <a:r>
              <a:rPr lang="en-US" altLang="en-US" sz="1600" b="1" i="1" dirty="0">
                <a:latin typeface="Times New Roman" panose="02020603050405020304" pitchFamily="18" charset="0"/>
                <a:cs typeface="Times New Roman" panose="02020603050405020304" pitchFamily="18" charset="0"/>
              </a:rPr>
              <a:t>pronoun </a:t>
            </a:r>
            <a:r>
              <a:rPr lang="en-US" altLang="en-US" sz="1600" dirty="0">
                <a:latin typeface="Times New Roman" panose="02020603050405020304" pitchFamily="18" charset="0"/>
                <a:cs typeface="Times New Roman" panose="02020603050405020304" pitchFamily="18" charset="0"/>
              </a:rPr>
              <a:t>	</a:t>
            </a:r>
            <a:r>
              <a:rPr lang="en-US" altLang="en-US" sz="1600" b="1" i="1" dirty="0">
                <a:latin typeface="Times New Roman" panose="02020603050405020304" pitchFamily="18" charset="0"/>
                <a:cs typeface="Times New Roman" panose="02020603050405020304" pitchFamily="18" charset="0"/>
              </a:rPr>
              <a:t>verb        pronoun </a:t>
            </a:r>
            <a:r>
              <a:rPr lang="en-US" altLang="en-US" sz="1600" dirty="0">
                <a:latin typeface="Times New Roman" panose="02020603050405020304" pitchFamily="18" charset="0"/>
                <a:cs typeface="Times New Roman" panose="02020603050405020304" pitchFamily="18" charset="0"/>
              </a:rPr>
              <a:t>	</a:t>
            </a:r>
            <a:r>
              <a:rPr lang="en-US" altLang="en-US" sz="1600" b="1" i="1" dirty="0">
                <a:latin typeface="Times New Roman" panose="02020603050405020304" pitchFamily="18" charset="0"/>
                <a:cs typeface="Times New Roman" panose="02020603050405020304" pitchFamily="18" charset="0"/>
              </a:rPr>
              <a:t>adverb</a:t>
            </a:r>
            <a:r>
              <a:rPr lang="en-US" altLang="en-US" b="1" i="1" dirty="0"/>
              <a:t> </a:t>
            </a:r>
            <a:r>
              <a:rPr lang="en-US" altLang="en-US" dirty="0"/>
              <a:t>	</a:t>
            </a:r>
          </a:p>
          <a:p>
            <a:pPr algn="l" rtl="0" eaLnBrk="1" hangingPunct="1">
              <a:defRPr/>
            </a:pP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rtl="0" eaLnBrk="1" hangingPunct="1">
              <a:defRPr/>
            </a:pPr>
            <a:r>
              <a:rPr lang="en-US" altLang="en-US" sz="2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Traditional Grammar: t</a:t>
            </a:r>
            <a:r>
              <a:rPr lang="en-US" altLang="en-US" sz="2800" b="1" dirty="0">
                <a:solidFill>
                  <a:srgbClr val="002060"/>
                </a:solidFill>
                <a:latin typeface="Times New Roman" panose="02020603050405020304" pitchFamily="18" charset="0"/>
                <a:cs typeface="Times New Roman" panose="02020603050405020304" pitchFamily="18" charset="0"/>
              </a:rPr>
              <a:t>he parts of speech </a:t>
            </a:r>
            <a:endParaRPr lang="en-US" altLang="en-US" sz="2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8195" name="Rectangle 3"/>
          <p:cNvSpPr>
            <a:spLocks noGrp="1" noChangeArrowheads="1"/>
          </p:cNvSpPr>
          <p:nvPr>
            <p:ph type="body" idx="1"/>
          </p:nvPr>
        </p:nvSpPr>
        <p:spPr/>
        <p:txBody>
          <a:bodyPr/>
          <a:lstStyle/>
          <a:p>
            <a:pPr algn="just"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Noun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(N): a word such as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boy</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bicycle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or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freedom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used to describe a person, thing or idea. </a:t>
            </a:r>
          </a:p>
          <a:p>
            <a:pPr algn="just"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Article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(Art): a word such as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a</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an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or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the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used with a noun. </a:t>
            </a:r>
          </a:p>
          <a:p>
            <a:pPr algn="just"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Adjective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(Adj): a word such as happy or strange used with a noun to provide more information. </a:t>
            </a:r>
          </a:p>
          <a:p>
            <a:pPr algn="just"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Verb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(V): a word such as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go</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drown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or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know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used to describe an action, event or state. </a:t>
            </a:r>
          </a:p>
          <a:p>
            <a:pPr algn="just"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Adverb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(Adv): a word such as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slowly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or </a:t>
            </a:r>
            <a:r>
              <a:rPr lang="en-US" altLang="en-US" sz="2800" i="1" dirty="0">
                <a:effectLst>
                  <a:outerShdw blurRad="38100" dist="38100" dir="2700000" algn="tl">
                    <a:srgbClr val="C0C0C0"/>
                  </a:outerShdw>
                </a:effectLst>
                <a:latin typeface="Times New Roman" panose="02020603050405020304" pitchFamily="18" charset="0"/>
                <a:cs typeface="Times New Roman" panose="02020603050405020304" pitchFamily="18" charset="0"/>
              </a:rPr>
              <a:t>really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used with a verb or adjective to provide more information</a:t>
            </a:r>
            <a:r>
              <a:rPr lang="en-US" altLang="en-US" sz="2800" dirty="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rtl="0" eaLnBrk="1" hangingPunct="1">
              <a:defRPr/>
            </a:pPr>
            <a:r>
              <a:rPr lang="en-US" altLang="en-US" sz="2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Traditional Grammar: t</a:t>
            </a:r>
            <a:r>
              <a:rPr lang="en-US" altLang="en-US" sz="2800" b="1" dirty="0">
                <a:solidFill>
                  <a:srgbClr val="002060"/>
                </a:solidFill>
                <a:latin typeface="Times New Roman" panose="02020603050405020304" pitchFamily="18" charset="0"/>
                <a:cs typeface="Times New Roman" panose="02020603050405020304" pitchFamily="18" charset="0"/>
              </a:rPr>
              <a:t>he parts of speech</a:t>
            </a:r>
            <a:r>
              <a:rPr lang="en-US" altLang="en-US" sz="2800" dirty="0">
                <a:solidFill>
                  <a:srgbClr val="002060"/>
                </a:solidFill>
                <a:latin typeface="Times New Roman" panose="02020603050405020304" pitchFamily="18" charset="0"/>
                <a:cs typeface="Times New Roman" panose="02020603050405020304" pitchFamily="18" charset="0"/>
              </a:rPr>
              <a:t> </a:t>
            </a:r>
            <a:endParaRPr lang="en-US" altLang="en-US" sz="2800" b="1" dirty="0">
              <a:solidFill>
                <a:srgbClr val="00206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9219" name="Rectangle 3"/>
          <p:cNvSpPr>
            <a:spLocks noGrp="1" noChangeArrowheads="1"/>
          </p:cNvSpPr>
          <p:nvPr>
            <p:ph type="body" idx="1"/>
          </p:nvPr>
        </p:nvSpPr>
        <p:spPr/>
        <p:txBody>
          <a:bodyPr/>
          <a:lstStyle/>
          <a:p>
            <a:pPr algn="l"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Preposition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(Prep): a word such as in or with used with a noun phrase. </a:t>
            </a:r>
          </a:p>
          <a:p>
            <a:pPr algn="l"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Pronoun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(Pro): a word such as it or them used in place of a noun or noun phrase. </a:t>
            </a:r>
          </a:p>
          <a:p>
            <a:pPr algn="l"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Conjunction</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 a word such as and or because used to make connections between words, phrases and sentences </a:t>
            </a:r>
          </a:p>
          <a:p>
            <a:pPr algn="l" rtl="0" eaLnBrk="1" hangingPunct="1">
              <a:lnSpc>
                <a:spcPct val="90000"/>
              </a:lnSpc>
              <a:defRPr/>
            </a:pPr>
            <a:r>
              <a:rPr lang="en-US" altLang="en-US" sz="28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Interjections </a:t>
            </a:r>
            <a:r>
              <a:rPr lang="en-US" altLang="en-US" sz="2800" dirty="0">
                <a:effectLst>
                  <a:outerShdw blurRad="38100" dist="38100" dir="2700000" algn="tl">
                    <a:srgbClr val="C0C0C0"/>
                  </a:outerShdw>
                </a:effectLst>
                <a:latin typeface="Times New Roman" panose="02020603050405020304" pitchFamily="18" charset="0"/>
                <a:cs typeface="Times New Roman" panose="02020603050405020304" pitchFamily="18" charset="0"/>
              </a:rPr>
              <a:t>are words that show emotion. They are not grammatically related to the rest of the sentence (Wow/Oh/Uh-oh).</a:t>
            </a:r>
            <a:r>
              <a:rPr lang="en-US" altLang="en-US" sz="2800" dirty="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1583</Words>
  <Application>Microsoft Office PowerPoint</Application>
  <PresentationFormat>On-screen Show (4:3)</PresentationFormat>
  <Paragraphs>125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تصميم افتراضي</vt:lpstr>
      <vt:lpstr>Grammar</vt:lpstr>
      <vt:lpstr>Grammar</vt:lpstr>
      <vt:lpstr>Introduction </vt:lpstr>
      <vt:lpstr>Introduction</vt:lpstr>
      <vt:lpstr>Grammar </vt:lpstr>
      <vt:lpstr>Traditional grammar </vt:lpstr>
      <vt:lpstr>Traditional Grammar: the parts of speech </vt:lpstr>
      <vt:lpstr>Traditional Grammar: the parts of speech </vt:lpstr>
      <vt:lpstr>Traditional Grammar: the parts of speech </vt:lpstr>
      <vt:lpstr>Traditional Grammar: Agreement</vt:lpstr>
      <vt:lpstr>Traditional Grammar: Agreement</vt:lpstr>
      <vt:lpstr>Traditional Grammar : traditional analysis </vt:lpstr>
      <vt:lpstr>The prescriptive approach </vt:lpstr>
      <vt:lpstr>The prescriptive approach</vt:lpstr>
      <vt:lpstr>The prescriptive approach : Captain Kirk’s infinitive </vt:lpstr>
      <vt:lpstr>The descriptive approach </vt:lpstr>
      <vt:lpstr>The descriptive approach : Structural analysis </vt:lpstr>
      <vt:lpstr>The descriptive approach : Structural analysis </vt:lpstr>
      <vt:lpstr>The descriptive approach : Immediate constituent analysis </vt:lpstr>
      <vt:lpstr>The descriptive approach : Immediate constituent analysis </vt:lpstr>
      <vt:lpstr>PowerPoint Presentation</vt:lpstr>
      <vt:lpstr>The descriptive approach : Labeled and bracketed sentences </vt:lpstr>
      <vt:lpstr>The descriptive approach : Labeled and bracketed sentences </vt:lpstr>
      <vt:lpstr>PowerPoint Presentation</vt:lpstr>
    </vt:vector>
  </TitlesOfParts>
  <Company>alsayra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Phrases and sentences: grammar</dc:title>
  <dc:creator>khader</dc:creator>
  <cp:lastModifiedBy>Salah</cp:lastModifiedBy>
  <cp:revision>21</cp:revision>
  <dcterms:created xsi:type="dcterms:W3CDTF">2012-07-28T21:36:46Z</dcterms:created>
  <dcterms:modified xsi:type="dcterms:W3CDTF">2025-02-05T16:14:26Z</dcterms:modified>
</cp:coreProperties>
</file>