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1" r:id="rId13"/>
    <p:sldId id="267" r:id="rId14"/>
    <p:sldId id="268" r:id="rId15"/>
    <p:sldId id="269"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4" d="100"/>
          <a:sy n="74" d="100"/>
        </p:scale>
        <p:origin x="-118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B30995D-7796-4AEA-8C24-DD26FDFFAF3A}" type="datetimeFigureOut">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98DD557C-5E4A-423B-8891-AA61EDE8A290}" type="slidenum">
              <a:rPr lang="en-US" smtClean="0"/>
              <a:t>‹#›</a:t>
            </a:fld>
            <a:endParaRPr lang="en-US"/>
          </a:p>
        </p:txBody>
      </p:sp>
    </p:spTree>
  </p:cSld>
  <p:clrMapOvr>
    <a:masterClrMapping/>
  </p:clrMapOvr>
  <p:transition spd="slow">
    <p:wip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30995D-7796-4AEA-8C24-DD26FDFFAF3A}" type="datetimeFigureOut">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D557C-5E4A-423B-8891-AA61EDE8A290}" type="slidenum">
              <a:rPr lang="en-US" smtClean="0"/>
              <a:t>‹#›</a:t>
            </a:fld>
            <a:endParaRPr lang="en-US"/>
          </a:p>
        </p:txBody>
      </p:sp>
    </p:spTree>
  </p:cSld>
  <p:clrMapOvr>
    <a:masterClrMapping/>
  </p:clrMapOvr>
  <p:transition spd="slow">
    <p:wip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30995D-7796-4AEA-8C24-DD26FDFFAF3A}" type="datetimeFigureOut">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D557C-5E4A-423B-8891-AA61EDE8A290}" type="slidenum">
              <a:rPr lang="en-US" smtClean="0"/>
              <a:t>‹#›</a:t>
            </a:fld>
            <a:endParaRPr lang="en-US"/>
          </a:p>
        </p:txBody>
      </p:sp>
    </p:spTree>
  </p:cSld>
  <p:clrMapOvr>
    <a:masterClrMapping/>
  </p:clrMapOvr>
  <p:transition spd="slow">
    <p:wip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30995D-7796-4AEA-8C24-DD26FDFFAF3A}" type="datetimeFigureOut">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D557C-5E4A-423B-8891-AA61EDE8A290}" type="slidenum">
              <a:rPr lang="en-US" smtClean="0"/>
              <a:t>‹#›</a:t>
            </a:fld>
            <a:endParaRPr lang="en-US"/>
          </a:p>
        </p:txBody>
      </p:sp>
    </p:spTree>
  </p:cSld>
  <p:clrMapOvr>
    <a:masterClrMapping/>
  </p:clrMapOvr>
  <p:transition spd="slow">
    <p:wip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B30995D-7796-4AEA-8C24-DD26FDFFAF3A}" type="datetimeFigureOut">
              <a:rPr lang="en-US" smtClean="0"/>
              <a:t>3/3/2025</a:t>
            </a:fld>
            <a:endParaRPr lang="en-US"/>
          </a:p>
        </p:txBody>
      </p:sp>
      <p:sp>
        <p:nvSpPr>
          <p:cNvPr id="8" name="Slide Number Placeholder 7"/>
          <p:cNvSpPr>
            <a:spLocks noGrp="1"/>
          </p:cNvSpPr>
          <p:nvPr>
            <p:ph type="sldNum" sz="quarter" idx="11"/>
          </p:nvPr>
        </p:nvSpPr>
        <p:spPr/>
        <p:txBody>
          <a:bodyPr/>
          <a:lstStyle/>
          <a:p>
            <a:fld id="{98DD557C-5E4A-423B-8891-AA61EDE8A290}"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transition spd="slow">
    <p:wip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B30995D-7796-4AEA-8C24-DD26FDFFAF3A}" type="datetimeFigureOut">
              <a:rPr lang="en-US" smtClean="0"/>
              <a:t>3/3/2025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DD557C-5E4A-423B-8891-AA61EDE8A290}" type="slidenum">
              <a:rPr lang="en-US" smtClean="0"/>
              <a:t>‹#›</a:t>
            </a:fld>
            <a:endParaRPr lang="en-US"/>
          </a:p>
        </p:txBody>
      </p:sp>
    </p:spTree>
  </p:cSld>
  <p:clrMapOvr>
    <a:masterClrMapping/>
  </p:clrMapOvr>
  <p:transition spd="slow">
    <p:wip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B30995D-7796-4AEA-8C24-DD26FDFFAF3A}" type="datetimeFigureOut">
              <a:rPr lang="en-US" smtClean="0"/>
              <a:t>3/3/2025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DD557C-5E4A-423B-8891-AA61EDE8A290}" type="slidenum">
              <a:rPr lang="en-US" smtClean="0"/>
              <a:t>‹#›</a:t>
            </a:fld>
            <a:endParaRPr lang="en-US"/>
          </a:p>
        </p:txBody>
      </p:sp>
    </p:spTree>
  </p:cSld>
  <p:clrMapOvr>
    <a:masterClrMapping/>
  </p:clrMapOvr>
  <p:transition spd="slow">
    <p:wip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30995D-7796-4AEA-8C24-DD26FDFFAF3A}" type="datetimeFigureOut">
              <a:rPr lang="en-US" smtClean="0"/>
              <a:t>3/3/2025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DD557C-5E4A-423B-8891-AA61EDE8A290}" type="slidenum">
              <a:rPr lang="en-US" smtClean="0"/>
              <a:t>‹#›</a:t>
            </a:fld>
            <a:endParaRPr lang="en-US"/>
          </a:p>
        </p:txBody>
      </p:sp>
    </p:spTree>
  </p:cSld>
  <p:clrMapOvr>
    <a:masterClrMapping/>
  </p:clrMapOvr>
  <p:transition spd="slow">
    <p:wip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30995D-7796-4AEA-8C24-DD26FDFFAF3A}" type="datetimeFigureOut">
              <a:rPr lang="en-US" smtClean="0"/>
              <a:t>3/3/2025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DD557C-5E4A-423B-8891-AA61EDE8A290}" type="slidenum">
              <a:rPr lang="en-US" smtClean="0"/>
              <a:t>‹#›</a:t>
            </a:fld>
            <a:endParaRPr lang="en-US"/>
          </a:p>
        </p:txBody>
      </p:sp>
    </p:spTree>
  </p:cSld>
  <p:clrMapOvr>
    <a:masterClrMapping/>
  </p:clrMapOvr>
  <p:transition spd="slow">
    <p:wip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30995D-7796-4AEA-8C24-DD26FDFFAF3A}" type="datetimeFigureOut">
              <a:rPr lang="en-US" smtClean="0"/>
              <a:t>3/3/2025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DD557C-5E4A-423B-8891-AA61EDE8A290}"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transition spd="slow">
    <p:wip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30995D-7796-4AEA-8C24-DD26FDFFAF3A}" type="datetimeFigureOut">
              <a:rPr lang="en-US" smtClean="0"/>
              <a:t>3/3/2025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98DD557C-5E4A-423B-8891-AA61EDE8A290}"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wip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7B30995D-7796-4AEA-8C24-DD26FDFFAF3A}" type="datetimeFigureOut">
              <a:rPr lang="en-US" smtClean="0"/>
              <a:t>3/3/2025</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98DD557C-5E4A-423B-8891-AA61EDE8A290}" type="slidenum">
              <a:rPr lang="en-US" smtClean="0"/>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wipe/>
  </p:transition>
  <p:timing>
    <p:tnLst>
      <p:par>
        <p:cTn id="1" dur="indefinite" restart="never" nodeType="tmRoot"/>
      </p:par>
    </p:tnLst>
  </p:timing>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914400"/>
            <a:ext cx="5791200" cy="2595092"/>
          </a:xfrm>
        </p:spPr>
        <p:txBody>
          <a:bodyPr>
            <a:noAutofit/>
          </a:bodyPr>
          <a:lstStyle/>
          <a:p>
            <a:r>
              <a:rPr lang="en-US" sz="6600" dirty="0" smtClean="0"/>
              <a:t>Semantics </a:t>
            </a:r>
            <a:br>
              <a:rPr lang="en-US" sz="6600" dirty="0" smtClean="0"/>
            </a:br>
            <a:endParaRPr lang="en-US" sz="6600" dirty="0"/>
          </a:p>
        </p:txBody>
      </p:sp>
      <p:sp>
        <p:nvSpPr>
          <p:cNvPr id="3" name="Subtitle 2"/>
          <p:cNvSpPr>
            <a:spLocks noGrp="1"/>
          </p:cNvSpPr>
          <p:nvPr>
            <p:ph type="subTitle" idx="1"/>
          </p:nvPr>
        </p:nvSpPr>
        <p:spPr>
          <a:xfrm>
            <a:off x="609600" y="3886200"/>
            <a:ext cx="7848600" cy="1752600"/>
          </a:xfrm>
        </p:spPr>
        <p:txBody>
          <a:bodyPr>
            <a:normAutofit/>
          </a:bodyPr>
          <a:lstStyle/>
          <a:p>
            <a:pPr algn="ctr"/>
            <a:r>
              <a:rPr lang="en-US" sz="4400" b="1" dirty="0" smtClean="0">
                <a:solidFill>
                  <a:schemeClr val="tx1"/>
                </a:solidFill>
                <a:latin typeface="+mn-lt"/>
              </a:rPr>
              <a:t>by</a:t>
            </a:r>
            <a:br>
              <a:rPr lang="en-US" sz="4400" b="1" dirty="0" smtClean="0">
                <a:solidFill>
                  <a:schemeClr val="tx1"/>
                </a:solidFill>
                <a:latin typeface="+mn-lt"/>
              </a:rPr>
            </a:br>
            <a:r>
              <a:rPr lang="en-US" sz="4400" b="1" dirty="0" smtClean="0">
                <a:solidFill>
                  <a:schemeClr val="tx1"/>
                </a:solidFill>
                <a:latin typeface="+mn-lt"/>
              </a:rPr>
              <a:t>Dr. Salah Al-</a:t>
            </a:r>
            <a:r>
              <a:rPr lang="en-US" sz="4400" b="1" dirty="0" err="1" smtClean="0">
                <a:solidFill>
                  <a:schemeClr val="tx1"/>
                </a:solidFill>
                <a:latin typeface="+mn-lt"/>
              </a:rPr>
              <a:t>Bahadily</a:t>
            </a:r>
            <a:endParaRPr lang="en-US" sz="4400" b="1" dirty="0">
              <a:solidFill>
                <a:schemeClr val="tx1"/>
              </a:solidFill>
              <a:latin typeface="+mn-lt"/>
            </a:endParaRPr>
          </a:p>
        </p:txBody>
      </p:sp>
    </p:spTree>
    <p:extLst>
      <p:ext uri="{BB962C8B-B14F-4D97-AF65-F5344CB8AC3E}">
        <p14:creationId xmlns:p14="http://schemas.microsoft.com/office/powerpoint/2010/main" val="2270084450"/>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534400" cy="6477000"/>
          </a:xfrm>
        </p:spPr>
        <p:txBody>
          <a:bodyPr>
            <a:normAutofit/>
          </a:bodyPr>
          <a:lstStyle/>
          <a:p>
            <a:pPr algn="ctr">
              <a:lnSpc>
                <a:spcPct val="150000"/>
              </a:lnSpc>
              <a:spcBef>
                <a:spcPts val="0"/>
              </a:spcBef>
              <a:spcAft>
                <a:spcPts val="0"/>
              </a:spcAft>
            </a:pPr>
            <a:r>
              <a:rPr lang="en-US" dirty="0" err="1">
                <a:solidFill>
                  <a:srgbClr val="000000"/>
                </a:solidFill>
                <a:latin typeface="Times New Roman"/>
                <a:ea typeface="Calibri"/>
                <a:cs typeface="Arial"/>
              </a:rPr>
              <a:t>Antonymy</a:t>
            </a:r>
            <a:endParaRPr lang="en-US" sz="1600" dirty="0">
              <a:latin typeface="Calibri"/>
              <a:ea typeface="Calibri"/>
              <a:cs typeface="Arial"/>
            </a:endParaRPr>
          </a:p>
          <a:p>
            <a:pPr algn="justLow">
              <a:lnSpc>
                <a:spcPct val="150000"/>
              </a:lnSpc>
              <a:spcBef>
                <a:spcPts val="0"/>
              </a:spcBef>
              <a:spcAft>
                <a:spcPts val="0"/>
              </a:spcAft>
            </a:pPr>
            <a:r>
              <a:rPr lang="en-US" b="0" dirty="0">
                <a:solidFill>
                  <a:srgbClr val="000000"/>
                </a:solidFill>
                <a:latin typeface="Times New Roman"/>
                <a:ea typeface="Calibri"/>
                <a:cs typeface="Arial"/>
              </a:rPr>
              <a:t>-Two forms with opposite meanings are called </a:t>
            </a:r>
            <a:r>
              <a:rPr lang="en-US" b="0" i="1" dirty="0">
                <a:latin typeface="Times New Roman"/>
                <a:ea typeface="Calibri"/>
                <a:cs typeface="Arial"/>
              </a:rPr>
              <a:t>antonyms, </a:t>
            </a:r>
            <a:r>
              <a:rPr lang="en-US" b="0" dirty="0">
                <a:latin typeface="Times New Roman"/>
                <a:ea typeface="Calibri"/>
                <a:cs typeface="Arial"/>
              </a:rPr>
              <a:t>e.g. </a:t>
            </a:r>
            <a:r>
              <a:rPr lang="en-US" b="0" i="1" dirty="0">
                <a:solidFill>
                  <a:srgbClr val="000000"/>
                </a:solidFill>
                <a:latin typeface="Times New Roman"/>
                <a:ea typeface="Calibri"/>
                <a:cs typeface="Arial"/>
              </a:rPr>
              <a:t>alive/dead, big/small, fast/slow, happy/sad, hot/cold, long/short, male/ female, married/single, old/new, rich/poor, true/false.</a:t>
            </a:r>
            <a:endParaRPr lang="en-US" sz="1600" b="0" dirty="0">
              <a:latin typeface="Calibri"/>
              <a:ea typeface="Calibri"/>
              <a:cs typeface="Arial"/>
            </a:endParaRPr>
          </a:p>
          <a:p>
            <a:pPr>
              <a:lnSpc>
                <a:spcPct val="115000"/>
              </a:lnSpc>
              <a:spcBef>
                <a:spcPts val="0"/>
              </a:spcBef>
              <a:spcAft>
                <a:spcPts val="0"/>
              </a:spcAft>
            </a:pPr>
            <a:r>
              <a:rPr lang="en-US" b="0" dirty="0">
                <a:solidFill>
                  <a:srgbClr val="000000"/>
                </a:solidFill>
                <a:latin typeface="Times New Roman"/>
                <a:ea typeface="Calibri"/>
                <a:cs typeface="Arial"/>
              </a:rPr>
              <a:t> </a:t>
            </a:r>
            <a:endParaRPr lang="en-US" sz="1600" b="0" dirty="0">
              <a:latin typeface="Calibri"/>
              <a:ea typeface="Calibri"/>
              <a:cs typeface="Arial"/>
            </a:endParaRPr>
          </a:p>
          <a:p>
            <a:pPr algn="justLow">
              <a:lnSpc>
                <a:spcPct val="150000"/>
              </a:lnSpc>
              <a:spcBef>
                <a:spcPts val="0"/>
              </a:spcBef>
              <a:spcAft>
                <a:spcPts val="0"/>
              </a:spcAft>
            </a:pPr>
            <a:r>
              <a:rPr lang="en-US" b="0" dirty="0">
                <a:solidFill>
                  <a:srgbClr val="000000"/>
                </a:solidFill>
                <a:latin typeface="Times New Roman"/>
                <a:ea typeface="Calibri"/>
                <a:cs typeface="Arial"/>
              </a:rPr>
              <a:t> </a:t>
            </a:r>
            <a:r>
              <a:rPr lang="en-US" b="0" i="1" dirty="0">
                <a:solidFill>
                  <a:srgbClr val="000000"/>
                </a:solidFill>
                <a:latin typeface="Times New Roman"/>
                <a:ea typeface="Calibri"/>
                <a:cs typeface="Arial"/>
              </a:rPr>
              <a:t>- </a:t>
            </a:r>
            <a:r>
              <a:rPr lang="en-US" b="0" i="1" dirty="0" err="1">
                <a:solidFill>
                  <a:srgbClr val="000000"/>
                </a:solidFill>
                <a:latin typeface="Times New Roman"/>
                <a:ea typeface="Calibri"/>
                <a:cs typeface="Arial"/>
              </a:rPr>
              <a:t>Reversives</a:t>
            </a:r>
            <a:r>
              <a:rPr lang="en-US" b="0" i="1" dirty="0">
                <a:solidFill>
                  <a:srgbClr val="000000"/>
                </a:solidFill>
                <a:latin typeface="Times New Roman"/>
                <a:ea typeface="Calibri"/>
                <a:cs typeface="Arial"/>
              </a:rPr>
              <a:t> </a:t>
            </a:r>
            <a:r>
              <a:rPr lang="en-US" b="0" dirty="0">
                <a:solidFill>
                  <a:srgbClr val="000000"/>
                </a:solidFill>
                <a:latin typeface="Times New Roman"/>
                <a:ea typeface="Calibri"/>
                <a:cs typeface="Arial"/>
              </a:rPr>
              <a:t>refers to</a:t>
            </a:r>
            <a:r>
              <a:rPr lang="en-US" b="0" i="1" dirty="0">
                <a:solidFill>
                  <a:srgbClr val="000000"/>
                </a:solidFill>
                <a:latin typeface="Times New Roman"/>
                <a:ea typeface="Calibri"/>
                <a:cs typeface="Arial"/>
              </a:rPr>
              <a:t> </a:t>
            </a:r>
            <a:r>
              <a:rPr lang="en-US" b="0" dirty="0">
                <a:solidFill>
                  <a:srgbClr val="000000"/>
                </a:solidFill>
                <a:latin typeface="Times New Roman"/>
                <a:ea typeface="Calibri"/>
                <a:cs typeface="Arial"/>
              </a:rPr>
              <a:t>antonyms in which one member of an antonymous pair cannot be described as the negative of the other, e.g. </a:t>
            </a:r>
            <a:r>
              <a:rPr lang="en-US" b="0" i="1" dirty="0">
                <a:solidFill>
                  <a:srgbClr val="000000"/>
                </a:solidFill>
                <a:latin typeface="Times New Roman"/>
                <a:ea typeface="Calibri"/>
                <a:cs typeface="Arial"/>
              </a:rPr>
              <a:t>undress</a:t>
            </a:r>
            <a:r>
              <a:rPr lang="en-US" b="0" dirty="0">
                <a:solidFill>
                  <a:srgbClr val="000000"/>
                </a:solidFill>
                <a:latin typeface="Times New Roman"/>
                <a:ea typeface="Calibri"/>
                <a:cs typeface="Arial"/>
              </a:rPr>
              <a:t> doesn’t mean </a:t>
            </a:r>
            <a:r>
              <a:rPr lang="en-US" b="0" i="1" dirty="0">
                <a:solidFill>
                  <a:srgbClr val="000000"/>
                </a:solidFill>
                <a:latin typeface="Times New Roman"/>
                <a:ea typeface="Calibri"/>
                <a:cs typeface="Arial"/>
              </a:rPr>
              <a:t>not dress</a:t>
            </a:r>
            <a:r>
              <a:rPr lang="en-US" b="0" dirty="0">
                <a:solidFill>
                  <a:srgbClr val="000000"/>
                </a:solidFill>
                <a:latin typeface="Times New Roman"/>
                <a:ea typeface="Calibri"/>
                <a:cs typeface="Arial"/>
              </a:rPr>
              <a:t>. It actually means “do the reverse of dress.” Examples are: </a:t>
            </a:r>
            <a:r>
              <a:rPr lang="en-US" b="0" i="1" dirty="0">
                <a:solidFill>
                  <a:srgbClr val="000000"/>
                </a:solidFill>
                <a:latin typeface="Times New Roman"/>
                <a:ea typeface="Calibri"/>
                <a:cs typeface="Arial"/>
              </a:rPr>
              <a:t>enter/exit, pack/unpack, lengthen/shorten, raise/lower, tie/untie</a:t>
            </a:r>
            <a:r>
              <a:rPr lang="en-US" b="0" dirty="0">
                <a:solidFill>
                  <a:srgbClr val="000000"/>
                </a:solidFill>
                <a:latin typeface="Times New Roman"/>
                <a:ea typeface="Calibri"/>
                <a:cs typeface="Arial"/>
              </a:rPr>
              <a:t>.</a:t>
            </a:r>
            <a:endParaRPr lang="en-US" sz="1600" b="0" dirty="0">
              <a:latin typeface="Calibri"/>
              <a:ea typeface="Calibri"/>
              <a:cs typeface="Arial"/>
            </a:endParaRPr>
          </a:p>
          <a:p>
            <a:pPr algn="justLow">
              <a:lnSpc>
                <a:spcPct val="150000"/>
              </a:lnSpc>
              <a:spcBef>
                <a:spcPts val="0"/>
              </a:spcBef>
              <a:spcAft>
                <a:spcPts val="0"/>
              </a:spcAft>
            </a:pPr>
            <a:endParaRPr lang="en-US" sz="1600" b="0" dirty="0">
              <a:latin typeface="Calibri"/>
              <a:ea typeface="Calibri"/>
              <a:cs typeface="Arial"/>
            </a:endParaRPr>
          </a:p>
          <a:p>
            <a:endParaRPr lang="en-US" b="0" dirty="0"/>
          </a:p>
        </p:txBody>
      </p:sp>
    </p:spTree>
    <p:extLst>
      <p:ext uri="{BB962C8B-B14F-4D97-AF65-F5344CB8AC3E}">
        <p14:creationId xmlns:p14="http://schemas.microsoft.com/office/powerpoint/2010/main" val="3940260442"/>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553200"/>
          </a:xfrm>
        </p:spPr>
        <p:txBody>
          <a:bodyPr>
            <a:noAutofit/>
          </a:bodyPr>
          <a:lstStyle/>
          <a:p>
            <a:pPr>
              <a:lnSpc>
                <a:spcPct val="115000"/>
              </a:lnSpc>
              <a:spcBef>
                <a:spcPts val="0"/>
              </a:spcBef>
              <a:spcAft>
                <a:spcPts val="0"/>
              </a:spcAft>
            </a:pPr>
            <a:r>
              <a:rPr lang="en-US" sz="2400" dirty="0" smtClean="0">
                <a:solidFill>
                  <a:srgbClr val="000000"/>
                </a:solidFill>
                <a:latin typeface="Times New Roman"/>
                <a:ea typeface="Calibri"/>
                <a:cs typeface="Arial"/>
              </a:rPr>
              <a:t>Hyponymy (inclusion)</a:t>
            </a:r>
            <a:endParaRPr lang="en-US" sz="1800" dirty="0">
              <a:latin typeface="Calibri"/>
              <a:ea typeface="Calibri"/>
              <a:cs typeface="Arial"/>
            </a:endParaRPr>
          </a:p>
          <a:p>
            <a:pPr>
              <a:lnSpc>
                <a:spcPct val="115000"/>
              </a:lnSpc>
              <a:spcBef>
                <a:spcPts val="0"/>
              </a:spcBef>
              <a:spcAft>
                <a:spcPts val="0"/>
              </a:spcAft>
            </a:pPr>
            <a:r>
              <a:rPr lang="en-US" sz="2400" b="0" dirty="0">
                <a:solidFill>
                  <a:srgbClr val="000000"/>
                </a:solidFill>
                <a:latin typeface="Times New Roman"/>
                <a:ea typeface="Calibri"/>
                <a:cs typeface="Arial"/>
              </a:rPr>
              <a:t> </a:t>
            </a:r>
            <a:endParaRPr lang="en-US" sz="1800" b="0" dirty="0">
              <a:latin typeface="Calibri"/>
              <a:ea typeface="Calibri"/>
              <a:cs typeface="Arial"/>
            </a:endParaRPr>
          </a:p>
          <a:p>
            <a:pPr algn="justLow">
              <a:lnSpc>
                <a:spcPct val="150000"/>
              </a:lnSpc>
              <a:spcBef>
                <a:spcPts val="0"/>
              </a:spcBef>
              <a:spcAft>
                <a:spcPts val="0"/>
              </a:spcAft>
            </a:pPr>
            <a:r>
              <a:rPr lang="en-US" sz="2400" b="0" dirty="0">
                <a:latin typeface="Times New Roman"/>
                <a:ea typeface="Calibri"/>
                <a:cs typeface="Arial"/>
              </a:rPr>
              <a:t>- When the meaning of one form is included in the meaning of another, the relationship is described as </a:t>
            </a:r>
            <a:r>
              <a:rPr lang="en-US" sz="2400" b="0" i="1" dirty="0">
                <a:latin typeface="Times New Roman"/>
                <a:ea typeface="Calibri"/>
                <a:cs typeface="Arial"/>
              </a:rPr>
              <a:t>hyponymy</a:t>
            </a:r>
            <a:r>
              <a:rPr lang="en-US" sz="2400" b="0" dirty="0">
                <a:latin typeface="Times New Roman"/>
                <a:ea typeface="Calibri"/>
                <a:cs typeface="Arial"/>
              </a:rPr>
              <a:t>. Examples are the pairs: </a:t>
            </a:r>
            <a:r>
              <a:rPr lang="en-US" sz="2400" b="0" i="1" dirty="0">
                <a:latin typeface="Times New Roman"/>
                <a:ea typeface="Calibri"/>
                <a:cs typeface="Arial"/>
              </a:rPr>
              <a:t>animal/dog, dog/poodle, vegetable/ carrot, flower/rose, tree/banyan.</a:t>
            </a:r>
            <a:endParaRPr lang="en-US" sz="1800" b="0" dirty="0">
              <a:latin typeface="Calibri"/>
              <a:ea typeface="Calibri"/>
              <a:cs typeface="Arial"/>
            </a:endParaRPr>
          </a:p>
          <a:p>
            <a:pPr algn="justLow">
              <a:lnSpc>
                <a:spcPct val="150000"/>
              </a:lnSpc>
              <a:spcBef>
                <a:spcPts val="0"/>
              </a:spcBef>
              <a:spcAft>
                <a:spcPts val="0"/>
              </a:spcAft>
            </a:pPr>
            <a:r>
              <a:rPr lang="en-US" sz="1050" b="0" dirty="0">
                <a:latin typeface="Times New Roman"/>
                <a:ea typeface="Calibri"/>
                <a:cs typeface="Arial"/>
              </a:rPr>
              <a:t> </a:t>
            </a:r>
            <a:endParaRPr lang="en-US" sz="1800" b="0" dirty="0">
              <a:latin typeface="Calibri"/>
              <a:ea typeface="Calibri"/>
              <a:cs typeface="Arial"/>
            </a:endParaRPr>
          </a:p>
          <a:p>
            <a:pPr>
              <a:lnSpc>
                <a:spcPct val="115000"/>
              </a:lnSpc>
              <a:spcBef>
                <a:spcPts val="0"/>
              </a:spcBef>
              <a:spcAft>
                <a:spcPts val="0"/>
              </a:spcAft>
            </a:pPr>
            <a:r>
              <a:rPr lang="en-US" sz="2400" b="0" dirty="0">
                <a:solidFill>
                  <a:srgbClr val="000000"/>
                </a:solidFill>
                <a:latin typeface="Times New Roman"/>
                <a:ea typeface="Calibri"/>
                <a:cs typeface="Arial"/>
              </a:rPr>
              <a:t> </a:t>
            </a:r>
            <a:endParaRPr lang="en-US" sz="1800" b="0" dirty="0">
              <a:latin typeface="Calibri"/>
              <a:ea typeface="Calibri"/>
              <a:cs typeface="Arial"/>
            </a:endParaRPr>
          </a:p>
          <a:p>
            <a:endParaRPr lang="en-US" sz="2400" b="0" dirty="0"/>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2660" r="22254"/>
          <a:stretch/>
        </p:blipFill>
        <p:spPr bwMode="auto">
          <a:xfrm>
            <a:off x="990600" y="3429000"/>
            <a:ext cx="6858000" cy="3124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09829165"/>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686800" cy="6477000"/>
          </a:xfrm>
        </p:spPr>
        <p:txBody>
          <a:bodyPr/>
          <a:lstStyle/>
          <a:p>
            <a:pPr lvl="0" algn="justLow">
              <a:lnSpc>
                <a:spcPct val="150000"/>
              </a:lnSpc>
              <a:spcBef>
                <a:spcPts val="0"/>
              </a:spcBef>
              <a:spcAft>
                <a:spcPts val="0"/>
              </a:spcAft>
            </a:pPr>
            <a:r>
              <a:rPr lang="en-US" sz="2400" dirty="0" smtClean="0">
                <a:solidFill>
                  <a:srgbClr val="000000"/>
                </a:solidFill>
                <a:latin typeface="Times New Roman"/>
                <a:ea typeface="Calibri"/>
                <a:cs typeface="Arial"/>
              </a:rPr>
              <a:t>Prototype (family resemblance)</a:t>
            </a:r>
            <a:endParaRPr lang="en-US" sz="1800" dirty="0">
              <a:solidFill>
                <a:srgbClr val="000000"/>
              </a:solidFill>
              <a:latin typeface="Calibri"/>
              <a:ea typeface="Calibri"/>
              <a:cs typeface="Arial"/>
            </a:endParaRPr>
          </a:p>
          <a:p>
            <a:pPr lvl="0" algn="justLow">
              <a:lnSpc>
                <a:spcPct val="150000"/>
              </a:lnSpc>
              <a:spcBef>
                <a:spcPts val="0"/>
              </a:spcBef>
              <a:spcAft>
                <a:spcPts val="0"/>
              </a:spcAft>
            </a:pPr>
            <a:r>
              <a:rPr lang="en-US" b="0" dirty="0">
                <a:solidFill>
                  <a:srgbClr val="000000"/>
                </a:solidFill>
                <a:latin typeface="Times New Roman"/>
                <a:ea typeface="Calibri"/>
                <a:cs typeface="Arial"/>
              </a:rPr>
              <a:t>- Prototype is a term used to refer to the most characteristic instance of the category (e.g. </a:t>
            </a:r>
            <a:r>
              <a:rPr lang="en-US" b="0" i="1" dirty="0">
                <a:solidFill>
                  <a:srgbClr val="000000"/>
                </a:solidFill>
                <a:latin typeface="Times New Roman"/>
                <a:ea typeface="Calibri"/>
                <a:cs typeface="Arial"/>
              </a:rPr>
              <a:t>robin is a bird</a:t>
            </a:r>
            <a:r>
              <a:rPr lang="en-US" b="0" dirty="0">
                <a:solidFill>
                  <a:srgbClr val="000000"/>
                </a:solidFill>
                <a:latin typeface="Times New Roman"/>
                <a:ea typeface="Calibri"/>
                <a:cs typeface="Arial"/>
              </a:rPr>
              <a:t>).   We find no difficulty to describe the words </a:t>
            </a:r>
            <a:r>
              <a:rPr lang="en-US" b="0" i="1" dirty="0">
                <a:solidFill>
                  <a:srgbClr val="000000"/>
                </a:solidFill>
                <a:latin typeface="Times New Roman"/>
                <a:ea typeface="Calibri"/>
                <a:cs typeface="Arial"/>
              </a:rPr>
              <a:t>canary, dove, duck, flamingo, parrot, pelican</a:t>
            </a:r>
            <a:r>
              <a:rPr lang="en-US" b="0" dirty="0">
                <a:solidFill>
                  <a:srgbClr val="000000"/>
                </a:solidFill>
                <a:latin typeface="Times New Roman"/>
                <a:ea typeface="Calibri"/>
                <a:cs typeface="Arial"/>
              </a:rPr>
              <a:t> and</a:t>
            </a:r>
            <a:r>
              <a:rPr lang="en-US" b="0" i="1" dirty="0">
                <a:solidFill>
                  <a:srgbClr val="000000"/>
                </a:solidFill>
                <a:latin typeface="Times New Roman"/>
                <a:ea typeface="Calibri"/>
                <a:cs typeface="Arial"/>
              </a:rPr>
              <a:t> robin</a:t>
            </a:r>
            <a:r>
              <a:rPr lang="en-US" b="0" dirty="0">
                <a:solidFill>
                  <a:srgbClr val="000000"/>
                </a:solidFill>
                <a:latin typeface="Times New Roman"/>
                <a:ea typeface="Calibri"/>
                <a:cs typeface="Arial"/>
              </a:rPr>
              <a:t> as </a:t>
            </a:r>
            <a:r>
              <a:rPr lang="en-US" b="0" i="1" dirty="0">
                <a:solidFill>
                  <a:srgbClr val="000000"/>
                </a:solidFill>
                <a:latin typeface="Times New Roman"/>
                <a:ea typeface="Calibri"/>
                <a:cs typeface="Arial"/>
              </a:rPr>
              <a:t>birds </a:t>
            </a:r>
            <a:r>
              <a:rPr lang="en-US" b="0" dirty="0">
                <a:solidFill>
                  <a:srgbClr val="000000"/>
                </a:solidFill>
                <a:latin typeface="Times New Roman"/>
                <a:ea typeface="Calibri"/>
                <a:cs typeface="Arial"/>
              </a:rPr>
              <a:t>as they are much closer to the prototype (</a:t>
            </a:r>
            <a:r>
              <a:rPr lang="en-US" b="0" i="1" dirty="0">
                <a:solidFill>
                  <a:srgbClr val="000000"/>
                </a:solidFill>
                <a:latin typeface="Times New Roman"/>
                <a:ea typeface="Calibri"/>
                <a:cs typeface="Arial"/>
              </a:rPr>
              <a:t>sparrow or robin</a:t>
            </a:r>
            <a:r>
              <a:rPr lang="en-US" b="0" dirty="0">
                <a:solidFill>
                  <a:srgbClr val="000000"/>
                </a:solidFill>
                <a:latin typeface="Times New Roman"/>
                <a:ea typeface="Calibri"/>
                <a:cs typeface="Arial"/>
              </a:rPr>
              <a:t>), but we might wonder if </a:t>
            </a:r>
            <a:r>
              <a:rPr lang="en-US" b="0" i="1" dirty="0">
                <a:solidFill>
                  <a:srgbClr val="000000"/>
                </a:solidFill>
                <a:latin typeface="Times New Roman"/>
                <a:ea typeface="Calibri"/>
                <a:cs typeface="Arial"/>
              </a:rPr>
              <a:t>ostrich </a:t>
            </a:r>
            <a:r>
              <a:rPr lang="en-US" b="0" dirty="0">
                <a:solidFill>
                  <a:srgbClr val="000000"/>
                </a:solidFill>
                <a:latin typeface="Times New Roman"/>
                <a:ea typeface="Calibri"/>
                <a:cs typeface="Arial"/>
              </a:rPr>
              <a:t>or </a:t>
            </a:r>
            <a:r>
              <a:rPr lang="en-US" b="0" i="1" dirty="0">
                <a:solidFill>
                  <a:srgbClr val="000000"/>
                </a:solidFill>
                <a:latin typeface="Times New Roman"/>
                <a:ea typeface="Calibri"/>
                <a:cs typeface="Arial"/>
              </a:rPr>
              <a:t>penguin</a:t>
            </a:r>
            <a:r>
              <a:rPr lang="en-US" b="0" dirty="0">
                <a:solidFill>
                  <a:srgbClr val="000000"/>
                </a:solidFill>
                <a:latin typeface="Times New Roman"/>
                <a:ea typeface="Calibri"/>
                <a:cs typeface="Arial"/>
              </a:rPr>
              <a:t> is a </a:t>
            </a:r>
            <a:r>
              <a:rPr lang="en-US" b="0" i="1" dirty="0">
                <a:solidFill>
                  <a:srgbClr val="000000"/>
                </a:solidFill>
                <a:latin typeface="Times New Roman"/>
                <a:ea typeface="Calibri"/>
                <a:cs typeface="Arial"/>
              </a:rPr>
              <a:t>bird</a:t>
            </a:r>
            <a:r>
              <a:rPr lang="en-US" b="0" dirty="0">
                <a:solidFill>
                  <a:srgbClr val="000000"/>
                </a:solidFill>
                <a:latin typeface="Times New Roman"/>
                <a:ea typeface="Calibri"/>
                <a:cs typeface="Arial"/>
              </a:rPr>
              <a:t>.</a:t>
            </a:r>
            <a:endParaRPr lang="en-US" sz="1600" b="0" dirty="0">
              <a:solidFill>
                <a:srgbClr val="000000"/>
              </a:solidFill>
              <a:latin typeface="Calibri"/>
              <a:ea typeface="Calibri"/>
              <a:cs typeface="Aria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4600" y="2895600"/>
            <a:ext cx="3810000" cy="3387213"/>
          </a:xfrm>
          <a:prstGeom prst="rect">
            <a:avLst/>
          </a:prstGeom>
        </p:spPr>
      </p:pic>
    </p:spTree>
    <p:extLst>
      <p:ext uri="{BB962C8B-B14F-4D97-AF65-F5344CB8AC3E}">
        <p14:creationId xmlns:p14="http://schemas.microsoft.com/office/powerpoint/2010/main" val="3085151613"/>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458200" cy="6324600"/>
          </a:xfrm>
        </p:spPr>
        <p:txBody>
          <a:bodyPr/>
          <a:lstStyle/>
          <a:p>
            <a:pPr algn="justLow">
              <a:lnSpc>
                <a:spcPct val="150000"/>
              </a:lnSpc>
              <a:spcBef>
                <a:spcPts val="0"/>
              </a:spcBef>
              <a:spcAft>
                <a:spcPts val="1000"/>
              </a:spcAft>
            </a:pPr>
            <a:r>
              <a:rPr lang="en-US" dirty="0">
                <a:latin typeface="Times New Roman"/>
                <a:ea typeface="Calibri"/>
                <a:cs typeface="Arial"/>
              </a:rPr>
              <a:t>Homophony and Homonymy</a:t>
            </a:r>
            <a:endParaRPr lang="en-US" sz="1600" dirty="0">
              <a:latin typeface="Calibri"/>
              <a:ea typeface="Calibri"/>
              <a:cs typeface="Arial"/>
            </a:endParaRPr>
          </a:p>
          <a:p>
            <a:pPr>
              <a:lnSpc>
                <a:spcPct val="150000"/>
              </a:lnSpc>
              <a:spcBef>
                <a:spcPts val="0"/>
              </a:spcBef>
              <a:spcAft>
                <a:spcPts val="0"/>
              </a:spcAft>
            </a:pPr>
            <a:r>
              <a:rPr lang="en-US" b="0" dirty="0">
                <a:latin typeface="Times New Roman"/>
                <a:ea typeface="Calibri"/>
                <a:cs typeface="Arial"/>
              </a:rPr>
              <a:t>When two or more different (written) forms have the same pronunciation, they are described as homophones. Examples are: </a:t>
            </a:r>
            <a:r>
              <a:rPr lang="en-US" b="0" i="1" dirty="0">
                <a:latin typeface="Times New Roman"/>
                <a:ea typeface="Calibri"/>
                <a:cs typeface="Arial"/>
              </a:rPr>
              <a:t>bare/bear, meat/meet, flour/ flower, pail/pale, right/write, sew/so </a:t>
            </a:r>
            <a:r>
              <a:rPr lang="en-US" b="0" dirty="0">
                <a:latin typeface="Times New Roman"/>
                <a:ea typeface="Calibri"/>
                <a:cs typeface="Arial"/>
              </a:rPr>
              <a:t>and</a:t>
            </a:r>
            <a:r>
              <a:rPr lang="en-US" b="0" i="1" dirty="0">
                <a:latin typeface="Times New Roman"/>
                <a:ea typeface="Calibri"/>
                <a:cs typeface="Arial"/>
              </a:rPr>
              <a:t> to/too/two.</a:t>
            </a:r>
            <a:r>
              <a:rPr lang="en-US" b="0" dirty="0">
                <a:latin typeface="Times New Roman"/>
                <a:ea typeface="Calibri"/>
                <a:cs typeface="Arial"/>
              </a:rPr>
              <a:t> </a:t>
            </a:r>
            <a:endParaRPr lang="en-US" sz="1600" b="0" dirty="0">
              <a:latin typeface="Calibri"/>
              <a:ea typeface="Calibri"/>
              <a:cs typeface="Arial"/>
            </a:endParaRPr>
          </a:p>
          <a:p>
            <a:pPr>
              <a:lnSpc>
                <a:spcPct val="150000"/>
              </a:lnSpc>
              <a:spcBef>
                <a:spcPts val="0"/>
              </a:spcBef>
              <a:spcAft>
                <a:spcPts val="0"/>
              </a:spcAft>
            </a:pPr>
            <a:r>
              <a:rPr lang="en-US" b="0" dirty="0">
                <a:latin typeface="Times New Roman"/>
                <a:ea typeface="Calibri"/>
                <a:cs typeface="Arial"/>
              </a:rPr>
              <a:t>- Homonyms occurs when one form (written or spoken) has two or more unrelated meanings, as in these examples:</a:t>
            </a:r>
            <a:endParaRPr lang="en-US" sz="1600" b="0" dirty="0">
              <a:latin typeface="Calibri"/>
              <a:ea typeface="Calibri"/>
              <a:cs typeface="Arial"/>
            </a:endParaRPr>
          </a:p>
          <a:p>
            <a:pPr>
              <a:lnSpc>
                <a:spcPct val="150000"/>
              </a:lnSpc>
              <a:spcBef>
                <a:spcPts val="0"/>
              </a:spcBef>
              <a:spcAft>
                <a:spcPts val="0"/>
              </a:spcAft>
            </a:pPr>
            <a:r>
              <a:rPr lang="en-US" b="0" dirty="0">
                <a:latin typeface="Times New Roman"/>
                <a:ea typeface="Calibri"/>
                <a:cs typeface="Arial"/>
              </a:rPr>
              <a:t>bank (of a river) – bank (financial institution)</a:t>
            </a:r>
            <a:endParaRPr lang="en-US" sz="1600" b="0" dirty="0">
              <a:latin typeface="Calibri"/>
              <a:ea typeface="Calibri"/>
              <a:cs typeface="Arial"/>
            </a:endParaRPr>
          </a:p>
          <a:p>
            <a:pPr>
              <a:lnSpc>
                <a:spcPct val="150000"/>
              </a:lnSpc>
              <a:spcBef>
                <a:spcPts val="0"/>
              </a:spcBef>
              <a:spcAft>
                <a:spcPts val="0"/>
              </a:spcAft>
            </a:pPr>
            <a:r>
              <a:rPr lang="en-US" b="0" dirty="0">
                <a:latin typeface="Times New Roman"/>
                <a:ea typeface="Calibri"/>
                <a:cs typeface="Arial"/>
              </a:rPr>
              <a:t>bat (flying creature) – bat (used in sports)</a:t>
            </a:r>
            <a:endParaRPr lang="en-US" sz="1600" b="0" dirty="0">
              <a:latin typeface="Calibri"/>
              <a:ea typeface="Calibri"/>
              <a:cs typeface="Arial"/>
            </a:endParaRPr>
          </a:p>
          <a:p>
            <a:pPr>
              <a:lnSpc>
                <a:spcPct val="150000"/>
              </a:lnSpc>
              <a:spcBef>
                <a:spcPts val="0"/>
              </a:spcBef>
              <a:spcAft>
                <a:spcPts val="0"/>
              </a:spcAft>
            </a:pPr>
            <a:r>
              <a:rPr lang="en-US" b="0" dirty="0">
                <a:latin typeface="Times New Roman"/>
                <a:ea typeface="Calibri"/>
                <a:cs typeface="Arial"/>
              </a:rPr>
              <a:t>mole (on skin) – mole (small animal)</a:t>
            </a:r>
            <a:endParaRPr lang="en-US" sz="1600" b="0" dirty="0">
              <a:latin typeface="Calibri"/>
              <a:ea typeface="Calibri"/>
              <a:cs typeface="Arial"/>
            </a:endParaRPr>
          </a:p>
          <a:p>
            <a:pPr>
              <a:lnSpc>
                <a:spcPct val="150000"/>
              </a:lnSpc>
              <a:spcBef>
                <a:spcPts val="0"/>
              </a:spcBef>
              <a:spcAft>
                <a:spcPts val="0"/>
              </a:spcAft>
            </a:pPr>
            <a:r>
              <a:rPr lang="en-US" b="0" dirty="0">
                <a:latin typeface="Times New Roman"/>
                <a:ea typeface="Calibri"/>
                <a:cs typeface="Arial"/>
              </a:rPr>
              <a:t>pupil (at school) – pupil (in the eye)</a:t>
            </a:r>
            <a:endParaRPr lang="en-US" sz="1600" b="0" dirty="0">
              <a:latin typeface="Calibri"/>
              <a:ea typeface="Calibri"/>
              <a:cs typeface="Arial"/>
            </a:endParaRPr>
          </a:p>
          <a:p>
            <a:pPr>
              <a:lnSpc>
                <a:spcPct val="150000"/>
              </a:lnSpc>
              <a:spcBef>
                <a:spcPts val="0"/>
              </a:spcBef>
              <a:spcAft>
                <a:spcPts val="0"/>
              </a:spcAft>
            </a:pPr>
            <a:r>
              <a:rPr lang="en-US" b="0" dirty="0">
                <a:latin typeface="Times New Roman"/>
                <a:ea typeface="Calibri"/>
                <a:cs typeface="Arial"/>
              </a:rPr>
              <a:t>race (contest of speed) – race (ethnic group)</a:t>
            </a:r>
            <a:endParaRPr lang="en-US" sz="1600" b="0" dirty="0">
              <a:latin typeface="Calibri"/>
              <a:ea typeface="Calibri"/>
              <a:cs typeface="Arial"/>
            </a:endParaRPr>
          </a:p>
          <a:p>
            <a:endParaRPr lang="en-US" dirty="0"/>
          </a:p>
        </p:txBody>
      </p:sp>
    </p:spTree>
    <p:extLst>
      <p:ext uri="{BB962C8B-B14F-4D97-AF65-F5344CB8AC3E}">
        <p14:creationId xmlns:p14="http://schemas.microsoft.com/office/powerpoint/2010/main" val="3167477175"/>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6400800"/>
          </a:xfrm>
        </p:spPr>
        <p:txBody>
          <a:bodyPr>
            <a:normAutofit/>
          </a:bodyPr>
          <a:lstStyle/>
          <a:p>
            <a:pPr marL="457200" algn="ctr">
              <a:lnSpc>
                <a:spcPct val="150000"/>
              </a:lnSpc>
              <a:spcBef>
                <a:spcPts val="0"/>
              </a:spcBef>
              <a:spcAft>
                <a:spcPts val="1000"/>
              </a:spcAft>
            </a:pPr>
            <a:r>
              <a:rPr lang="en-US" sz="2400" dirty="0">
                <a:latin typeface="Times New Roman"/>
                <a:ea typeface="Calibri"/>
                <a:cs typeface="Arial"/>
              </a:rPr>
              <a:t>Polysemy</a:t>
            </a:r>
            <a:endParaRPr lang="en-US" sz="1800" dirty="0">
              <a:latin typeface="Calibri"/>
              <a:ea typeface="Calibri"/>
              <a:cs typeface="Arial"/>
            </a:endParaRPr>
          </a:p>
          <a:p>
            <a:pPr algn="justLow">
              <a:lnSpc>
                <a:spcPct val="150000"/>
              </a:lnSpc>
              <a:spcBef>
                <a:spcPts val="0"/>
              </a:spcBef>
              <a:spcAft>
                <a:spcPts val="0"/>
              </a:spcAft>
            </a:pPr>
            <a:r>
              <a:rPr lang="en-US" sz="2400" b="0" dirty="0">
                <a:solidFill>
                  <a:srgbClr val="000000"/>
                </a:solidFill>
                <a:latin typeface="Times New Roman"/>
                <a:ea typeface="Calibri"/>
                <a:cs typeface="Arial"/>
              </a:rPr>
              <a:t>- Polysemy refers to a case whereby two or more words having the same form with related meanings. It can also be defined as one form (written or spoken) having multiple meanings that are all related by extension (for example, </a:t>
            </a:r>
            <a:r>
              <a:rPr lang="en-US" sz="2400" b="0" i="1" dirty="0">
                <a:solidFill>
                  <a:srgbClr val="000000"/>
                </a:solidFill>
                <a:latin typeface="Times New Roman"/>
                <a:ea typeface="Calibri"/>
                <a:cs typeface="Arial"/>
              </a:rPr>
              <a:t>head </a:t>
            </a:r>
            <a:r>
              <a:rPr lang="en-US" sz="2400" b="0" dirty="0">
                <a:solidFill>
                  <a:srgbClr val="000000"/>
                </a:solidFill>
                <a:latin typeface="Times New Roman"/>
                <a:ea typeface="Calibri"/>
                <a:cs typeface="Arial"/>
              </a:rPr>
              <a:t>can be</a:t>
            </a:r>
            <a:r>
              <a:rPr lang="en-US" sz="2400" b="0" i="1" dirty="0">
                <a:solidFill>
                  <a:srgbClr val="000000"/>
                </a:solidFill>
                <a:latin typeface="Times New Roman"/>
                <a:ea typeface="Calibri"/>
                <a:cs typeface="Arial"/>
              </a:rPr>
              <a:t> </a:t>
            </a:r>
            <a:r>
              <a:rPr lang="en-US" sz="2400" b="0" dirty="0">
                <a:solidFill>
                  <a:srgbClr val="000000"/>
                </a:solidFill>
                <a:latin typeface="Times New Roman"/>
                <a:ea typeface="Calibri"/>
                <a:cs typeface="Arial"/>
              </a:rPr>
              <a:t>used to indicate the object on top of your body, froth on top of a glass of beer, person at the top of a company or department, and many other things), (</a:t>
            </a:r>
            <a:r>
              <a:rPr lang="en-US" sz="2400" b="0" i="1" dirty="0">
                <a:solidFill>
                  <a:srgbClr val="000000"/>
                </a:solidFill>
                <a:latin typeface="Times New Roman"/>
                <a:ea typeface="Calibri"/>
                <a:cs typeface="Arial"/>
              </a:rPr>
              <a:t>Foot </a:t>
            </a:r>
            <a:r>
              <a:rPr lang="en-US" sz="2400" b="0" dirty="0">
                <a:solidFill>
                  <a:srgbClr val="000000"/>
                </a:solidFill>
                <a:latin typeface="Times New Roman"/>
                <a:ea typeface="Calibri"/>
                <a:cs typeface="Arial"/>
              </a:rPr>
              <a:t>of</a:t>
            </a:r>
            <a:r>
              <a:rPr lang="en-US" sz="2400" b="0" i="1" dirty="0">
                <a:solidFill>
                  <a:srgbClr val="000000"/>
                </a:solidFill>
                <a:latin typeface="Times New Roman"/>
                <a:ea typeface="Calibri"/>
                <a:cs typeface="Arial"/>
              </a:rPr>
              <a:t> </a:t>
            </a:r>
            <a:r>
              <a:rPr lang="en-US" sz="2400" b="0" dirty="0">
                <a:solidFill>
                  <a:srgbClr val="000000"/>
                </a:solidFill>
                <a:latin typeface="Times New Roman"/>
                <a:ea typeface="Calibri"/>
                <a:cs typeface="Arial"/>
              </a:rPr>
              <a:t>person, of bed, of mountain).</a:t>
            </a:r>
            <a:endParaRPr lang="en-US" sz="1800" b="0" dirty="0">
              <a:effectLst/>
              <a:latin typeface="Calibri"/>
              <a:ea typeface="Calibri"/>
              <a:cs typeface="Arial"/>
            </a:endParaRPr>
          </a:p>
        </p:txBody>
      </p:sp>
    </p:spTree>
    <p:extLst>
      <p:ext uri="{BB962C8B-B14F-4D97-AF65-F5344CB8AC3E}">
        <p14:creationId xmlns:p14="http://schemas.microsoft.com/office/powerpoint/2010/main" val="3209298720"/>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534400" cy="6477000"/>
          </a:xfrm>
        </p:spPr>
        <p:txBody>
          <a:bodyPr>
            <a:normAutofit/>
          </a:bodyPr>
          <a:lstStyle/>
          <a:p>
            <a:pPr algn="ctr">
              <a:lnSpc>
                <a:spcPct val="150000"/>
              </a:lnSpc>
              <a:spcBef>
                <a:spcPts val="0"/>
              </a:spcBef>
              <a:spcAft>
                <a:spcPts val="0"/>
              </a:spcAft>
            </a:pPr>
            <a:r>
              <a:rPr lang="en-US" sz="2800" dirty="0">
                <a:solidFill>
                  <a:srgbClr val="000000"/>
                </a:solidFill>
                <a:latin typeface="Times New Roman"/>
                <a:ea typeface="Calibri"/>
                <a:cs typeface="Arial"/>
              </a:rPr>
              <a:t>Metonymy</a:t>
            </a:r>
            <a:endParaRPr lang="en-US" dirty="0">
              <a:latin typeface="Calibri"/>
              <a:ea typeface="Calibri"/>
              <a:cs typeface="Arial"/>
            </a:endParaRPr>
          </a:p>
          <a:p>
            <a:pPr algn="justLow">
              <a:lnSpc>
                <a:spcPct val="150000"/>
              </a:lnSpc>
              <a:spcBef>
                <a:spcPts val="0"/>
              </a:spcBef>
              <a:spcAft>
                <a:spcPts val="0"/>
              </a:spcAft>
            </a:pPr>
            <a:r>
              <a:rPr lang="en-US" sz="2800" b="0" dirty="0">
                <a:solidFill>
                  <a:srgbClr val="000000"/>
                </a:solidFill>
                <a:latin typeface="Times New Roman"/>
                <a:ea typeface="Calibri"/>
                <a:cs typeface="Arial"/>
              </a:rPr>
              <a:t>- Metonymy refers to a relationship between words, based simply on a close connection in everyday experience, a container–contents relation: (</a:t>
            </a:r>
            <a:r>
              <a:rPr lang="en-US" sz="2800" b="0" i="1" dirty="0">
                <a:solidFill>
                  <a:srgbClr val="000000"/>
                </a:solidFill>
                <a:latin typeface="Times New Roman"/>
                <a:ea typeface="Calibri"/>
                <a:cs typeface="Arial"/>
              </a:rPr>
              <a:t>bottle/water, can/juice</a:t>
            </a:r>
            <a:r>
              <a:rPr lang="en-US" sz="2800" b="0" dirty="0">
                <a:solidFill>
                  <a:srgbClr val="000000"/>
                </a:solidFill>
                <a:latin typeface="Times New Roman"/>
                <a:ea typeface="Calibri"/>
                <a:cs typeface="Arial"/>
              </a:rPr>
              <a:t>), a whole–part relation (</a:t>
            </a:r>
            <a:r>
              <a:rPr lang="en-US" sz="2800" b="0" i="1" dirty="0">
                <a:solidFill>
                  <a:srgbClr val="000000"/>
                </a:solidFill>
                <a:latin typeface="Times New Roman"/>
                <a:ea typeface="Calibri"/>
                <a:cs typeface="Arial"/>
              </a:rPr>
              <a:t>car/wheels, house/roof</a:t>
            </a:r>
            <a:r>
              <a:rPr lang="en-US" sz="2800" b="0" dirty="0">
                <a:solidFill>
                  <a:srgbClr val="000000"/>
                </a:solidFill>
                <a:latin typeface="Times New Roman"/>
                <a:ea typeface="Calibri"/>
                <a:cs typeface="Arial"/>
              </a:rPr>
              <a:t>) or a representative–symbol relationship (</a:t>
            </a:r>
            <a:r>
              <a:rPr lang="en-US" sz="2800" b="0" i="1" dirty="0">
                <a:solidFill>
                  <a:srgbClr val="000000"/>
                </a:solidFill>
                <a:latin typeface="Times New Roman"/>
                <a:ea typeface="Calibri"/>
                <a:cs typeface="Arial"/>
              </a:rPr>
              <a:t>king/crown, the President/the White House</a:t>
            </a:r>
            <a:r>
              <a:rPr lang="en-US" sz="2800" b="0" dirty="0">
                <a:solidFill>
                  <a:srgbClr val="000000"/>
                </a:solidFill>
                <a:latin typeface="Times New Roman"/>
                <a:ea typeface="Calibri"/>
                <a:cs typeface="Arial"/>
              </a:rPr>
              <a:t>).</a:t>
            </a:r>
            <a:endParaRPr lang="en-US" b="0" dirty="0">
              <a:effectLst/>
              <a:latin typeface="Calibri"/>
              <a:ea typeface="Calibri"/>
              <a:cs typeface="Arial"/>
            </a:endParaRPr>
          </a:p>
        </p:txBody>
      </p:sp>
    </p:spTree>
    <p:extLst>
      <p:ext uri="{BB962C8B-B14F-4D97-AF65-F5344CB8AC3E}">
        <p14:creationId xmlns:p14="http://schemas.microsoft.com/office/powerpoint/2010/main" val="16289928"/>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05800" cy="6477000"/>
          </a:xfrm>
        </p:spPr>
        <p:txBody>
          <a:bodyPr>
            <a:normAutofit/>
          </a:bodyPr>
          <a:lstStyle/>
          <a:p>
            <a:pPr algn="ctr">
              <a:lnSpc>
                <a:spcPct val="115000"/>
              </a:lnSpc>
              <a:spcBef>
                <a:spcPts val="0"/>
              </a:spcBef>
              <a:spcAft>
                <a:spcPts val="0"/>
              </a:spcAft>
            </a:pPr>
            <a:r>
              <a:rPr lang="en-US" sz="2800" dirty="0">
                <a:solidFill>
                  <a:srgbClr val="000000"/>
                </a:solidFill>
                <a:latin typeface="Times New Roman"/>
                <a:ea typeface="Calibri"/>
                <a:cs typeface="Arial"/>
              </a:rPr>
              <a:t>Collocation</a:t>
            </a:r>
            <a:endParaRPr lang="en-US" dirty="0">
              <a:latin typeface="Calibri"/>
              <a:ea typeface="Calibri"/>
              <a:cs typeface="Arial"/>
            </a:endParaRPr>
          </a:p>
          <a:p>
            <a:pPr>
              <a:lnSpc>
                <a:spcPct val="115000"/>
              </a:lnSpc>
              <a:spcBef>
                <a:spcPts val="0"/>
              </a:spcBef>
              <a:spcAft>
                <a:spcPts val="0"/>
              </a:spcAft>
            </a:pPr>
            <a:r>
              <a:rPr lang="en-US" sz="2800" b="0" dirty="0">
                <a:solidFill>
                  <a:srgbClr val="000000"/>
                </a:solidFill>
                <a:latin typeface="Times New Roman"/>
                <a:ea typeface="Calibri"/>
                <a:cs typeface="Arial"/>
              </a:rPr>
              <a:t> </a:t>
            </a:r>
            <a:endParaRPr lang="en-US" b="0" dirty="0">
              <a:latin typeface="Calibri"/>
              <a:ea typeface="Calibri"/>
              <a:cs typeface="Arial"/>
            </a:endParaRPr>
          </a:p>
          <a:p>
            <a:pPr algn="justLow">
              <a:lnSpc>
                <a:spcPct val="150000"/>
              </a:lnSpc>
              <a:spcBef>
                <a:spcPts val="0"/>
              </a:spcBef>
              <a:spcAft>
                <a:spcPts val="0"/>
              </a:spcAft>
            </a:pPr>
            <a:r>
              <a:rPr lang="en-US" sz="2800" b="0" dirty="0" smtClean="0">
                <a:solidFill>
                  <a:srgbClr val="000000"/>
                </a:solidFill>
                <a:latin typeface="Times New Roman"/>
                <a:ea typeface="Calibri"/>
                <a:cs typeface="Arial"/>
              </a:rPr>
              <a:t>Words that are frequently </a:t>
            </a:r>
            <a:r>
              <a:rPr lang="en-US" sz="2800" b="0" dirty="0">
                <a:solidFill>
                  <a:srgbClr val="000000"/>
                </a:solidFill>
                <a:latin typeface="Times New Roman"/>
                <a:ea typeface="Calibri"/>
                <a:cs typeface="Arial"/>
              </a:rPr>
              <a:t>occurring together, (e.g. </a:t>
            </a:r>
            <a:r>
              <a:rPr lang="en-US" sz="2800" b="0" i="1" dirty="0">
                <a:solidFill>
                  <a:srgbClr val="000000"/>
                </a:solidFill>
                <a:latin typeface="Times New Roman"/>
                <a:ea typeface="Calibri"/>
                <a:cs typeface="Arial"/>
              </a:rPr>
              <a:t>pass/the exam, long/short</a:t>
            </a:r>
            <a:r>
              <a:rPr lang="en-US" sz="2800" b="0" i="1" dirty="0" smtClean="0">
                <a:solidFill>
                  <a:srgbClr val="000000"/>
                </a:solidFill>
                <a:latin typeface="Times New Roman"/>
                <a:ea typeface="Calibri"/>
                <a:cs typeface="Arial"/>
              </a:rPr>
              <a:t>, husband/wife, </a:t>
            </a:r>
            <a:r>
              <a:rPr lang="en-US" sz="2800" b="0" i="1" dirty="0">
                <a:solidFill>
                  <a:srgbClr val="000000"/>
                </a:solidFill>
                <a:latin typeface="Times New Roman"/>
                <a:ea typeface="Calibri"/>
                <a:cs typeface="Arial"/>
              </a:rPr>
              <a:t>hammer/nail, salt/pepper, table/chair, tread/ needle</a:t>
            </a:r>
            <a:r>
              <a:rPr lang="en-US" sz="2800" b="0" dirty="0">
                <a:solidFill>
                  <a:srgbClr val="000000"/>
                </a:solidFill>
                <a:latin typeface="Times New Roman"/>
                <a:ea typeface="Calibri"/>
                <a:cs typeface="Arial"/>
              </a:rPr>
              <a:t>). </a:t>
            </a:r>
            <a:endParaRPr lang="en-US" b="0" dirty="0">
              <a:latin typeface="Calibri"/>
              <a:ea typeface="Calibri"/>
              <a:cs typeface="Arial"/>
            </a:endParaRPr>
          </a:p>
          <a:p>
            <a:endParaRPr lang="en-US" sz="2800" b="0" dirty="0"/>
          </a:p>
        </p:txBody>
      </p:sp>
    </p:spTree>
    <p:extLst>
      <p:ext uri="{BB962C8B-B14F-4D97-AF65-F5344CB8AC3E}">
        <p14:creationId xmlns:p14="http://schemas.microsoft.com/office/powerpoint/2010/main" val="4115744457"/>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458200" cy="6096000"/>
          </a:xfrm>
        </p:spPr>
        <p:txBody>
          <a:bodyPr>
            <a:noAutofit/>
          </a:bodyPr>
          <a:lstStyle/>
          <a:p>
            <a:pPr marL="0" indent="0" algn="just">
              <a:buNone/>
            </a:pPr>
            <a:r>
              <a:rPr lang="en-US" sz="2400" b="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Semantics </a:t>
            </a:r>
            <a:r>
              <a:rPr lang="en-US" sz="2400" b="0" dirty="0">
                <a:solidFill>
                  <a:schemeClr val="tx1"/>
                </a:solidFill>
                <a:latin typeface="Times New Roman" panose="02020603050405020304" pitchFamily="18" charset="0"/>
                <a:cs typeface="Times New Roman" panose="02020603050405020304" pitchFamily="18" charset="0"/>
              </a:rPr>
              <a:t>is the study of the meaning of words, phrases and sentences. </a:t>
            </a:r>
            <a:endParaRPr lang="en-US" sz="2400" b="0" dirty="0" smtClean="0">
              <a:solidFill>
                <a:schemeClr val="tx1"/>
              </a:solidFill>
              <a:latin typeface="Times New Roman" panose="02020603050405020304" pitchFamily="18" charset="0"/>
              <a:cs typeface="Times New Roman" panose="02020603050405020304" pitchFamily="18" charset="0"/>
            </a:endParaRPr>
          </a:p>
          <a:p>
            <a:pPr marL="0" indent="0" algn="just">
              <a:buNone/>
            </a:pPr>
            <a:endParaRPr lang="en-US" sz="2400" b="0" dirty="0">
              <a:solidFill>
                <a:schemeClr val="tx1"/>
              </a:solidFill>
              <a:latin typeface="Times New Roman" panose="02020603050405020304" pitchFamily="18" charset="0"/>
              <a:cs typeface="Times New Roman" panose="02020603050405020304" pitchFamily="18" charset="0"/>
            </a:endParaRPr>
          </a:p>
          <a:p>
            <a:pPr algn="just">
              <a:buFontTx/>
              <a:buChar char="-"/>
            </a:pPr>
            <a:r>
              <a:rPr lang="en-US" sz="2400" b="0" dirty="0" smtClean="0">
                <a:solidFill>
                  <a:schemeClr val="tx1"/>
                </a:solidFill>
                <a:latin typeface="Times New Roman" panose="02020603050405020304" pitchFamily="18" charset="0"/>
                <a:cs typeface="Times New Roman" panose="02020603050405020304" pitchFamily="18" charset="0"/>
              </a:rPr>
              <a:t>In </a:t>
            </a:r>
            <a:r>
              <a:rPr lang="en-US" sz="2400" b="0" dirty="0">
                <a:solidFill>
                  <a:schemeClr val="tx1"/>
                </a:solidFill>
                <a:latin typeface="Times New Roman" panose="02020603050405020304" pitchFamily="18" charset="0"/>
                <a:cs typeface="Times New Roman" panose="02020603050405020304" pitchFamily="18" charset="0"/>
              </a:rPr>
              <a:t>semantic analysis, there is always an attempt to focus on what the words conventionally mean, rather than on what an individual speaker might want them to mean on a particular </a:t>
            </a:r>
            <a:r>
              <a:rPr lang="en-US" sz="2400" b="0" dirty="0" smtClean="0">
                <a:solidFill>
                  <a:schemeClr val="tx1"/>
                </a:solidFill>
                <a:latin typeface="Times New Roman" panose="02020603050405020304" pitchFamily="18" charset="0"/>
                <a:cs typeface="Times New Roman" panose="02020603050405020304" pitchFamily="18" charset="0"/>
              </a:rPr>
              <a:t>occasion, for example:</a:t>
            </a:r>
          </a:p>
          <a:p>
            <a:pPr algn="just"/>
            <a:r>
              <a:rPr lang="en-US" b="0" dirty="0" smtClean="0">
                <a:solidFill>
                  <a:schemeClr val="tx1"/>
                </a:solidFill>
                <a:latin typeface="Times New Roman" panose="02020603050405020304" pitchFamily="18" charset="0"/>
                <a:cs typeface="Times New Roman" panose="02020603050405020304" pitchFamily="18" charset="0"/>
              </a:rPr>
              <a:t>   -</a:t>
            </a:r>
            <a:r>
              <a:rPr lang="en-US" dirty="0" smtClean="0">
                <a:solidFill>
                  <a:schemeClr val="tx1"/>
                </a:solidFill>
                <a:latin typeface="Times New Roman" panose="02020603050405020304" pitchFamily="18" charset="0"/>
                <a:cs typeface="Times New Roman" panose="02020603050405020304" pitchFamily="18" charset="0"/>
              </a:rPr>
              <a:t>Teacher</a:t>
            </a:r>
            <a:r>
              <a:rPr lang="en-US" b="0" dirty="0" smtClean="0">
                <a:solidFill>
                  <a:schemeClr val="tx1"/>
                </a:solidFill>
                <a:latin typeface="Times New Roman" panose="02020603050405020304" pitchFamily="18" charset="0"/>
                <a:cs typeface="Times New Roman" panose="02020603050405020304" pitchFamily="18" charset="0"/>
              </a:rPr>
              <a:t>:  </a:t>
            </a:r>
            <a:r>
              <a:rPr lang="en-US" b="0" i="1" u="sng" dirty="0" smtClean="0">
                <a:solidFill>
                  <a:schemeClr val="tx1"/>
                </a:solidFill>
                <a:latin typeface="Times New Roman" panose="02020603050405020304" pitchFamily="18" charset="0"/>
                <a:cs typeface="Times New Roman" panose="02020603050405020304" pitchFamily="18" charset="0"/>
              </a:rPr>
              <a:t>It is too cold here!  </a:t>
            </a:r>
            <a:r>
              <a:rPr lang="en-US" b="0" dirty="0" smtClean="0">
                <a:solidFill>
                  <a:schemeClr val="tx1"/>
                </a:solidFill>
                <a:latin typeface="Times New Roman" panose="02020603050405020304" pitchFamily="18" charset="0"/>
                <a:cs typeface="Times New Roman" panose="02020603050405020304" pitchFamily="18" charset="0"/>
              </a:rPr>
              <a:t>(the literal meaning is </a:t>
            </a:r>
            <a:r>
              <a:rPr lang="en-US" b="0" i="1" u="sng" dirty="0" smtClean="0">
                <a:solidFill>
                  <a:schemeClr val="tx1"/>
                </a:solidFill>
                <a:latin typeface="Times New Roman" panose="02020603050405020304" pitchFamily="18" charset="0"/>
                <a:cs typeface="Times New Roman" panose="02020603050405020304" pitchFamily="18" charset="0"/>
              </a:rPr>
              <a:t>it is cold here</a:t>
            </a:r>
            <a:r>
              <a:rPr lang="en-US" b="0" dirty="0" smtClean="0">
                <a:solidFill>
                  <a:schemeClr val="tx1"/>
                </a:solidFill>
                <a:latin typeface="Times New Roman" panose="02020603050405020304" pitchFamily="18" charset="0"/>
                <a:cs typeface="Times New Roman" panose="02020603050405020304" pitchFamily="18" charset="0"/>
              </a:rPr>
              <a:t>)</a:t>
            </a:r>
          </a:p>
          <a:p>
            <a:pPr algn="r">
              <a:buFontTx/>
              <a:buChar char="-"/>
            </a:pPr>
            <a:r>
              <a:rPr lang="en-US" dirty="0" smtClean="0">
                <a:solidFill>
                  <a:schemeClr val="tx1"/>
                </a:solidFill>
                <a:latin typeface="Times New Roman" panose="02020603050405020304" pitchFamily="18" charset="0"/>
                <a:cs typeface="Times New Roman" panose="02020603050405020304" pitchFamily="18" charset="0"/>
              </a:rPr>
              <a:t>Student</a:t>
            </a:r>
            <a:r>
              <a:rPr lang="en-US" b="0" dirty="0" smtClean="0">
                <a:solidFill>
                  <a:schemeClr val="tx1"/>
                </a:solidFill>
                <a:latin typeface="Times New Roman" panose="02020603050405020304" pitchFamily="18" charset="0"/>
                <a:cs typeface="Times New Roman" panose="02020603050405020304" pitchFamily="18" charset="0"/>
              </a:rPr>
              <a:t>: </a:t>
            </a:r>
            <a:r>
              <a:rPr lang="en-US" b="0" i="1" u="sng" dirty="0" smtClean="0">
                <a:solidFill>
                  <a:schemeClr val="tx1"/>
                </a:solidFill>
                <a:latin typeface="Times New Roman" panose="02020603050405020304" pitchFamily="18" charset="0"/>
                <a:cs typeface="Times New Roman" panose="02020603050405020304" pitchFamily="18" charset="0"/>
              </a:rPr>
              <a:t>I will shut the windows</a:t>
            </a:r>
            <a:r>
              <a:rPr lang="en-US" b="0" dirty="0" smtClean="0">
                <a:solidFill>
                  <a:schemeClr val="tx1"/>
                </a:solidFill>
                <a:latin typeface="Times New Roman" panose="02020603050405020304" pitchFamily="18" charset="0"/>
                <a:cs typeface="Times New Roman" panose="02020603050405020304" pitchFamily="18" charset="0"/>
              </a:rPr>
              <a:t>. (the pragmatic meaning as understood by the                       student  is </a:t>
            </a:r>
            <a:r>
              <a:rPr lang="en-US" b="0" i="1" u="sng" dirty="0" smtClean="0">
                <a:solidFill>
                  <a:schemeClr val="tx1"/>
                </a:solidFill>
                <a:latin typeface="Times New Roman" panose="02020603050405020304" pitchFamily="18" charset="0"/>
                <a:cs typeface="Times New Roman" panose="02020603050405020304" pitchFamily="18" charset="0"/>
              </a:rPr>
              <a:t>shut the windows</a:t>
            </a:r>
            <a:r>
              <a:rPr lang="en-US" b="0" dirty="0" smtClean="0">
                <a:solidFill>
                  <a:schemeClr val="tx1"/>
                </a:solidFill>
                <a:latin typeface="Times New Roman" panose="02020603050405020304" pitchFamily="18" charset="0"/>
                <a:cs typeface="Times New Roman" panose="02020603050405020304" pitchFamily="18" charset="0"/>
              </a:rPr>
              <a:t>)</a:t>
            </a:r>
          </a:p>
          <a:p>
            <a:pPr marL="0" indent="0" algn="just">
              <a:buNone/>
            </a:pPr>
            <a:endParaRPr lang="en-US" sz="2400" b="0" dirty="0">
              <a:solidFill>
                <a:schemeClr val="tx1"/>
              </a:solidFill>
              <a:latin typeface="Times New Roman" panose="02020603050405020304" pitchFamily="18" charset="0"/>
              <a:cs typeface="Times New Roman" panose="02020603050405020304" pitchFamily="18" charset="0"/>
            </a:endParaRPr>
          </a:p>
          <a:p>
            <a:pPr marL="0" indent="0" algn="just">
              <a:buNone/>
            </a:pPr>
            <a:r>
              <a:rPr lang="en-US" sz="2400" b="0" dirty="0" smtClean="0">
                <a:solidFill>
                  <a:schemeClr val="tx1"/>
                </a:solidFill>
                <a:latin typeface="Times New Roman" panose="02020603050405020304" pitchFamily="18" charset="0"/>
                <a:cs typeface="Times New Roman" panose="02020603050405020304" pitchFamily="18" charset="0"/>
              </a:rPr>
              <a:t> </a:t>
            </a:r>
            <a:r>
              <a:rPr lang="en-US" sz="2400" b="0" dirty="0">
                <a:solidFill>
                  <a:schemeClr val="tx1"/>
                </a:solidFill>
                <a:latin typeface="Times New Roman" panose="02020603050405020304" pitchFamily="18" charset="0"/>
                <a:cs typeface="Times New Roman" panose="02020603050405020304" pitchFamily="18" charset="0"/>
              </a:rPr>
              <a:t>Semantics is concerned with literal or general meaning and avoids trying to study hidden or contextual pragmatic meaning.</a:t>
            </a:r>
          </a:p>
          <a:p>
            <a:pPr algn="just"/>
            <a:endParaRPr lang="en-US" sz="2400" b="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2384042"/>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858000"/>
          </a:xfrm>
        </p:spPr>
        <p:txBody>
          <a:bodyPr>
            <a:noAutofit/>
          </a:bodyPr>
          <a:lstStyle/>
          <a:p>
            <a:pPr algn="ctr"/>
            <a:r>
              <a:rPr lang="en-US" dirty="0">
                <a:latin typeface="Times New Roman" panose="02020603050405020304" pitchFamily="18" charset="0"/>
                <a:cs typeface="Times New Roman" panose="02020603050405020304" pitchFamily="18" charset="0"/>
              </a:rPr>
              <a:t>Meaning </a:t>
            </a:r>
          </a:p>
          <a:p>
            <a:pPr algn="just"/>
            <a:r>
              <a:rPr lang="en-US" dirty="0">
                <a:latin typeface="Times New Roman" panose="02020603050405020304" pitchFamily="18" charset="0"/>
                <a:cs typeface="Times New Roman" panose="02020603050405020304" pitchFamily="18" charset="0"/>
              </a:rPr>
              <a:t>-There is a broad distinction between </a:t>
            </a:r>
            <a:r>
              <a:rPr lang="en-US" dirty="0" smtClean="0">
                <a:latin typeface="Times New Roman" panose="02020603050405020304" pitchFamily="18" charset="0"/>
                <a:cs typeface="Times New Roman" panose="02020603050405020304" pitchFamily="18" charset="0"/>
              </a:rPr>
              <a:t>referential meaning </a:t>
            </a:r>
            <a:r>
              <a:rPr lang="en-US" dirty="0">
                <a:latin typeface="Times New Roman" panose="02020603050405020304" pitchFamily="18" charset="0"/>
                <a:cs typeface="Times New Roman" panose="02020603050405020304" pitchFamily="18" charset="0"/>
              </a:rPr>
              <a:t>and associative </a:t>
            </a:r>
            <a:r>
              <a:rPr lang="en-US" dirty="0" smtClean="0">
                <a:latin typeface="Times New Roman" panose="02020603050405020304" pitchFamily="18" charset="0"/>
                <a:cs typeface="Times New Roman" panose="02020603050405020304" pitchFamily="18" charset="0"/>
              </a:rPr>
              <a:t>(or emotive) meaning</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a:t>
            </a:r>
          </a:p>
          <a:p>
            <a:pPr algn="just"/>
            <a:endParaRPr lang="en-US" dirty="0">
              <a:latin typeface="Times New Roman" panose="02020603050405020304" pitchFamily="18" charset="0"/>
              <a:cs typeface="Times New Roman" panose="02020603050405020304" pitchFamily="18" charset="0"/>
            </a:endParaRPr>
          </a:p>
        </p:txBody>
      </p:sp>
      <p:sp>
        <p:nvSpPr>
          <p:cNvPr id="4" name="Rectangle 3"/>
          <p:cNvSpPr/>
          <p:nvPr/>
        </p:nvSpPr>
        <p:spPr>
          <a:xfrm>
            <a:off x="228600" y="1219200"/>
            <a:ext cx="4191000" cy="52578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a:r>
              <a:rPr lang="en-US" b="1" dirty="0" smtClean="0">
                <a:latin typeface="Times New Roman" panose="02020603050405020304" pitchFamily="18" charset="0"/>
                <a:cs typeface="Times New Roman" panose="02020603050405020304" pitchFamily="18" charset="0"/>
              </a:rPr>
              <a:t>Referential meaning </a:t>
            </a:r>
          </a:p>
          <a:p>
            <a:pPr algn="just"/>
            <a:endParaRPr lang="en-US" b="1" dirty="0">
              <a:latin typeface="Times New Roman" panose="02020603050405020304" pitchFamily="18" charset="0"/>
              <a:cs typeface="Times New Roman" panose="02020603050405020304" pitchFamily="18" charset="0"/>
            </a:endParaRPr>
          </a:p>
          <a:p>
            <a:pPr algn="just"/>
            <a:endParaRPr lang="en-US" b="1"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 It</a:t>
            </a:r>
            <a:r>
              <a:rPr lang="en-US" b="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covers those basic, essential components of meaning that are conveyed by the literal use of a word.</a:t>
            </a:r>
          </a:p>
          <a:p>
            <a:pPr algn="just"/>
            <a:endParaRPr lang="en-US" dirty="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 It is the type of meaning that dictionaries are designed to describe.</a:t>
            </a:r>
          </a:p>
          <a:p>
            <a:pPr algn="just"/>
            <a:endParaRPr lang="en-US" dirty="0">
              <a:latin typeface="Times New Roman" panose="02020603050405020304" pitchFamily="18" charset="0"/>
              <a:cs typeface="Times New Roman" panose="02020603050405020304" pitchFamily="18" charset="0"/>
            </a:endParaRPr>
          </a:p>
          <a:p>
            <a:pPr algn="just"/>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 Some of the basic components of a word like </a:t>
            </a:r>
            <a:r>
              <a:rPr lang="en-US" i="1" dirty="0" smtClean="0">
                <a:latin typeface="Times New Roman" panose="02020603050405020304" pitchFamily="18" charset="0"/>
                <a:cs typeface="Times New Roman" panose="02020603050405020304" pitchFamily="18" charset="0"/>
              </a:rPr>
              <a:t>needle</a:t>
            </a:r>
            <a:r>
              <a:rPr lang="en-US" dirty="0" smtClean="0">
                <a:latin typeface="Times New Roman" panose="02020603050405020304" pitchFamily="18" charset="0"/>
                <a:cs typeface="Times New Roman" panose="02020603050405020304" pitchFamily="18" charset="0"/>
              </a:rPr>
              <a:t> in English might include </a:t>
            </a:r>
            <a:r>
              <a:rPr lang="en-US" i="1" dirty="0" smtClean="0">
                <a:latin typeface="Times New Roman" panose="02020603050405020304" pitchFamily="18" charset="0"/>
                <a:cs typeface="Times New Roman" panose="02020603050405020304" pitchFamily="18" charset="0"/>
              </a:rPr>
              <a:t>“thin, sharp, steel instrument</a:t>
            </a:r>
            <a:r>
              <a:rPr lang="en-US" dirty="0" smtClean="0">
                <a:latin typeface="Times New Roman" panose="02020603050405020304" pitchFamily="18" charset="0"/>
                <a:cs typeface="Times New Roman" panose="02020603050405020304" pitchFamily="18" charset="0"/>
              </a:rPr>
              <a:t>.” These components would be part of the conceptual meaning of </a:t>
            </a:r>
            <a:r>
              <a:rPr lang="en-US" i="1" dirty="0" smtClean="0">
                <a:latin typeface="Times New Roman" panose="02020603050405020304" pitchFamily="18" charset="0"/>
                <a:cs typeface="Times New Roman" panose="02020603050405020304" pitchFamily="18" charset="0"/>
              </a:rPr>
              <a:t>needle</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5" name="Rectangle 4"/>
          <p:cNvSpPr/>
          <p:nvPr/>
        </p:nvSpPr>
        <p:spPr>
          <a:xfrm>
            <a:off x="4572000" y="1217054"/>
            <a:ext cx="4191000" cy="525994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a:endParaRPr lang="en-US" dirty="0" smtClean="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a:p>
            <a:pPr algn="just"/>
            <a:endParaRPr lang="en-US" dirty="0" smtClean="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a:p>
            <a:pPr algn="just"/>
            <a:r>
              <a:rPr lang="en-US" b="1" dirty="0" smtClean="0">
                <a:latin typeface="Times New Roman" panose="02020603050405020304" pitchFamily="18" charset="0"/>
                <a:cs typeface="Times New Roman" panose="02020603050405020304" pitchFamily="18" charset="0"/>
              </a:rPr>
              <a:t>Associative meaning</a:t>
            </a:r>
          </a:p>
          <a:p>
            <a:pPr algn="just"/>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 People might associate </a:t>
            </a:r>
            <a:r>
              <a:rPr lang="en-US" i="1" dirty="0" smtClean="0">
                <a:latin typeface="Times New Roman" panose="02020603050405020304" pitchFamily="18" charset="0"/>
                <a:cs typeface="Times New Roman" panose="02020603050405020304" pitchFamily="18" charset="0"/>
              </a:rPr>
              <a:t>needle</a:t>
            </a:r>
            <a:r>
              <a:rPr lang="en-US" dirty="0" smtClean="0">
                <a:latin typeface="Times New Roman" panose="02020603050405020304" pitchFamily="18" charset="0"/>
                <a:cs typeface="Times New Roman" panose="02020603050405020304" pitchFamily="18" charset="0"/>
              </a:rPr>
              <a:t> with “</a:t>
            </a:r>
            <a:r>
              <a:rPr lang="en-US" i="1" dirty="0" smtClean="0">
                <a:latin typeface="Times New Roman" panose="02020603050405020304" pitchFamily="18" charset="0"/>
                <a:cs typeface="Times New Roman" panose="02020603050405020304" pitchFamily="18" charset="0"/>
              </a:rPr>
              <a:t>pain</a:t>
            </a:r>
            <a:r>
              <a:rPr lang="en-US" dirty="0" smtClean="0">
                <a:latin typeface="Times New Roman" panose="02020603050405020304" pitchFamily="18" charset="0"/>
                <a:cs typeface="Times New Roman" panose="02020603050405020304" pitchFamily="18" charset="0"/>
              </a:rPr>
              <a:t>,” or “</a:t>
            </a:r>
            <a:r>
              <a:rPr lang="en-US" i="1" dirty="0" smtClean="0">
                <a:latin typeface="Times New Roman" panose="02020603050405020304" pitchFamily="18" charset="0"/>
                <a:cs typeface="Times New Roman" panose="02020603050405020304" pitchFamily="18" charset="0"/>
              </a:rPr>
              <a:t>illness</a:t>
            </a:r>
            <a:r>
              <a:rPr lang="en-US" dirty="0" smtClean="0">
                <a:latin typeface="Times New Roman" panose="02020603050405020304" pitchFamily="18" charset="0"/>
                <a:cs typeface="Times New Roman" panose="02020603050405020304" pitchFamily="18" charset="0"/>
              </a:rPr>
              <a:t>,” or “</a:t>
            </a:r>
            <a:r>
              <a:rPr lang="en-US" i="1" dirty="0" smtClean="0">
                <a:latin typeface="Times New Roman" panose="02020603050405020304" pitchFamily="18" charset="0"/>
                <a:cs typeface="Times New Roman" panose="02020603050405020304" pitchFamily="18" charset="0"/>
              </a:rPr>
              <a:t>blood</a:t>
            </a:r>
            <a:r>
              <a:rPr lang="en-US" dirty="0" smtClean="0">
                <a:latin typeface="Times New Roman" panose="02020603050405020304" pitchFamily="18" charset="0"/>
                <a:cs typeface="Times New Roman" panose="02020603050405020304" pitchFamily="18" charset="0"/>
              </a:rPr>
              <a:t>,” or “</a:t>
            </a:r>
            <a:r>
              <a:rPr lang="en-US" i="1" dirty="0" smtClean="0">
                <a:latin typeface="Times New Roman" panose="02020603050405020304" pitchFamily="18" charset="0"/>
                <a:cs typeface="Times New Roman" panose="02020603050405020304" pitchFamily="18" charset="0"/>
              </a:rPr>
              <a:t>drugs</a:t>
            </a:r>
            <a:r>
              <a:rPr lang="en-US" dirty="0" smtClean="0">
                <a:latin typeface="Times New Roman" panose="02020603050405020304" pitchFamily="18" charset="0"/>
                <a:cs typeface="Times New Roman" panose="02020603050405020304" pitchFamily="18" charset="0"/>
              </a:rPr>
              <a:t>,” or “</a:t>
            </a:r>
            <a:r>
              <a:rPr lang="en-US" i="1" dirty="0" smtClean="0">
                <a:latin typeface="Times New Roman" panose="02020603050405020304" pitchFamily="18" charset="0"/>
                <a:cs typeface="Times New Roman" panose="02020603050405020304" pitchFamily="18" charset="0"/>
              </a:rPr>
              <a:t>thread</a:t>
            </a:r>
            <a:r>
              <a:rPr lang="en-US" dirty="0" smtClean="0">
                <a:latin typeface="Times New Roman" panose="02020603050405020304" pitchFamily="18" charset="0"/>
                <a:cs typeface="Times New Roman" panose="02020603050405020304" pitchFamily="18" charset="0"/>
              </a:rPr>
              <a:t>,” or “</a:t>
            </a:r>
            <a:r>
              <a:rPr lang="en-US" i="1" dirty="0" smtClean="0">
                <a:latin typeface="Times New Roman" panose="02020603050405020304" pitchFamily="18" charset="0"/>
                <a:cs typeface="Times New Roman" panose="02020603050405020304" pitchFamily="18" charset="0"/>
              </a:rPr>
              <a:t>knitting</a:t>
            </a:r>
            <a:r>
              <a:rPr lang="en-US" dirty="0" smtClean="0">
                <a:latin typeface="Times New Roman" panose="02020603050405020304" pitchFamily="18" charset="0"/>
                <a:cs typeface="Times New Roman" panose="02020603050405020304" pitchFamily="18" charset="0"/>
              </a:rPr>
              <a:t>,” or “</a:t>
            </a:r>
            <a:r>
              <a:rPr lang="en-US" i="1" dirty="0" smtClean="0">
                <a:latin typeface="Times New Roman" panose="02020603050405020304" pitchFamily="18" charset="0"/>
                <a:cs typeface="Times New Roman" panose="02020603050405020304" pitchFamily="18" charset="0"/>
              </a:rPr>
              <a:t>hard to find</a:t>
            </a:r>
            <a:r>
              <a:rPr lang="en-US" dirty="0" smtClean="0">
                <a:latin typeface="Times New Roman" panose="02020603050405020304" pitchFamily="18" charset="0"/>
                <a:cs typeface="Times New Roman" panose="02020603050405020304" pitchFamily="18" charset="0"/>
              </a:rPr>
              <a:t>” and these </a:t>
            </a:r>
            <a:r>
              <a:rPr lang="en-US" i="1" dirty="0" smtClean="0">
                <a:latin typeface="Times New Roman" panose="02020603050405020304" pitchFamily="18" charset="0"/>
                <a:cs typeface="Times New Roman" panose="02020603050405020304" pitchFamily="18" charset="0"/>
              </a:rPr>
              <a:t>associations</a:t>
            </a:r>
            <a:r>
              <a:rPr lang="en-US" dirty="0" smtClean="0">
                <a:latin typeface="Times New Roman" panose="02020603050405020304" pitchFamily="18" charset="0"/>
                <a:cs typeface="Times New Roman" panose="02020603050405020304" pitchFamily="18" charset="0"/>
              </a:rPr>
              <a:t> may differ from one person to the next.</a:t>
            </a:r>
          </a:p>
          <a:p>
            <a:pPr algn="just"/>
            <a:r>
              <a:rPr lang="en-US" dirty="0" smtClean="0">
                <a:latin typeface="Times New Roman" panose="02020603050405020304" pitchFamily="18" charset="0"/>
                <a:cs typeface="Times New Roman" panose="02020603050405020304" pitchFamily="18" charset="0"/>
              </a:rPr>
              <a:t> </a:t>
            </a:r>
          </a:p>
          <a:p>
            <a:pPr algn="just"/>
            <a:r>
              <a:rPr lang="en-US" dirty="0" smtClean="0">
                <a:latin typeface="Times New Roman" panose="02020603050405020304" pitchFamily="18" charset="0"/>
                <a:cs typeface="Times New Roman" panose="02020603050405020304" pitchFamily="18" charset="0"/>
              </a:rPr>
              <a:t>- Poets, song-writers, novelists, literary critics, advertisers and lovers may all be interested in how words can evoke certain aspects of associative meaning, but in linguistic semantics we’re more concerned with trying to analyze conceptual meaning.</a:t>
            </a:r>
          </a:p>
          <a:p>
            <a:pPr algn="just"/>
            <a:r>
              <a:rPr lang="en-US" dirty="0" smtClean="0">
                <a:latin typeface="Times New Roman" panose="02020603050405020304" pitchFamily="18" charset="0"/>
                <a:cs typeface="Times New Roman" panose="02020603050405020304" pitchFamily="18" charset="0"/>
              </a:rPr>
              <a:t> </a:t>
            </a:r>
          </a:p>
          <a:p>
            <a:pPr algn="just"/>
            <a:endParaRPr lang="en-US" dirty="0" smtClean="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6988874"/>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400"/>
            <a:ext cx="4648200" cy="457200"/>
          </a:xfrm>
        </p:spPr>
        <p:txBody>
          <a:bodyPr>
            <a:normAutofit fontScale="90000"/>
          </a:bodyPr>
          <a:lstStyle/>
          <a:p>
            <a:r>
              <a:rPr lang="en-US" b="1" dirty="0" smtClean="0">
                <a:latin typeface="Times New Roman" panose="02020603050405020304" pitchFamily="18" charset="0"/>
                <a:cs typeface="Times New Roman" panose="02020603050405020304" pitchFamily="18" charset="0"/>
              </a:rPr>
              <a:t>Semantic features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52400" y="609600"/>
            <a:ext cx="8686800" cy="6248400"/>
          </a:xfrm>
        </p:spPr>
        <p:txBody>
          <a:bodyPr/>
          <a:lstStyle/>
          <a:p>
            <a:pPr algn="just"/>
            <a:r>
              <a:rPr lang="en-US" b="0" dirty="0">
                <a:latin typeface="Times New Roman" panose="02020603050405020304" pitchFamily="18" charset="0"/>
                <a:cs typeface="Times New Roman" panose="02020603050405020304" pitchFamily="18" charset="0"/>
              </a:rPr>
              <a:t>Consider these sentences</a:t>
            </a:r>
            <a:r>
              <a:rPr lang="en-US" b="0" dirty="0" smtClean="0">
                <a:latin typeface="Times New Roman" panose="02020603050405020304" pitchFamily="18" charset="0"/>
                <a:cs typeface="Times New Roman" panose="02020603050405020304" pitchFamily="18" charset="0"/>
              </a:rPr>
              <a:t>:</a:t>
            </a:r>
            <a:endParaRPr lang="en-US" b="0" dirty="0">
              <a:latin typeface="Times New Roman" panose="02020603050405020304" pitchFamily="18" charset="0"/>
              <a:cs typeface="Times New Roman" panose="02020603050405020304" pitchFamily="18" charset="0"/>
            </a:endParaRPr>
          </a:p>
          <a:p>
            <a:pPr algn="just"/>
            <a:r>
              <a:rPr lang="en-US" b="0" dirty="0">
                <a:latin typeface="Times New Roman" panose="02020603050405020304" pitchFamily="18" charset="0"/>
                <a:cs typeface="Times New Roman" panose="02020603050405020304" pitchFamily="18" charset="0"/>
              </a:rPr>
              <a:t>1. </a:t>
            </a:r>
            <a:r>
              <a:rPr lang="en-US" b="0" i="1" u="sng" dirty="0">
                <a:latin typeface="Times New Roman" panose="02020603050405020304" pitchFamily="18" charset="0"/>
                <a:cs typeface="Times New Roman" panose="02020603050405020304" pitchFamily="18" charset="0"/>
              </a:rPr>
              <a:t>The hamburger ate the boy.</a:t>
            </a:r>
          </a:p>
          <a:p>
            <a:pPr algn="just"/>
            <a:r>
              <a:rPr lang="en-US" b="0" dirty="0">
                <a:latin typeface="Times New Roman" panose="02020603050405020304" pitchFamily="18" charset="0"/>
                <a:cs typeface="Times New Roman" panose="02020603050405020304" pitchFamily="18" charset="0"/>
              </a:rPr>
              <a:t>2. </a:t>
            </a:r>
            <a:r>
              <a:rPr lang="en-US" b="0" i="1" u="sng" dirty="0">
                <a:latin typeface="Times New Roman" panose="02020603050405020304" pitchFamily="18" charset="0"/>
                <a:cs typeface="Times New Roman" panose="02020603050405020304" pitchFamily="18" charset="0"/>
              </a:rPr>
              <a:t>The table listens to the radio.</a:t>
            </a:r>
          </a:p>
          <a:p>
            <a:pPr algn="just"/>
            <a:r>
              <a:rPr lang="en-US" b="0" dirty="0">
                <a:latin typeface="Times New Roman" panose="02020603050405020304" pitchFamily="18" charset="0"/>
                <a:cs typeface="Times New Roman" panose="02020603050405020304" pitchFamily="18" charset="0"/>
              </a:rPr>
              <a:t>3. </a:t>
            </a:r>
            <a:r>
              <a:rPr lang="en-US" b="0" i="1" u="sng" dirty="0">
                <a:latin typeface="Times New Roman" panose="02020603050405020304" pitchFamily="18" charset="0"/>
                <a:cs typeface="Times New Roman" panose="02020603050405020304" pitchFamily="18" charset="0"/>
              </a:rPr>
              <a:t>The horse is reading the newspaper</a:t>
            </a:r>
            <a:r>
              <a:rPr lang="en-US" b="0" i="1" u="sng" dirty="0" smtClean="0">
                <a:latin typeface="Times New Roman" panose="02020603050405020304" pitchFamily="18" charset="0"/>
                <a:cs typeface="Times New Roman" panose="02020603050405020304" pitchFamily="18" charset="0"/>
              </a:rPr>
              <a:t>.</a:t>
            </a:r>
            <a:endParaRPr lang="en-US" b="0" dirty="0">
              <a:latin typeface="Times New Roman" panose="02020603050405020304" pitchFamily="18" charset="0"/>
              <a:cs typeface="Times New Roman" panose="02020603050405020304" pitchFamily="18" charset="0"/>
            </a:endParaRPr>
          </a:p>
          <a:p>
            <a:pPr algn="just"/>
            <a:r>
              <a:rPr lang="en-US" b="0" dirty="0">
                <a:latin typeface="Times New Roman" panose="02020603050405020304" pitchFamily="18" charset="0"/>
                <a:cs typeface="Times New Roman" panose="02020603050405020304" pitchFamily="18" charset="0"/>
              </a:rPr>
              <a:t>      Sentences 1, 2 and 3 are odd, the oddness of these sentences does not derive from their syntactic structure. </a:t>
            </a:r>
            <a:endParaRPr lang="en-US" b="0" dirty="0" smtClean="0">
              <a:latin typeface="Times New Roman" panose="02020603050405020304" pitchFamily="18" charset="0"/>
              <a:cs typeface="Times New Roman" panose="02020603050405020304" pitchFamily="18" charset="0"/>
            </a:endParaRPr>
          </a:p>
          <a:p>
            <a:pPr marL="342900" indent="-342900" algn="just">
              <a:buFontTx/>
              <a:buChar char="-"/>
            </a:pPr>
            <a:r>
              <a:rPr lang="en-US" b="0" dirty="0" smtClean="0">
                <a:latin typeface="Times New Roman" panose="02020603050405020304" pitchFamily="18" charset="0"/>
                <a:cs typeface="Times New Roman" panose="02020603050405020304" pitchFamily="18" charset="0"/>
              </a:rPr>
              <a:t>Structurally</a:t>
            </a:r>
            <a:r>
              <a:rPr lang="en-US" b="0" dirty="0">
                <a:latin typeface="Times New Roman" panose="02020603050405020304" pitchFamily="18" charset="0"/>
                <a:cs typeface="Times New Roman" panose="02020603050405020304" pitchFamily="18" charset="0"/>
              </a:rPr>
              <a:t>, these sentences are well- formed following the sentence structure (NP V NP), </a:t>
            </a:r>
            <a:endParaRPr lang="en-US" b="0" dirty="0" smtClean="0">
              <a:latin typeface="Times New Roman" panose="02020603050405020304" pitchFamily="18" charset="0"/>
              <a:cs typeface="Times New Roman" panose="02020603050405020304" pitchFamily="18" charset="0"/>
            </a:endParaRPr>
          </a:p>
          <a:p>
            <a:pPr marL="342900" indent="-342900" algn="just">
              <a:buFontTx/>
              <a:buChar char="-"/>
            </a:pPr>
            <a:r>
              <a:rPr lang="en-US" b="0" dirty="0" smtClean="0">
                <a:latin typeface="Times New Roman" panose="02020603050405020304" pitchFamily="18" charset="0"/>
                <a:cs typeface="Times New Roman" panose="02020603050405020304" pitchFamily="18" charset="0"/>
              </a:rPr>
              <a:t>But </a:t>
            </a:r>
            <a:r>
              <a:rPr lang="en-US" b="0" dirty="0">
                <a:latin typeface="Times New Roman" panose="02020603050405020304" pitchFamily="18" charset="0"/>
                <a:cs typeface="Times New Roman" panose="02020603050405020304" pitchFamily="18" charset="0"/>
              </a:rPr>
              <a:t>semantically are odd. This oddness comes from the idea that the verb ate requires a subject noun having the semantic feature (+ animate) (capable of “eating”), yet here the noun hamburger has the feature (-animate). Similarly, the nouns table and horse carry the semantic feature of </a:t>
            </a:r>
            <a:r>
              <a:rPr lang="en-US" b="0" dirty="0" smtClean="0">
                <a:latin typeface="Times New Roman" panose="02020603050405020304" pitchFamily="18" charset="0"/>
                <a:cs typeface="Times New Roman" panose="02020603050405020304" pitchFamily="18" charset="0"/>
              </a:rPr>
              <a:t>(-</a:t>
            </a:r>
            <a:r>
              <a:rPr lang="en-US" b="0" dirty="0">
                <a:latin typeface="Times New Roman" panose="02020603050405020304" pitchFamily="18" charset="0"/>
                <a:cs typeface="Times New Roman" panose="02020603050405020304" pitchFamily="18" charset="0"/>
              </a:rPr>
              <a:t>human</a:t>
            </a:r>
            <a:r>
              <a:rPr lang="en-US" b="0" dirty="0" smtClean="0">
                <a:latin typeface="Times New Roman" panose="02020603050405020304" pitchFamily="18" charset="0"/>
                <a:cs typeface="Times New Roman" panose="02020603050405020304" pitchFamily="18" charset="0"/>
              </a:rPr>
              <a:t>). This process is called </a:t>
            </a:r>
            <a:r>
              <a:rPr lang="en-US" dirty="0" smtClean="0">
                <a:latin typeface="Times New Roman" panose="02020603050405020304" pitchFamily="18" charset="0"/>
                <a:cs typeface="Times New Roman" panose="02020603050405020304" pitchFamily="18" charset="0"/>
              </a:rPr>
              <a:t>componential analysis</a:t>
            </a:r>
            <a:r>
              <a:rPr lang="en-US" b="0" dirty="0" smtClean="0">
                <a:latin typeface="Times New Roman" panose="02020603050405020304" pitchFamily="18" charset="0"/>
                <a:cs typeface="Times New Roman" panose="02020603050405020304" pitchFamily="18" charset="0"/>
              </a:rPr>
              <a:t>.</a:t>
            </a:r>
          </a:p>
          <a:p>
            <a:pPr marL="342900" indent="-342900" algn="just">
              <a:buFontTx/>
              <a:buChar char="-"/>
            </a:pPr>
            <a:endParaRPr lang="en-US" b="0" dirty="0">
              <a:latin typeface="Times New Roman" panose="02020603050405020304" pitchFamily="18" charset="0"/>
              <a:cs typeface="Times New Roman" panose="02020603050405020304" pitchFamily="18" charset="0"/>
            </a:endParaRPr>
          </a:p>
          <a:p>
            <a:pPr algn="just"/>
            <a:endParaRPr lang="en-US" b="0" dirty="0">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2392" r="22678"/>
          <a:stretch/>
        </p:blipFill>
        <p:spPr bwMode="auto">
          <a:xfrm>
            <a:off x="694386" y="5486400"/>
            <a:ext cx="7840013" cy="1028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51531635"/>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382000" cy="6172200"/>
          </a:xfrm>
        </p:spPr>
        <p:txBody>
          <a:bodyPr>
            <a:normAutofit/>
          </a:bodyPr>
          <a:lstStyle/>
          <a:p>
            <a:pPr algn="ctr"/>
            <a:r>
              <a:rPr lang="en-US" sz="2800" dirty="0" smtClean="0">
                <a:latin typeface="Times New Roman" panose="02020603050405020304" pitchFamily="18" charset="0"/>
                <a:cs typeface="Times New Roman" panose="02020603050405020304" pitchFamily="18" charset="0"/>
              </a:rPr>
              <a:t>Semantic (thematic)  </a:t>
            </a:r>
            <a:r>
              <a:rPr lang="en-US" sz="2800" dirty="0">
                <a:latin typeface="Times New Roman" panose="02020603050405020304" pitchFamily="18" charset="0"/>
                <a:cs typeface="Times New Roman" panose="02020603050405020304" pitchFamily="18" charset="0"/>
              </a:rPr>
              <a:t>Roles</a:t>
            </a:r>
          </a:p>
          <a:p>
            <a:pPr algn="just"/>
            <a:r>
              <a:rPr lang="en-US" sz="2800" b="0" dirty="0">
                <a:latin typeface="Times New Roman" panose="02020603050405020304" pitchFamily="18" charset="0"/>
                <a:cs typeface="Times New Roman" panose="02020603050405020304" pitchFamily="18" charset="0"/>
              </a:rPr>
              <a:t>- Words, in addition to being “containers” of meaning, they are used to attain “roles” they fulfill within the situation described by a sentence.</a:t>
            </a:r>
          </a:p>
          <a:p>
            <a:pPr algn="just"/>
            <a:r>
              <a:rPr lang="en-US" sz="2800" b="0" dirty="0">
                <a:latin typeface="Times New Roman" panose="02020603050405020304" pitchFamily="18" charset="0"/>
                <a:cs typeface="Times New Roman" panose="02020603050405020304" pitchFamily="18" charset="0"/>
              </a:rPr>
              <a:t> </a:t>
            </a:r>
          </a:p>
          <a:p>
            <a:pPr marL="457200" indent="-457200" algn="just">
              <a:buFontTx/>
              <a:buChar char="-"/>
            </a:pPr>
            <a:r>
              <a:rPr lang="en-US" sz="2800" b="0" dirty="0" smtClean="0">
                <a:latin typeface="Times New Roman" panose="02020603050405020304" pitchFamily="18" charset="0"/>
                <a:cs typeface="Times New Roman" panose="02020603050405020304" pitchFamily="18" charset="0"/>
              </a:rPr>
              <a:t>In the sentence :</a:t>
            </a:r>
          </a:p>
          <a:p>
            <a:pPr marL="457200" indent="-457200" algn="just">
              <a:buFontTx/>
              <a:buChar char="-"/>
            </a:pPr>
            <a:r>
              <a:rPr lang="en-US" sz="2800" b="0" i="1" u="sng" dirty="0" smtClean="0">
                <a:latin typeface="Times New Roman" panose="02020603050405020304" pitchFamily="18" charset="0"/>
                <a:cs typeface="Times New Roman" panose="02020603050405020304" pitchFamily="18" charset="0"/>
              </a:rPr>
              <a:t>The </a:t>
            </a:r>
            <a:r>
              <a:rPr lang="en-US" sz="2800" b="0" i="1" u="sng" dirty="0">
                <a:latin typeface="Times New Roman" panose="02020603050405020304" pitchFamily="18" charset="0"/>
                <a:cs typeface="Times New Roman" panose="02020603050405020304" pitchFamily="18" charset="0"/>
              </a:rPr>
              <a:t>boy kicked the ball</a:t>
            </a:r>
            <a:r>
              <a:rPr lang="en-US" sz="2800" b="0" dirty="0">
                <a:latin typeface="Times New Roman" panose="02020603050405020304" pitchFamily="18" charset="0"/>
                <a:cs typeface="Times New Roman" panose="02020603050405020304" pitchFamily="18" charset="0"/>
              </a:rPr>
              <a:t>, </a:t>
            </a:r>
            <a:endParaRPr lang="en-US" sz="2800" b="0" dirty="0" smtClean="0">
              <a:latin typeface="Times New Roman" panose="02020603050405020304" pitchFamily="18" charset="0"/>
              <a:cs typeface="Times New Roman" panose="02020603050405020304" pitchFamily="18" charset="0"/>
            </a:endParaRPr>
          </a:p>
          <a:p>
            <a:pPr marL="457200" indent="-457200" algn="just">
              <a:buFontTx/>
              <a:buChar char="-"/>
            </a:pPr>
            <a:r>
              <a:rPr lang="en-US" sz="2800" b="0" dirty="0" smtClean="0">
                <a:latin typeface="Times New Roman" panose="02020603050405020304" pitchFamily="18" charset="0"/>
                <a:cs typeface="Times New Roman" panose="02020603050405020304" pitchFamily="18" charset="0"/>
              </a:rPr>
              <a:t>the </a:t>
            </a:r>
            <a:r>
              <a:rPr lang="en-US" sz="2800" b="0" dirty="0">
                <a:latin typeface="Times New Roman" panose="02020603050405020304" pitchFamily="18" charset="0"/>
                <a:cs typeface="Times New Roman" panose="02020603050405020304" pitchFamily="18" charset="0"/>
              </a:rPr>
              <a:t>verb describes an action (of kicking). The noun phrases in the sentence describe the roles of entities, such as people and things, involved in the action. A number of </a:t>
            </a:r>
            <a:r>
              <a:rPr lang="en-US" sz="2800" b="0" i="1" dirty="0">
                <a:latin typeface="Times New Roman" panose="02020603050405020304" pitchFamily="18" charset="0"/>
                <a:cs typeface="Times New Roman" panose="02020603050405020304" pitchFamily="18" charset="0"/>
              </a:rPr>
              <a:t>semantic roles</a:t>
            </a:r>
            <a:r>
              <a:rPr lang="en-US" sz="2800" b="0" dirty="0">
                <a:latin typeface="Times New Roman" panose="02020603050405020304" pitchFamily="18" charset="0"/>
                <a:cs typeface="Times New Roman" panose="02020603050405020304" pitchFamily="18" charset="0"/>
              </a:rPr>
              <a:t> (</a:t>
            </a:r>
            <a:r>
              <a:rPr lang="en-US" sz="2800" b="0" i="1" dirty="0">
                <a:latin typeface="Times New Roman" panose="02020603050405020304" pitchFamily="18" charset="0"/>
                <a:cs typeface="Times New Roman" panose="02020603050405020304" pitchFamily="18" charset="0"/>
              </a:rPr>
              <a:t>thematic roles</a:t>
            </a:r>
            <a:r>
              <a:rPr lang="en-US" sz="2800" b="0" dirty="0">
                <a:latin typeface="Times New Roman" panose="02020603050405020304" pitchFamily="18" charset="0"/>
                <a:cs typeface="Times New Roman" panose="02020603050405020304" pitchFamily="18" charset="0"/>
              </a:rPr>
              <a:t>) are described for these noun phrases.</a:t>
            </a:r>
          </a:p>
          <a:p>
            <a:pPr algn="just"/>
            <a:endParaRPr lang="en-US" sz="28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9966463"/>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858000"/>
          </a:xfrm>
        </p:spPr>
        <p:txBody>
          <a:bodyPr>
            <a:noAutofit/>
          </a:bodyPr>
          <a:lstStyle/>
          <a:p>
            <a:pPr algn="ctr"/>
            <a:r>
              <a:rPr lang="en-US" sz="2800" b="0" dirty="0">
                <a:latin typeface="Times New Roman" panose="02020603050405020304" pitchFamily="18" charset="0"/>
                <a:cs typeface="Times New Roman" panose="02020603050405020304" pitchFamily="18" charset="0"/>
              </a:rPr>
              <a:t>Agent &amp;</a:t>
            </a:r>
            <a:r>
              <a:rPr lang="en-US" sz="2800" b="0" dirty="0" smtClean="0">
                <a:latin typeface="Times New Roman" panose="02020603050405020304" pitchFamily="18" charset="0"/>
                <a:cs typeface="Times New Roman" panose="02020603050405020304" pitchFamily="18" charset="0"/>
              </a:rPr>
              <a:t>Theme</a:t>
            </a:r>
            <a:endParaRPr lang="en-US" b="0" dirty="0">
              <a:latin typeface="Times New Roman" panose="02020603050405020304" pitchFamily="18" charset="0"/>
              <a:cs typeface="Times New Roman" panose="02020603050405020304" pitchFamily="18" charset="0"/>
            </a:endParaRPr>
          </a:p>
          <a:p>
            <a:pPr algn="just"/>
            <a:r>
              <a:rPr lang="en-US" b="0" dirty="0" smtClean="0">
                <a:latin typeface="Times New Roman" panose="02020603050405020304" pitchFamily="18" charset="0"/>
                <a:cs typeface="Times New Roman" panose="02020603050405020304" pitchFamily="18" charset="0"/>
              </a:rPr>
              <a:t>                              </a:t>
            </a:r>
            <a:r>
              <a:rPr lang="en-US" b="0" i="1" u="sng" dirty="0" smtClean="0">
                <a:latin typeface="Times New Roman" panose="02020603050405020304" pitchFamily="18" charset="0"/>
                <a:cs typeface="Times New Roman" panose="02020603050405020304" pitchFamily="18" charset="0"/>
              </a:rPr>
              <a:t>The </a:t>
            </a:r>
            <a:r>
              <a:rPr lang="en-US" b="0" i="1" u="sng" dirty="0">
                <a:latin typeface="Times New Roman" panose="02020603050405020304" pitchFamily="18" charset="0"/>
                <a:cs typeface="Times New Roman" panose="02020603050405020304" pitchFamily="18" charset="0"/>
              </a:rPr>
              <a:t>boy </a:t>
            </a:r>
            <a:r>
              <a:rPr lang="en-US" b="0" i="1" u="sng" dirty="0" smtClean="0">
                <a:latin typeface="Times New Roman" panose="02020603050405020304" pitchFamily="18" charset="0"/>
                <a:cs typeface="Times New Roman" panose="02020603050405020304" pitchFamily="18" charset="0"/>
              </a:rPr>
              <a:t>                 kicked                     the </a:t>
            </a:r>
            <a:r>
              <a:rPr lang="en-US" b="0" i="1" u="sng" dirty="0">
                <a:latin typeface="Times New Roman" panose="02020603050405020304" pitchFamily="18" charset="0"/>
                <a:cs typeface="Times New Roman" panose="02020603050405020304" pitchFamily="18" charset="0"/>
              </a:rPr>
              <a:t>ball </a:t>
            </a:r>
            <a:endParaRPr lang="en-US" b="0" i="1" u="sng" dirty="0" smtClean="0">
              <a:latin typeface="Times New Roman" panose="02020603050405020304" pitchFamily="18" charset="0"/>
              <a:cs typeface="Times New Roman" panose="02020603050405020304" pitchFamily="18" charset="0"/>
            </a:endParaRPr>
          </a:p>
          <a:p>
            <a:pPr algn="just"/>
            <a:endParaRPr lang="en-US" b="0" i="1" u="sng" dirty="0">
              <a:latin typeface="Times New Roman" panose="02020603050405020304" pitchFamily="18" charset="0"/>
              <a:cs typeface="Times New Roman" panose="02020603050405020304" pitchFamily="18" charset="0"/>
            </a:endParaRPr>
          </a:p>
          <a:p>
            <a:pPr algn="just"/>
            <a:endParaRPr lang="en-US" b="0" i="1" u="sng" dirty="0" smtClean="0">
              <a:latin typeface="Times New Roman" panose="02020603050405020304" pitchFamily="18" charset="0"/>
              <a:cs typeface="Times New Roman" panose="02020603050405020304" pitchFamily="18" charset="0"/>
            </a:endParaRPr>
          </a:p>
          <a:p>
            <a:pPr algn="just"/>
            <a:endParaRPr lang="en-US" b="0" i="1" u="sng" dirty="0">
              <a:latin typeface="Times New Roman" panose="02020603050405020304" pitchFamily="18" charset="0"/>
              <a:cs typeface="Times New Roman" panose="02020603050405020304" pitchFamily="18" charset="0"/>
            </a:endParaRPr>
          </a:p>
          <a:p>
            <a:pPr algn="just"/>
            <a:endParaRPr lang="en-US" b="0" i="1" u="sng" dirty="0" smtClean="0">
              <a:latin typeface="Times New Roman" panose="02020603050405020304" pitchFamily="18" charset="0"/>
              <a:cs typeface="Times New Roman" panose="02020603050405020304" pitchFamily="18" charset="0"/>
            </a:endParaRPr>
          </a:p>
          <a:p>
            <a:pPr algn="just"/>
            <a:r>
              <a:rPr lang="en-US" b="0" dirty="0" smtClean="0">
                <a:latin typeface="Times New Roman" panose="02020603050405020304" pitchFamily="18" charset="0"/>
                <a:cs typeface="Times New Roman" panose="02020603050405020304" pitchFamily="18" charset="0"/>
              </a:rPr>
              <a:t>- </a:t>
            </a:r>
            <a:r>
              <a:rPr lang="en-US" b="0" dirty="0">
                <a:latin typeface="Times New Roman" panose="02020603050405020304" pitchFamily="18" charset="0"/>
                <a:cs typeface="Times New Roman" panose="02020603050405020304" pitchFamily="18" charset="0"/>
              </a:rPr>
              <a:t>The </a:t>
            </a:r>
            <a:r>
              <a:rPr lang="en-US" b="0" i="1" dirty="0">
                <a:latin typeface="Times New Roman" panose="02020603050405020304" pitchFamily="18" charset="0"/>
                <a:cs typeface="Times New Roman" panose="02020603050405020304" pitchFamily="18" charset="0"/>
              </a:rPr>
              <a:t>theme</a:t>
            </a:r>
            <a:r>
              <a:rPr lang="en-US" b="0" dirty="0">
                <a:latin typeface="Times New Roman" panose="02020603050405020304" pitchFamily="18" charset="0"/>
                <a:cs typeface="Times New Roman" panose="02020603050405020304" pitchFamily="18" charset="0"/>
              </a:rPr>
              <a:t> can also be an entity (The ball) that is simply being described (i.e. not performing an action), as in </a:t>
            </a:r>
            <a:r>
              <a:rPr lang="en-US" b="0" i="1" u="sng" dirty="0">
                <a:latin typeface="Times New Roman" panose="02020603050405020304" pitchFamily="18" charset="0"/>
                <a:cs typeface="Times New Roman" panose="02020603050405020304" pitchFamily="18" charset="0"/>
              </a:rPr>
              <a:t>The ball was red.</a:t>
            </a:r>
          </a:p>
          <a:p>
            <a:pPr algn="just"/>
            <a:r>
              <a:rPr lang="en-US" b="0" dirty="0">
                <a:latin typeface="Times New Roman" panose="02020603050405020304" pitchFamily="18" charset="0"/>
                <a:cs typeface="Times New Roman" panose="02020603050405020304" pitchFamily="18" charset="0"/>
              </a:rPr>
              <a:t>The bold-typed words are</a:t>
            </a:r>
            <a:r>
              <a:rPr lang="en-US" b="0" i="1" dirty="0">
                <a:latin typeface="Times New Roman" panose="02020603050405020304" pitchFamily="18" charset="0"/>
                <a:cs typeface="Times New Roman" panose="02020603050405020304" pitchFamily="18" charset="0"/>
              </a:rPr>
              <a:t> agents</a:t>
            </a:r>
            <a:r>
              <a:rPr lang="en-US" b="0" dirty="0">
                <a:latin typeface="Times New Roman" panose="02020603050405020304" pitchFamily="18" charset="0"/>
                <a:cs typeface="Times New Roman" panose="02020603050405020304" pitchFamily="18" charset="0"/>
              </a:rPr>
              <a:t> and </a:t>
            </a:r>
            <a:r>
              <a:rPr lang="en-US" b="0" i="1" dirty="0">
                <a:latin typeface="Times New Roman" panose="02020603050405020304" pitchFamily="18" charset="0"/>
                <a:cs typeface="Times New Roman" panose="02020603050405020304" pitchFamily="18" charset="0"/>
              </a:rPr>
              <a:t>themes</a:t>
            </a:r>
            <a:r>
              <a:rPr lang="en-US" b="0"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The boy </a:t>
            </a:r>
            <a:r>
              <a:rPr lang="en-US" b="0" dirty="0">
                <a:latin typeface="Times New Roman" panose="02020603050405020304" pitchFamily="18" charset="0"/>
                <a:cs typeface="Times New Roman" panose="02020603050405020304" pitchFamily="18" charset="0"/>
              </a:rPr>
              <a:t>kicked </a:t>
            </a:r>
            <a:r>
              <a:rPr lang="en-US" dirty="0">
                <a:latin typeface="Times New Roman" panose="02020603050405020304" pitchFamily="18" charset="0"/>
                <a:cs typeface="Times New Roman" panose="02020603050405020304" pitchFamily="18" charset="0"/>
              </a:rPr>
              <a:t>the ball.</a:t>
            </a:r>
          </a:p>
          <a:p>
            <a:pPr algn="just"/>
            <a:r>
              <a:rPr lang="en-US" dirty="0">
                <a:latin typeface="Times New Roman" panose="02020603050405020304" pitchFamily="18" charset="0"/>
                <a:cs typeface="Times New Roman" panose="02020603050405020304" pitchFamily="18" charset="0"/>
              </a:rPr>
              <a:t>The wind </a:t>
            </a:r>
            <a:r>
              <a:rPr lang="en-US" b="0" dirty="0">
                <a:latin typeface="Times New Roman" panose="02020603050405020304" pitchFamily="18" charset="0"/>
                <a:cs typeface="Times New Roman" panose="02020603050405020304" pitchFamily="18" charset="0"/>
              </a:rPr>
              <a:t>blew </a:t>
            </a:r>
            <a:r>
              <a:rPr lang="en-US" dirty="0">
                <a:latin typeface="Times New Roman" panose="02020603050405020304" pitchFamily="18" charset="0"/>
                <a:cs typeface="Times New Roman" panose="02020603050405020304" pitchFamily="18" charset="0"/>
              </a:rPr>
              <a:t>the ball </a:t>
            </a:r>
            <a:r>
              <a:rPr lang="en-US" b="0" dirty="0">
                <a:latin typeface="Times New Roman" panose="02020603050405020304" pitchFamily="18" charset="0"/>
                <a:cs typeface="Times New Roman" panose="02020603050405020304" pitchFamily="18" charset="0"/>
              </a:rPr>
              <a:t>away.</a:t>
            </a:r>
          </a:p>
          <a:p>
            <a:pPr algn="just"/>
            <a:r>
              <a:rPr lang="en-US" dirty="0">
                <a:latin typeface="Times New Roman" panose="02020603050405020304" pitchFamily="18" charset="0"/>
                <a:cs typeface="Times New Roman" panose="02020603050405020304" pitchFamily="18" charset="0"/>
              </a:rPr>
              <a:t>A car </a:t>
            </a:r>
            <a:r>
              <a:rPr lang="en-US" b="0" dirty="0">
                <a:latin typeface="Times New Roman" panose="02020603050405020304" pitchFamily="18" charset="0"/>
                <a:cs typeface="Times New Roman" panose="02020603050405020304" pitchFamily="18" charset="0"/>
              </a:rPr>
              <a:t>ran over </a:t>
            </a:r>
            <a:r>
              <a:rPr lang="en-US" dirty="0">
                <a:latin typeface="Times New Roman" panose="02020603050405020304" pitchFamily="18" charset="0"/>
                <a:cs typeface="Times New Roman" panose="02020603050405020304" pitchFamily="18" charset="0"/>
              </a:rPr>
              <a:t>the ball.</a:t>
            </a:r>
          </a:p>
          <a:p>
            <a:pPr algn="just"/>
            <a:r>
              <a:rPr lang="en-US" dirty="0">
                <a:latin typeface="Times New Roman" panose="02020603050405020304" pitchFamily="18" charset="0"/>
                <a:cs typeface="Times New Roman" panose="02020603050405020304" pitchFamily="18" charset="0"/>
              </a:rPr>
              <a:t>The dog </a:t>
            </a:r>
            <a:r>
              <a:rPr lang="en-US" b="0" dirty="0">
                <a:latin typeface="Times New Roman" panose="02020603050405020304" pitchFamily="18" charset="0"/>
                <a:cs typeface="Times New Roman" panose="02020603050405020304" pitchFamily="18" charset="0"/>
              </a:rPr>
              <a:t>caught </a:t>
            </a:r>
            <a:r>
              <a:rPr lang="en-US" dirty="0">
                <a:latin typeface="Times New Roman" panose="02020603050405020304" pitchFamily="18" charset="0"/>
                <a:cs typeface="Times New Roman" panose="02020603050405020304" pitchFamily="18" charset="0"/>
              </a:rPr>
              <a:t>the ball.</a:t>
            </a:r>
          </a:p>
          <a:p>
            <a:pPr algn="just"/>
            <a:r>
              <a:rPr lang="en-US" b="0" dirty="0">
                <a:latin typeface="Times New Roman" panose="02020603050405020304" pitchFamily="18" charset="0"/>
                <a:cs typeface="Times New Roman" panose="02020603050405020304" pitchFamily="18" charset="0"/>
              </a:rPr>
              <a:t>-In </a:t>
            </a:r>
            <a:r>
              <a:rPr lang="en-US" b="0" i="1" u="sng" dirty="0">
                <a:latin typeface="Times New Roman" panose="02020603050405020304" pitchFamily="18" charset="0"/>
                <a:cs typeface="Times New Roman" panose="02020603050405020304" pitchFamily="18" charset="0"/>
              </a:rPr>
              <a:t>The boy cut himself</a:t>
            </a:r>
            <a:r>
              <a:rPr lang="en-US" b="0"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The boy</a:t>
            </a:r>
            <a:r>
              <a:rPr lang="en-US" dirty="0">
                <a:latin typeface="Times New Roman" panose="02020603050405020304" pitchFamily="18" charset="0"/>
                <a:cs typeface="Times New Roman" panose="02020603050405020304" pitchFamily="18" charset="0"/>
              </a:rPr>
              <a:t> </a:t>
            </a:r>
            <a:r>
              <a:rPr lang="en-US" b="0" dirty="0">
                <a:latin typeface="Times New Roman" panose="02020603050405020304" pitchFamily="18" charset="0"/>
                <a:cs typeface="Times New Roman" panose="02020603050405020304" pitchFamily="18" charset="0"/>
              </a:rPr>
              <a:t>is </a:t>
            </a:r>
            <a:r>
              <a:rPr lang="en-US" b="0" i="1" dirty="0">
                <a:latin typeface="Times New Roman" panose="02020603050405020304" pitchFamily="18" charset="0"/>
                <a:cs typeface="Times New Roman" panose="02020603050405020304" pitchFamily="18" charset="0"/>
              </a:rPr>
              <a:t>agent</a:t>
            </a:r>
            <a:r>
              <a:rPr lang="en-US" b="0" dirty="0">
                <a:latin typeface="Times New Roman" panose="02020603050405020304" pitchFamily="18" charset="0"/>
                <a:cs typeface="Times New Roman" panose="02020603050405020304" pitchFamily="18" charset="0"/>
              </a:rPr>
              <a:t> and </a:t>
            </a:r>
            <a:r>
              <a:rPr lang="en-US" i="1" dirty="0">
                <a:latin typeface="Times New Roman" panose="02020603050405020304" pitchFamily="18" charset="0"/>
                <a:cs typeface="Times New Roman" panose="02020603050405020304" pitchFamily="18" charset="0"/>
              </a:rPr>
              <a:t>himself</a:t>
            </a:r>
            <a:r>
              <a:rPr lang="en-US" b="0" dirty="0">
                <a:latin typeface="Times New Roman" panose="02020603050405020304" pitchFamily="18" charset="0"/>
                <a:cs typeface="Times New Roman" panose="02020603050405020304" pitchFamily="18" charset="0"/>
              </a:rPr>
              <a:t> is </a:t>
            </a:r>
            <a:r>
              <a:rPr lang="en-US" b="0" i="1" dirty="0">
                <a:latin typeface="Times New Roman" panose="02020603050405020304" pitchFamily="18" charset="0"/>
                <a:cs typeface="Times New Roman" panose="02020603050405020304" pitchFamily="18" charset="0"/>
              </a:rPr>
              <a:t>theme</a:t>
            </a:r>
            <a:r>
              <a:rPr lang="en-US" b="0" dirty="0">
                <a:latin typeface="Times New Roman" panose="02020603050405020304" pitchFamily="18" charset="0"/>
                <a:cs typeface="Times New Roman" panose="02020603050405020304" pitchFamily="18" charset="0"/>
              </a:rPr>
              <a:t>.</a:t>
            </a:r>
          </a:p>
          <a:p>
            <a:pPr algn="just"/>
            <a:endParaRPr lang="en-US" b="0" dirty="0">
              <a:latin typeface="Times New Roman" panose="02020603050405020304" pitchFamily="18" charset="0"/>
              <a:cs typeface="Times New Roman" panose="02020603050405020304" pitchFamily="18" charset="0"/>
            </a:endParaRPr>
          </a:p>
        </p:txBody>
      </p:sp>
      <p:sp>
        <p:nvSpPr>
          <p:cNvPr id="4" name="Rectangle 3"/>
          <p:cNvSpPr/>
          <p:nvPr/>
        </p:nvSpPr>
        <p:spPr>
          <a:xfrm>
            <a:off x="1828800" y="914400"/>
            <a:ext cx="1181100" cy="3048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NP</a:t>
            </a:r>
            <a:endParaRPr lang="en-US" dirty="0"/>
          </a:p>
        </p:txBody>
      </p:sp>
      <p:sp>
        <p:nvSpPr>
          <p:cNvPr id="5" name="Rectangle 4"/>
          <p:cNvSpPr/>
          <p:nvPr/>
        </p:nvSpPr>
        <p:spPr>
          <a:xfrm>
            <a:off x="5662411" y="914400"/>
            <a:ext cx="1181100" cy="3048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NP</a:t>
            </a:r>
            <a:endParaRPr lang="en-US" dirty="0"/>
          </a:p>
        </p:txBody>
      </p:sp>
      <p:sp>
        <p:nvSpPr>
          <p:cNvPr id="6" name="Rectangle 5"/>
          <p:cNvSpPr/>
          <p:nvPr/>
        </p:nvSpPr>
        <p:spPr>
          <a:xfrm>
            <a:off x="228600" y="1600200"/>
            <a:ext cx="4114800" cy="10668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0" dirty="0" smtClean="0">
                <a:latin typeface="Times New Roman" panose="02020603050405020304" pitchFamily="18" charset="0"/>
                <a:cs typeface="Times New Roman" panose="02020603050405020304" pitchFamily="18" charset="0"/>
              </a:rPr>
              <a:t>one role is taken by the noun phrase </a:t>
            </a:r>
            <a:r>
              <a:rPr lang="en-US" dirty="0" smtClean="0">
                <a:latin typeface="Times New Roman" panose="02020603050405020304" pitchFamily="18" charset="0"/>
                <a:cs typeface="Times New Roman" panose="02020603050405020304" pitchFamily="18" charset="0"/>
              </a:rPr>
              <a:t>The boy</a:t>
            </a:r>
            <a:r>
              <a:rPr lang="en-US" b="0" dirty="0" smtClean="0">
                <a:latin typeface="Times New Roman" panose="02020603050405020304" pitchFamily="18" charset="0"/>
                <a:cs typeface="Times New Roman" panose="02020603050405020304" pitchFamily="18" charset="0"/>
              </a:rPr>
              <a:t> as “the entity that performs the action, known as the </a:t>
            </a:r>
            <a:r>
              <a:rPr lang="en-US" b="0" i="1" dirty="0" smtClean="0">
                <a:latin typeface="Times New Roman" panose="02020603050405020304" pitchFamily="18" charset="0"/>
                <a:cs typeface="Times New Roman" panose="02020603050405020304" pitchFamily="18" charset="0"/>
              </a:rPr>
              <a:t>agent</a:t>
            </a:r>
            <a:endParaRPr lang="en-US" dirty="0"/>
          </a:p>
        </p:txBody>
      </p:sp>
      <p:sp>
        <p:nvSpPr>
          <p:cNvPr id="7" name="Rectangle 6"/>
          <p:cNvSpPr/>
          <p:nvPr/>
        </p:nvSpPr>
        <p:spPr>
          <a:xfrm>
            <a:off x="4495800" y="1600200"/>
            <a:ext cx="4343400" cy="10668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0" dirty="0" smtClean="0">
                <a:latin typeface="Times New Roman" panose="02020603050405020304" pitchFamily="18" charset="0"/>
                <a:cs typeface="Times New Roman" panose="02020603050405020304" pitchFamily="18" charset="0"/>
              </a:rPr>
              <a:t>Another role is taken by the ball as “the entity that is involved in or affected by the action,” called the </a:t>
            </a:r>
            <a:r>
              <a:rPr lang="en-US" b="0" i="1" dirty="0" smtClean="0">
                <a:latin typeface="Times New Roman" panose="02020603050405020304" pitchFamily="18" charset="0"/>
                <a:cs typeface="Times New Roman" panose="02020603050405020304" pitchFamily="18" charset="0"/>
              </a:rPr>
              <a:t>theme</a:t>
            </a:r>
            <a:r>
              <a:rPr lang="en-US" b="0" dirty="0" smtClean="0">
                <a:latin typeface="Times New Roman" panose="02020603050405020304" pitchFamily="18" charset="0"/>
                <a:cs typeface="Times New Roman" panose="02020603050405020304" pitchFamily="18" charset="0"/>
              </a:rPr>
              <a:t> (or </a:t>
            </a:r>
            <a:r>
              <a:rPr lang="en-US" b="0" i="1" dirty="0" smtClean="0">
                <a:latin typeface="Times New Roman" panose="02020603050405020304" pitchFamily="18" charset="0"/>
                <a:cs typeface="Times New Roman" panose="02020603050405020304" pitchFamily="18" charset="0"/>
              </a:rPr>
              <a:t>“patient”</a:t>
            </a:r>
            <a:r>
              <a:rPr lang="en-US" b="0" dirty="0" smtClean="0">
                <a:latin typeface="Times New Roman" panose="02020603050405020304" pitchFamily="18" charset="0"/>
                <a:cs typeface="Times New Roman" panose="02020603050405020304" pitchFamily="18" charset="0"/>
              </a:rPr>
              <a:t>).</a:t>
            </a:r>
            <a:endParaRPr lang="en-US" b="0" dirty="0">
              <a:latin typeface="Times New Roman" panose="02020603050405020304" pitchFamily="18" charset="0"/>
              <a:cs typeface="Times New Roman" panose="02020603050405020304" pitchFamily="18" charset="0"/>
            </a:endParaRPr>
          </a:p>
        </p:txBody>
      </p:sp>
      <p:cxnSp>
        <p:nvCxnSpPr>
          <p:cNvPr id="9" name="Straight Arrow Connector 8"/>
          <p:cNvCxnSpPr>
            <a:stCxn id="4" idx="2"/>
          </p:cNvCxnSpPr>
          <p:nvPr/>
        </p:nvCxnSpPr>
        <p:spPr>
          <a:xfrm>
            <a:off x="2419350" y="1219200"/>
            <a:ext cx="0" cy="3810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0" name="Straight Arrow Connector 9"/>
          <p:cNvCxnSpPr/>
          <p:nvPr/>
        </p:nvCxnSpPr>
        <p:spPr>
          <a:xfrm>
            <a:off x="6252961" y="1219200"/>
            <a:ext cx="0" cy="3810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627203115"/>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705600"/>
          </a:xfrm>
        </p:spPr>
        <p:txBody>
          <a:bodyPr/>
          <a:lstStyle/>
          <a:p>
            <a:pPr algn="ctr">
              <a:lnSpc>
                <a:spcPct val="115000"/>
              </a:lnSpc>
              <a:spcBef>
                <a:spcPts val="0"/>
              </a:spcBef>
              <a:spcAft>
                <a:spcPts val="0"/>
              </a:spcAft>
            </a:pPr>
            <a:r>
              <a:rPr lang="en-US" sz="3600" dirty="0">
                <a:solidFill>
                  <a:srgbClr val="000000"/>
                </a:solidFill>
                <a:latin typeface="Angsana New" panose="02020603050405020304" pitchFamily="18" charset="-34"/>
                <a:ea typeface="Calibri"/>
                <a:cs typeface="Angsana New" panose="02020603050405020304" pitchFamily="18" charset="-34"/>
              </a:rPr>
              <a:t>Instrument &amp; Experiencer</a:t>
            </a:r>
            <a:endParaRPr lang="en-US" sz="2800" dirty="0">
              <a:latin typeface="Angsana New" panose="02020603050405020304" pitchFamily="18" charset="-34"/>
              <a:ea typeface="Calibri"/>
              <a:cs typeface="Angsana New" panose="02020603050405020304" pitchFamily="18" charset="-34"/>
            </a:endParaRPr>
          </a:p>
          <a:p>
            <a:pPr>
              <a:lnSpc>
                <a:spcPct val="115000"/>
              </a:lnSpc>
              <a:spcBef>
                <a:spcPts val="0"/>
              </a:spcBef>
              <a:spcAft>
                <a:spcPts val="0"/>
              </a:spcAft>
            </a:pPr>
            <a:r>
              <a:rPr lang="en-US" sz="1200" b="0" dirty="0">
                <a:solidFill>
                  <a:srgbClr val="000000"/>
                </a:solidFill>
                <a:latin typeface="AdvSlimbach-Bk"/>
                <a:ea typeface="Calibri"/>
                <a:cs typeface="AdvSlimbach-Bk"/>
              </a:rPr>
              <a:t> </a:t>
            </a:r>
            <a:endParaRPr lang="en-US" sz="1600" b="0" dirty="0">
              <a:latin typeface="Calibri"/>
              <a:ea typeface="Calibri"/>
              <a:cs typeface="Arial"/>
            </a:endParaRPr>
          </a:p>
          <a:p>
            <a:pPr marL="342900" indent="-342900">
              <a:lnSpc>
                <a:spcPct val="150000"/>
              </a:lnSpc>
              <a:spcBef>
                <a:spcPts val="0"/>
              </a:spcBef>
              <a:spcAft>
                <a:spcPts val="0"/>
              </a:spcAft>
              <a:buFontTx/>
              <a:buChar char="-"/>
            </a:pPr>
            <a:r>
              <a:rPr lang="en-US" b="0" dirty="0" smtClean="0">
                <a:solidFill>
                  <a:srgbClr val="000000"/>
                </a:solidFill>
                <a:latin typeface="Times New Roman"/>
                <a:ea typeface="Calibri"/>
                <a:cs typeface="Arial"/>
              </a:rPr>
              <a:t>In </a:t>
            </a:r>
            <a:r>
              <a:rPr lang="en-US" b="0" dirty="0">
                <a:solidFill>
                  <a:srgbClr val="000000"/>
                </a:solidFill>
                <a:latin typeface="Times New Roman"/>
                <a:ea typeface="Calibri"/>
                <a:cs typeface="Arial"/>
              </a:rPr>
              <a:t>the sentences </a:t>
            </a:r>
            <a:endParaRPr lang="en-US" b="0" dirty="0" smtClean="0">
              <a:solidFill>
                <a:srgbClr val="000000"/>
              </a:solidFill>
              <a:latin typeface="Times New Roman"/>
              <a:ea typeface="Calibri"/>
              <a:cs typeface="Arial"/>
            </a:endParaRPr>
          </a:p>
          <a:p>
            <a:pPr marL="342900" indent="-342900">
              <a:lnSpc>
                <a:spcPct val="150000"/>
              </a:lnSpc>
              <a:spcBef>
                <a:spcPts val="0"/>
              </a:spcBef>
              <a:spcAft>
                <a:spcPts val="0"/>
              </a:spcAft>
              <a:buFontTx/>
              <a:buChar char="-"/>
            </a:pPr>
            <a:r>
              <a:rPr lang="en-US" b="0" i="1" u="sng" dirty="0" smtClean="0">
                <a:solidFill>
                  <a:srgbClr val="000000"/>
                </a:solidFill>
                <a:latin typeface="Times New Roman"/>
                <a:ea typeface="Calibri"/>
                <a:cs typeface="Arial"/>
              </a:rPr>
              <a:t>The </a:t>
            </a:r>
            <a:r>
              <a:rPr lang="en-US" b="0" i="1" u="sng" dirty="0">
                <a:solidFill>
                  <a:srgbClr val="000000"/>
                </a:solidFill>
                <a:latin typeface="Times New Roman"/>
                <a:ea typeface="Calibri"/>
                <a:cs typeface="Arial"/>
              </a:rPr>
              <a:t>boy cut the rope with an old razor </a:t>
            </a:r>
            <a:r>
              <a:rPr lang="en-US" b="0" i="1" u="sng" dirty="0" smtClean="0">
                <a:solidFill>
                  <a:srgbClr val="000000"/>
                </a:solidFill>
                <a:latin typeface="Times New Roman"/>
                <a:ea typeface="Calibri"/>
                <a:cs typeface="Arial"/>
              </a:rPr>
              <a:t>  </a:t>
            </a:r>
          </a:p>
          <a:p>
            <a:pPr marL="342900" indent="-342900">
              <a:lnSpc>
                <a:spcPct val="150000"/>
              </a:lnSpc>
              <a:spcBef>
                <a:spcPts val="0"/>
              </a:spcBef>
              <a:spcAft>
                <a:spcPts val="0"/>
              </a:spcAft>
              <a:buFontTx/>
              <a:buChar char="-"/>
            </a:pPr>
            <a:r>
              <a:rPr lang="en-US" b="0" i="1" u="sng" dirty="0" smtClean="0">
                <a:solidFill>
                  <a:srgbClr val="000000"/>
                </a:solidFill>
                <a:latin typeface="Times New Roman"/>
                <a:ea typeface="Calibri"/>
                <a:cs typeface="Arial"/>
              </a:rPr>
              <a:t>He </a:t>
            </a:r>
            <a:r>
              <a:rPr lang="en-US" b="0" i="1" u="sng" dirty="0">
                <a:solidFill>
                  <a:srgbClr val="000000"/>
                </a:solidFill>
                <a:latin typeface="Times New Roman"/>
                <a:ea typeface="Calibri"/>
                <a:cs typeface="Arial"/>
              </a:rPr>
              <a:t>drew the picture with a </a:t>
            </a:r>
            <a:r>
              <a:rPr lang="en-US" b="0" i="1" u="sng" dirty="0" smtClean="0">
                <a:solidFill>
                  <a:srgbClr val="000000"/>
                </a:solidFill>
                <a:latin typeface="Times New Roman"/>
                <a:ea typeface="Calibri"/>
                <a:cs typeface="Arial"/>
              </a:rPr>
              <a:t>crayon</a:t>
            </a:r>
          </a:p>
          <a:p>
            <a:pPr marL="342900" indent="-342900">
              <a:lnSpc>
                <a:spcPct val="150000"/>
              </a:lnSpc>
              <a:spcBef>
                <a:spcPts val="0"/>
              </a:spcBef>
              <a:spcAft>
                <a:spcPts val="0"/>
              </a:spcAft>
              <a:buFontTx/>
              <a:buChar char="-"/>
            </a:pPr>
            <a:endParaRPr lang="en-US" b="0" i="1" u="sng" dirty="0">
              <a:solidFill>
                <a:srgbClr val="000000"/>
              </a:solidFill>
              <a:latin typeface="Times New Roman"/>
              <a:ea typeface="Calibri"/>
              <a:cs typeface="Arial"/>
            </a:endParaRPr>
          </a:p>
          <a:p>
            <a:pPr>
              <a:lnSpc>
                <a:spcPct val="150000"/>
              </a:lnSpc>
              <a:spcBef>
                <a:spcPts val="0"/>
              </a:spcBef>
              <a:spcAft>
                <a:spcPts val="0"/>
              </a:spcAft>
            </a:pPr>
            <a:r>
              <a:rPr lang="en-US" b="0" dirty="0" smtClean="0">
                <a:solidFill>
                  <a:srgbClr val="000000"/>
                </a:solidFill>
                <a:latin typeface="Times New Roman"/>
                <a:ea typeface="Calibri"/>
                <a:cs typeface="Arial"/>
              </a:rPr>
              <a:t>the </a:t>
            </a:r>
            <a:r>
              <a:rPr lang="en-US" b="0" dirty="0">
                <a:solidFill>
                  <a:srgbClr val="000000"/>
                </a:solidFill>
                <a:latin typeface="Times New Roman"/>
                <a:ea typeface="Calibri"/>
                <a:cs typeface="Arial"/>
              </a:rPr>
              <a:t>noun phrases an old razor and a crayon are being used in the semantic role of </a:t>
            </a:r>
            <a:r>
              <a:rPr lang="en-US" dirty="0">
                <a:solidFill>
                  <a:srgbClr val="000000"/>
                </a:solidFill>
                <a:latin typeface="Times New Roman"/>
                <a:ea typeface="Calibri"/>
                <a:cs typeface="Arial"/>
              </a:rPr>
              <a:t>instrument.</a:t>
            </a:r>
            <a:endParaRPr lang="en-US" sz="1600" dirty="0">
              <a:latin typeface="Calibri"/>
              <a:ea typeface="Calibri"/>
              <a:cs typeface="Arial"/>
            </a:endParaRPr>
          </a:p>
          <a:p>
            <a:pPr>
              <a:lnSpc>
                <a:spcPct val="150000"/>
              </a:lnSpc>
              <a:spcBef>
                <a:spcPts val="0"/>
              </a:spcBef>
              <a:spcAft>
                <a:spcPts val="0"/>
              </a:spcAft>
            </a:pPr>
            <a:r>
              <a:rPr lang="en-US" sz="800" b="0" dirty="0">
                <a:solidFill>
                  <a:srgbClr val="000000"/>
                </a:solidFill>
                <a:latin typeface="Times New Roman"/>
                <a:ea typeface="Calibri"/>
                <a:cs typeface="Arial"/>
              </a:rPr>
              <a:t> </a:t>
            </a:r>
            <a:endParaRPr lang="en-US" sz="1600" b="0" dirty="0">
              <a:latin typeface="Calibri"/>
              <a:ea typeface="Calibri"/>
              <a:cs typeface="Arial"/>
            </a:endParaRPr>
          </a:p>
          <a:p>
            <a:pPr algn="justLow">
              <a:lnSpc>
                <a:spcPct val="150000"/>
              </a:lnSpc>
              <a:spcBef>
                <a:spcPts val="0"/>
              </a:spcBef>
              <a:spcAft>
                <a:spcPts val="0"/>
              </a:spcAft>
            </a:pPr>
            <a:r>
              <a:rPr lang="en-US" b="0" dirty="0">
                <a:solidFill>
                  <a:srgbClr val="000000"/>
                </a:solidFill>
                <a:latin typeface="Times New Roman"/>
                <a:ea typeface="Calibri"/>
                <a:cs typeface="Arial"/>
              </a:rPr>
              <a:t>When a noun phrase is used to designate an entity as the person who has a feeling, perception or state, it fills the semantic role of </a:t>
            </a:r>
            <a:r>
              <a:rPr lang="en-US" b="0" dirty="0">
                <a:latin typeface="Times New Roman"/>
                <a:ea typeface="Calibri"/>
                <a:cs typeface="Arial"/>
              </a:rPr>
              <a:t>experiencer.</a:t>
            </a:r>
            <a:r>
              <a:rPr lang="en-US" b="0" dirty="0">
                <a:solidFill>
                  <a:srgbClr val="000000"/>
                </a:solidFill>
                <a:latin typeface="Times New Roman"/>
                <a:ea typeface="Calibri"/>
                <a:cs typeface="Arial"/>
              </a:rPr>
              <a:t> If we see, know or enjoy something, we’re not really performing the role of agent. In the sentence </a:t>
            </a:r>
            <a:endParaRPr lang="en-US" b="0" dirty="0" smtClean="0">
              <a:solidFill>
                <a:srgbClr val="000000"/>
              </a:solidFill>
              <a:latin typeface="Times New Roman"/>
              <a:ea typeface="Calibri"/>
              <a:cs typeface="Arial"/>
            </a:endParaRPr>
          </a:p>
          <a:p>
            <a:pPr marL="342900" indent="-342900" algn="justLow">
              <a:lnSpc>
                <a:spcPct val="150000"/>
              </a:lnSpc>
              <a:spcBef>
                <a:spcPts val="0"/>
              </a:spcBef>
              <a:spcAft>
                <a:spcPts val="0"/>
              </a:spcAft>
              <a:buFontTx/>
              <a:buChar char="-"/>
            </a:pPr>
            <a:r>
              <a:rPr lang="en-US" b="0" i="1" u="sng" dirty="0" smtClean="0">
                <a:solidFill>
                  <a:srgbClr val="000000"/>
                </a:solidFill>
                <a:latin typeface="Times New Roman"/>
                <a:ea typeface="Calibri"/>
                <a:cs typeface="Arial"/>
              </a:rPr>
              <a:t>The </a:t>
            </a:r>
            <a:r>
              <a:rPr lang="en-US" b="0" i="1" u="sng" dirty="0">
                <a:solidFill>
                  <a:srgbClr val="000000"/>
                </a:solidFill>
                <a:latin typeface="Times New Roman"/>
                <a:ea typeface="Calibri"/>
                <a:cs typeface="Arial"/>
              </a:rPr>
              <a:t>boy feels </a:t>
            </a:r>
            <a:r>
              <a:rPr lang="en-US" b="0" i="1" u="sng" dirty="0" smtClean="0">
                <a:solidFill>
                  <a:srgbClr val="000000"/>
                </a:solidFill>
                <a:latin typeface="Times New Roman"/>
                <a:ea typeface="Calibri"/>
                <a:cs typeface="Arial"/>
              </a:rPr>
              <a:t>sad</a:t>
            </a:r>
          </a:p>
          <a:p>
            <a:pPr algn="justLow">
              <a:lnSpc>
                <a:spcPct val="150000"/>
              </a:lnSpc>
              <a:spcBef>
                <a:spcPts val="0"/>
              </a:spcBef>
              <a:spcAft>
                <a:spcPts val="0"/>
              </a:spcAft>
            </a:pPr>
            <a:r>
              <a:rPr lang="en-US" b="0" dirty="0" smtClean="0">
                <a:solidFill>
                  <a:srgbClr val="000000"/>
                </a:solidFill>
                <a:latin typeface="Times New Roman"/>
                <a:ea typeface="Calibri"/>
                <a:cs typeface="Arial"/>
              </a:rPr>
              <a:t>the </a:t>
            </a:r>
            <a:r>
              <a:rPr lang="en-US" b="0" dirty="0">
                <a:solidFill>
                  <a:srgbClr val="000000"/>
                </a:solidFill>
                <a:latin typeface="Times New Roman"/>
                <a:ea typeface="Calibri"/>
                <a:cs typeface="Arial"/>
              </a:rPr>
              <a:t>boy performs the role of the experiencer. </a:t>
            </a:r>
            <a:endParaRPr lang="en-US" sz="1600" b="0" dirty="0">
              <a:latin typeface="Calibri"/>
              <a:ea typeface="Calibri"/>
              <a:cs typeface="Arial"/>
            </a:endParaRPr>
          </a:p>
          <a:p>
            <a:endParaRPr lang="en-US" b="0" dirty="0"/>
          </a:p>
        </p:txBody>
      </p:sp>
    </p:spTree>
    <p:extLst>
      <p:ext uri="{BB962C8B-B14F-4D97-AF65-F5344CB8AC3E}">
        <p14:creationId xmlns:p14="http://schemas.microsoft.com/office/powerpoint/2010/main" val="2231008688"/>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686800" cy="6477000"/>
          </a:xfrm>
        </p:spPr>
        <p:txBody>
          <a:bodyPr>
            <a:normAutofit lnSpcReduction="10000"/>
          </a:bodyPr>
          <a:lstStyle/>
          <a:p>
            <a:pPr algn="ctr">
              <a:lnSpc>
                <a:spcPct val="150000"/>
              </a:lnSpc>
              <a:spcBef>
                <a:spcPts val="0"/>
              </a:spcBef>
              <a:spcAft>
                <a:spcPts val="0"/>
              </a:spcAft>
            </a:pPr>
            <a:r>
              <a:rPr lang="en-US" dirty="0">
                <a:latin typeface="Times New Roman"/>
                <a:ea typeface="Calibri"/>
                <a:cs typeface="Arial"/>
              </a:rPr>
              <a:t>Location, Source &amp; Goal</a:t>
            </a:r>
            <a:endParaRPr lang="en-US" sz="1600" dirty="0">
              <a:latin typeface="Calibri"/>
              <a:ea typeface="Calibri"/>
              <a:cs typeface="Arial"/>
            </a:endParaRPr>
          </a:p>
          <a:p>
            <a:pPr algn="justLow">
              <a:lnSpc>
                <a:spcPct val="150000"/>
              </a:lnSpc>
              <a:spcBef>
                <a:spcPts val="0"/>
              </a:spcBef>
              <a:spcAft>
                <a:spcPts val="0"/>
              </a:spcAft>
            </a:pPr>
            <a:r>
              <a:rPr lang="en-US" b="0" dirty="0">
                <a:latin typeface="Times New Roman"/>
                <a:ea typeface="Calibri"/>
                <a:cs typeface="Arial"/>
              </a:rPr>
              <a:t>Where an entity is (</a:t>
            </a:r>
            <a:r>
              <a:rPr lang="en-US" b="0" i="1" dirty="0">
                <a:latin typeface="Times New Roman"/>
                <a:ea typeface="Calibri"/>
                <a:cs typeface="Arial"/>
              </a:rPr>
              <a:t>on the table, in the room</a:t>
            </a:r>
            <a:r>
              <a:rPr lang="en-US" b="0" dirty="0">
                <a:latin typeface="Times New Roman"/>
                <a:ea typeface="Calibri"/>
                <a:cs typeface="Arial"/>
              </a:rPr>
              <a:t>), fills the role of </a:t>
            </a:r>
            <a:r>
              <a:rPr lang="en-US" b="0" i="1" dirty="0">
                <a:latin typeface="Times New Roman"/>
                <a:ea typeface="Calibri"/>
                <a:cs typeface="Arial"/>
              </a:rPr>
              <a:t>location</a:t>
            </a:r>
            <a:r>
              <a:rPr lang="en-US" b="0" dirty="0">
                <a:latin typeface="Times New Roman"/>
                <a:ea typeface="Calibri"/>
                <a:cs typeface="Arial"/>
              </a:rPr>
              <a:t>. Where the entity moves from is the </a:t>
            </a:r>
            <a:r>
              <a:rPr lang="en-US" b="0" i="1" dirty="0">
                <a:latin typeface="Times New Roman"/>
                <a:ea typeface="Calibri"/>
                <a:cs typeface="Arial"/>
              </a:rPr>
              <a:t>source</a:t>
            </a:r>
            <a:r>
              <a:rPr lang="en-US" b="0" dirty="0">
                <a:latin typeface="Times New Roman"/>
                <a:ea typeface="Calibri"/>
                <a:cs typeface="Arial"/>
              </a:rPr>
              <a:t> (</a:t>
            </a:r>
            <a:r>
              <a:rPr lang="en-US" b="0" i="1" dirty="0">
                <a:latin typeface="Times New Roman"/>
                <a:ea typeface="Calibri"/>
                <a:cs typeface="Arial"/>
              </a:rPr>
              <a:t>from Chicago</a:t>
            </a:r>
            <a:r>
              <a:rPr lang="en-US" b="0" dirty="0">
                <a:latin typeface="Times New Roman"/>
                <a:ea typeface="Calibri"/>
                <a:cs typeface="Arial"/>
              </a:rPr>
              <a:t>) and where it moves to is </a:t>
            </a:r>
            <a:r>
              <a:rPr lang="en-US" b="0" i="1" dirty="0">
                <a:latin typeface="Times New Roman"/>
                <a:ea typeface="Calibri"/>
                <a:cs typeface="Arial"/>
              </a:rPr>
              <a:t>the goal</a:t>
            </a:r>
            <a:r>
              <a:rPr lang="en-US" b="0" dirty="0">
                <a:latin typeface="Times New Roman"/>
                <a:ea typeface="Calibri"/>
                <a:cs typeface="Arial"/>
              </a:rPr>
              <a:t> (</a:t>
            </a:r>
            <a:r>
              <a:rPr lang="en-US" b="0" i="1" dirty="0">
                <a:latin typeface="Times New Roman"/>
                <a:ea typeface="Calibri"/>
                <a:cs typeface="Arial"/>
              </a:rPr>
              <a:t>to New Orleans</a:t>
            </a:r>
            <a:r>
              <a:rPr lang="en-US" b="0" dirty="0">
                <a:latin typeface="Times New Roman"/>
                <a:ea typeface="Calibri"/>
                <a:cs typeface="Arial"/>
              </a:rPr>
              <a:t>), as in </a:t>
            </a:r>
            <a:r>
              <a:rPr lang="en-US" b="0" i="1" u="sng" dirty="0">
                <a:latin typeface="Times New Roman"/>
                <a:ea typeface="Calibri"/>
                <a:cs typeface="Arial"/>
              </a:rPr>
              <a:t>We drove from Chicago to New Orleans.</a:t>
            </a:r>
            <a:endParaRPr lang="en-US" sz="1600" b="0" i="1" u="sng" dirty="0">
              <a:latin typeface="Calibri"/>
              <a:ea typeface="Calibri"/>
              <a:cs typeface="Arial"/>
            </a:endParaRPr>
          </a:p>
          <a:p>
            <a:pPr algn="justLow">
              <a:lnSpc>
                <a:spcPct val="115000"/>
              </a:lnSpc>
              <a:spcBef>
                <a:spcPts val="0"/>
              </a:spcBef>
              <a:spcAft>
                <a:spcPts val="0"/>
              </a:spcAft>
            </a:pPr>
            <a:r>
              <a:rPr lang="en-US" b="0" dirty="0">
                <a:solidFill>
                  <a:srgbClr val="000000"/>
                </a:solidFill>
                <a:latin typeface="Times New Roman"/>
                <a:ea typeface="Calibri"/>
                <a:cs typeface="Arial"/>
              </a:rPr>
              <a:t> </a:t>
            </a:r>
            <a:endParaRPr lang="en-US" sz="1600" b="0" dirty="0">
              <a:latin typeface="Calibri"/>
              <a:ea typeface="Calibri"/>
              <a:cs typeface="Arial"/>
            </a:endParaRPr>
          </a:p>
          <a:p>
            <a:pPr algn="justLow">
              <a:lnSpc>
                <a:spcPct val="115000"/>
              </a:lnSpc>
              <a:spcBef>
                <a:spcPts val="0"/>
              </a:spcBef>
              <a:spcAft>
                <a:spcPts val="0"/>
              </a:spcAft>
            </a:pPr>
            <a:r>
              <a:rPr lang="en-US" b="0" dirty="0">
                <a:solidFill>
                  <a:srgbClr val="000000"/>
                </a:solidFill>
                <a:latin typeface="Times New Roman"/>
                <a:ea typeface="Calibri"/>
                <a:cs typeface="Arial"/>
              </a:rPr>
              <a:t>Consider the semantic roles in the following sentences: </a:t>
            </a:r>
            <a:endParaRPr lang="en-US" sz="1600" b="0" dirty="0">
              <a:latin typeface="Calibri"/>
              <a:ea typeface="Calibri"/>
              <a:cs typeface="Arial"/>
            </a:endParaRPr>
          </a:p>
          <a:p>
            <a:pPr algn="justLow">
              <a:lnSpc>
                <a:spcPct val="115000"/>
              </a:lnSpc>
              <a:spcBef>
                <a:spcPts val="0"/>
              </a:spcBef>
              <a:spcAft>
                <a:spcPts val="0"/>
              </a:spcAft>
            </a:pPr>
            <a:r>
              <a:rPr lang="en-US" sz="1200" b="0" dirty="0">
                <a:solidFill>
                  <a:srgbClr val="000000"/>
                </a:solidFill>
                <a:latin typeface="Times New Roman"/>
                <a:ea typeface="Calibri"/>
                <a:cs typeface="Arial"/>
              </a:rPr>
              <a:t> </a:t>
            </a:r>
            <a:endParaRPr lang="en-US" sz="1600" b="0" dirty="0">
              <a:latin typeface="Calibri"/>
              <a:ea typeface="Calibri"/>
              <a:cs typeface="Arial"/>
            </a:endParaRPr>
          </a:p>
          <a:p>
            <a:pPr>
              <a:lnSpc>
                <a:spcPct val="115000"/>
              </a:lnSpc>
              <a:spcBef>
                <a:spcPts val="0"/>
              </a:spcBef>
              <a:spcAft>
                <a:spcPts val="0"/>
              </a:spcAft>
            </a:pPr>
            <a:r>
              <a:rPr lang="en-US" b="0" i="1" u="sng" dirty="0">
                <a:solidFill>
                  <a:srgbClr val="000000"/>
                </a:solidFill>
                <a:latin typeface="Times New Roman"/>
                <a:ea typeface="Calibri"/>
                <a:cs typeface="Arial"/>
              </a:rPr>
              <a:t>Mary saw a fly on the wall.</a:t>
            </a:r>
            <a:endParaRPr lang="en-US" sz="1600" b="0" i="1" u="sng" dirty="0">
              <a:latin typeface="Calibri"/>
              <a:ea typeface="Calibri"/>
              <a:cs typeface="Arial"/>
            </a:endParaRPr>
          </a:p>
          <a:p>
            <a:pPr>
              <a:lnSpc>
                <a:spcPct val="115000"/>
              </a:lnSpc>
              <a:spcBef>
                <a:spcPts val="0"/>
              </a:spcBef>
              <a:spcAft>
                <a:spcPts val="0"/>
              </a:spcAft>
            </a:pPr>
            <a:r>
              <a:rPr lang="en-US" sz="1200" b="0" dirty="0" smtClean="0">
                <a:solidFill>
                  <a:srgbClr val="000000"/>
                </a:solidFill>
                <a:latin typeface="Times New Roman"/>
                <a:ea typeface="Calibri"/>
                <a:cs typeface="Arial"/>
              </a:rPr>
              <a:t>EXPERIENCER     THEME        </a:t>
            </a:r>
            <a:r>
              <a:rPr lang="en-US" sz="1200" b="0" dirty="0">
                <a:solidFill>
                  <a:srgbClr val="000000"/>
                </a:solidFill>
                <a:latin typeface="Times New Roman"/>
                <a:ea typeface="Calibri"/>
                <a:cs typeface="Arial"/>
              </a:rPr>
              <a:t>LOCATION</a:t>
            </a:r>
            <a:endParaRPr lang="en-US" sz="1600" b="0" dirty="0">
              <a:latin typeface="Calibri"/>
              <a:ea typeface="Calibri"/>
              <a:cs typeface="Arial"/>
            </a:endParaRPr>
          </a:p>
          <a:p>
            <a:pPr>
              <a:lnSpc>
                <a:spcPct val="115000"/>
              </a:lnSpc>
              <a:spcBef>
                <a:spcPts val="0"/>
              </a:spcBef>
              <a:spcAft>
                <a:spcPts val="0"/>
              </a:spcAft>
            </a:pPr>
            <a:r>
              <a:rPr lang="en-US" sz="1200" b="0" dirty="0">
                <a:solidFill>
                  <a:srgbClr val="000000"/>
                </a:solidFill>
                <a:latin typeface="Times New Roman"/>
                <a:ea typeface="Calibri"/>
                <a:cs typeface="Arial"/>
              </a:rPr>
              <a:t> </a:t>
            </a:r>
            <a:endParaRPr lang="en-US" sz="1600" b="0" i="1" u="sng" dirty="0">
              <a:latin typeface="Calibri"/>
              <a:ea typeface="Calibri"/>
              <a:cs typeface="Arial"/>
            </a:endParaRPr>
          </a:p>
          <a:p>
            <a:pPr>
              <a:lnSpc>
                <a:spcPct val="115000"/>
              </a:lnSpc>
              <a:spcBef>
                <a:spcPts val="0"/>
              </a:spcBef>
              <a:spcAft>
                <a:spcPts val="0"/>
              </a:spcAft>
            </a:pPr>
            <a:r>
              <a:rPr lang="en-US" b="0" i="1" u="sng" dirty="0">
                <a:solidFill>
                  <a:srgbClr val="000000"/>
                </a:solidFill>
                <a:latin typeface="Times New Roman"/>
                <a:ea typeface="Calibri"/>
                <a:cs typeface="Arial"/>
              </a:rPr>
              <a:t>She borrowed a magazine from George.</a:t>
            </a:r>
            <a:endParaRPr lang="en-US" sz="1600" b="0" i="1" u="sng" dirty="0">
              <a:latin typeface="Calibri"/>
              <a:ea typeface="Calibri"/>
              <a:cs typeface="Arial"/>
            </a:endParaRPr>
          </a:p>
          <a:p>
            <a:pPr>
              <a:lnSpc>
                <a:spcPct val="115000"/>
              </a:lnSpc>
              <a:spcBef>
                <a:spcPts val="0"/>
              </a:spcBef>
              <a:spcAft>
                <a:spcPts val="0"/>
              </a:spcAft>
            </a:pPr>
            <a:r>
              <a:rPr lang="en-US" sz="1200" b="0" dirty="0">
                <a:solidFill>
                  <a:srgbClr val="000000"/>
                </a:solidFill>
                <a:latin typeface="Times New Roman"/>
                <a:ea typeface="Calibri"/>
                <a:cs typeface="Arial"/>
              </a:rPr>
              <a:t>AGENT </a:t>
            </a:r>
            <a:r>
              <a:rPr lang="en-US" sz="1200" b="0" dirty="0" smtClean="0">
                <a:solidFill>
                  <a:srgbClr val="000000"/>
                </a:solidFill>
                <a:latin typeface="Times New Roman"/>
                <a:ea typeface="Calibri"/>
                <a:cs typeface="Arial"/>
              </a:rPr>
              <a:t>                            THEME                       SOURCE</a:t>
            </a:r>
            <a:endParaRPr lang="en-US" sz="1600" b="0" dirty="0">
              <a:latin typeface="Calibri"/>
              <a:ea typeface="Calibri"/>
              <a:cs typeface="Arial"/>
            </a:endParaRPr>
          </a:p>
          <a:p>
            <a:pPr>
              <a:lnSpc>
                <a:spcPct val="115000"/>
              </a:lnSpc>
              <a:spcBef>
                <a:spcPts val="0"/>
              </a:spcBef>
              <a:spcAft>
                <a:spcPts val="0"/>
              </a:spcAft>
            </a:pPr>
            <a:r>
              <a:rPr lang="en-US" sz="1200" b="0" dirty="0">
                <a:solidFill>
                  <a:srgbClr val="000000"/>
                </a:solidFill>
                <a:latin typeface="Times New Roman"/>
                <a:ea typeface="Calibri"/>
                <a:cs typeface="Arial"/>
              </a:rPr>
              <a:t> </a:t>
            </a:r>
            <a:endParaRPr lang="en-US" sz="1600" b="0" dirty="0">
              <a:latin typeface="Calibri"/>
              <a:ea typeface="Calibri"/>
              <a:cs typeface="Arial"/>
            </a:endParaRPr>
          </a:p>
          <a:p>
            <a:pPr>
              <a:lnSpc>
                <a:spcPct val="115000"/>
              </a:lnSpc>
              <a:spcBef>
                <a:spcPts val="0"/>
              </a:spcBef>
              <a:spcAft>
                <a:spcPts val="0"/>
              </a:spcAft>
            </a:pPr>
            <a:r>
              <a:rPr lang="en-US" b="0" i="1" u="sng" dirty="0">
                <a:solidFill>
                  <a:srgbClr val="000000"/>
                </a:solidFill>
                <a:latin typeface="Times New Roman"/>
                <a:ea typeface="Calibri"/>
                <a:cs typeface="Arial"/>
              </a:rPr>
              <a:t>She squashed the bug with the magazine.</a:t>
            </a:r>
            <a:endParaRPr lang="en-US" sz="1600" b="0" i="1" u="sng" dirty="0">
              <a:latin typeface="Calibri"/>
              <a:ea typeface="Calibri"/>
              <a:cs typeface="Arial"/>
            </a:endParaRPr>
          </a:p>
          <a:p>
            <a:pPr>
              <a:lnSpc>
                <a:spcPct val="115000"/>
              </a:lnSpc>
              <a:spcBef>
                <a:spcPts val="0"/>
              </a:spcBef>
              <a:spcAft>
                <a:spcPts val="0"/>
              </a:spcAft>
            </a:pPr>
            <a:r>
              <a:rPr lang="en-US" sz="1200" b="0" dirty="0">
                <a:solidFill>
                  <a:srgbClr val="000000"/>
                </a:solidFill>
                <a:latin typeface="Times New Roman"/>
                <a:ea typeface="Calibri"/>
                <a:cs typeface="Arial"/>
              </a:rPr>
              <a:t>AGENT </a:t>
            </a:r>
            <a:r>
              <a:rPr lang="en-US" sz="1200" b="0" dirty="0" smtClean="0">
                <a:solidFill>
                  <a:srgbClr val="000000"/>
                </a:solidFill>
                <a:latin typeface="Times New Roman"/>
                <a:ea typeface="Calibri"/>
                <a:cs typeface="Arial"/>
              </a:rPr>
              <a:t>                      THEME                   INSTRUMENT</a:t>
            </a:r>
            <a:endParaRPr lang="en-US" sz="1600" b="0" dirty="0">
              <a:latin typeface="Calibri"/>
              <a:ea typeface="Calibri"/>
              <a:cs typeface="Arial"/>
            </a:endParaRPr>
          </a:p>
          <a:p>
            <a:pPr>
              <a:lnSpc>
                <a:spcPct val="115000"/>
              </a:lnSpc>
              <a:spcBef>
                <a:spcPts val="0"/>
              </a:spcBef>
              <a:spcAft>
                <a:spcPts val="0"/>
              </a:spcAft>
            </a:pPr>
            <a:r>
              <a:rPr lang="en-US" sz="1200" b="0" dirty="0">
                <a:solidFill>
                  <a:srgbClr val="000000"/>
                </a:solidFill>
                <a:latin typeface="Times New Roman"/>
                <a:ea typeface="Calibri"/>
                <a:cs typeface="Arial"/>
              </a:rPr>
              <a:t> </a:t>
            </a:r>
            <a:endParaRPr lang="en-US" sz="1600" b="0" dirty="0">
              <a:latin typeface="Calibri"/>
              <a:ea typeface="Calibri"/>
              <a:cs typeface="Arial"/>
            </a:endParaRPr>
          </a:p>
          <a:p>
            <a:pPr>
              <a:lnSpc>
                <a:spcPct val="115000"/>
              </a:lnSpc>
              <a:spcBef>
                <a:spcPts val="0"/>
              </a:spcBef>
              <a:spcAft>
                <a:spcPts val="0"/>
              </a:spcAft>
            </a:pPr>
            <a:r>
              <a:rPr lang="en-US" b="0" i="1" u="sng" dirty="0">
                <a:solidFill>
                  <a:srgbClr val="000000"/>
                </a:solidFill>
                <a:latin typeface="Times New Roman"/>
                <a:ea typeface="Calibri"/>
                <a:cs typeface="Arial"/>
              </a:rPr>
              <a:t>She handed the magazine back to George.</a:t>
            </a:r>
            <a:endParaRPr lang="en-US" sz="1600" b="0" i="1" u="sng" dirty="0">
              <a:latin typeface="Calibri"/>
              <a:ea typeface="Calibri"/>
              <a:cs typeface="Arial"/>
            </a:endParaRPr>
          </a:p>
          <a:p>
            <a:pPr>
              <a:lnSpc>
                <a:spcPct val="115000"/>
              </a:lnSpc>
              <a:spcBef>
                <a:spcPts val="0"/>
              </a:spcBef>
              <a:spcAft>
                <a:spcPts val="0"/>
              </a:spcAft>
            </a:pPr>
            <a:r>
              <a:rPr lang="en-US" sz="1200" b="0" dirty="0">
                <a:solidFill>
                  <a:srgbClr val="000000"/>
                </a:solidFill>
                <a:latin typeface="Times New Roman"/>
                <a:ea typeface="Calibri"/>
                <a:cs typeface="Arial"/>
              </a:rPr>
              <a:t>AGENT </a:t>
            </a:r>
            <a:r>
              <a:rPr lang="en-US" sz="1200" b="0" dirty="0" smtClean="0">
                <a:solidFill>
                  <a:srgbClr val="000000"/>
                </a:solidFill>
                <a:latin typeface="Times New Roman"/>
                <a:ea typeface="Calibri"/>
                <a:cs typeface="Arial"/>
              </a:rPr>
              <a:t>                        THEME                            GOAL</a:t>
            </a:r>
            <a:endParaRPr lang="en-US" sz="1600" b="0" dirty="0">
              <a:latin typeface="Calibri"/>
              <a:ea typeface="Calibri"/>
              <a:cs typeface="Arial"/>
            </a:endParaRPr>
          </a:p>
          <a:p>
            <a:pPr>
              <a:lnSpc>
                <a:spcPct val="115000"/>
              </a:lnSpc>
              <a:spcBef>
                <a:spcPts val="0"/>
              </a:spcBef>
              <a:spcAft>
                <a:spcPts val="0"/>
              </a:spcAft>
            </a:pPr>
            <a:r>
              <a:rPr lang="en-US" sz="1200" b="0" dirty="0">
                <a:solidFill>
                  <a:srgbClr val="000000"/>
                </a:solidFill>
                <a:latin typeface="Times New Roman"/>
                <a:ea typeface="Calibri"/>
                <a:cs typeface="Arial"/>
              </a:rPr>
              <a:t> </a:t>
            </a:r>
            <a:endParaRPr lang="en-US" sz="1600" b="0" dirty="0">
              <a:latin typeface="Calibri"/>
              <a:ea typeface="Calibri"/>
              <a:cs typeface="Arial"/>
            </a:endParaRPr>
          </a:p>
          <a:p>
            <a:pPr>
              <a:lnSpc>
                <a:spcPct val="115000"/>
              </a:lnSpc>
              <a:spcBef>
                <a:spcPts val="0"/>
              </a:spcBef>
              <a:spcAft>
                <a:spcPts val="0"/>
              </a:spcAft>
            </a:pPr>
            <a:r>
              <a:rPr lang="en-US" b="0" i="1" u="sng" dirty="0">
                <a:solidFill>
                  <a:srgbClr val="000000"/>
                </a:solidFill>
                <a:latin typeface="Times New Roman"/>
                <a:ea typeface="Calibri"/>
                <a:cs typeface="Arial"/>
              </a:rPr>
              <a:t>“Gee thanks,” said George.</a:t>
            </a:r>
            <a:endParaRPr lang="en-US" sz="1600" b="0" i="1" u="sng" dirty="0">
              <a:latin typeface="Calibri"/>
              <a:ea typeface="Calibri"/>
              <a:cs typeface="Arial"/>
            </a:endParaRPr>
          </a:p>
          <a:p>
            <a:pPr algn="justLow">
              <a:lnSpc>
                <a:spcPct val="150000"/>
              </a:lnSpc>
              <a:spcBef>
                <a:spcPts val="0"/>
              </a:spcBef>
              <a:spcAft>
                <a:spcPts val="1000"/>
              </a:spcAft>
            </a:pPr>
            <a:r>
              <a:rPr lang="en-US" sz="1200" b="0" dirty="0">
                <a:solidFill>
                  <a:srgbClr val="000000"/>
                </a:solidFill>
                <a:latin typeface="Times New Roman"/>
                <a:ea typeface="Calibri"/>
                <a:cs typeface="Arial"/>
              </a:rPr>
              <a:t>                                             AGENT</a:t>
            </a:r>
            <a:endParaRPr lang="en-US" sz="1600" b="0" dirty="0">
              <a:latin typeface="Calibri"/>
              <a:ea typeface="Calibri"/>
              <a:cs typeface="Arial"/>
            </a:endParaRPr>
          </a:p>
          <a:p>
            <a:endParaRPr lang="en-US" b="0" dirty="0"/>
          </a:p>
        </p:txBody>
      </p:sp>
    </p:spTree>
    <p:extLst>
      <p:ext uri="{BB962C8B-B14F-4D97-AF65-F5344CB8AC3E}">
        <p14:creationId xmlns:p14="http://schemas.microsoft.com/office/powerpoint/2010/main" val="329839564"/>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610600" cy="6477000"/>
          </a:xfrm>
        </p:spPr>
        <p:txBody>
          <a:bodyPr/>
          <a:lstStyle/>
          <a:p>
            <a:pPr algn="ctr">
              <a:lnSpc>
                <a:spcPct val="115000"/>
              </a:lnSpc>
              <a:spcBef>
                <a:spcPts val="0"/>
              </a:spcBef>
              <a:spcAft>
                <a:spcPts val="0"/>
              </a:spcAft>
            </a:pPr>
            <a:r>
              <a:rPr lang="en-US" sz="2400" dirty="0">
                <a:latin typeface="Times New Roman"/>
                <a:ea typeface="Calibri"/>
                <a:cs typeface="Arial"/>
              </a:rPr>
              <a:t>Lexical Relations</a:t>
            </a:r>
            <a:endParaRPr lang="en-US" sz="1600" dirty="0">
              <a:latin typeface="Calibri"/>
              <a:ea typeface="Calibri"/>
              <a:cs typeface="Arial"/>
            </a:endParaRPr>
          </a:p>
          <a:p>
            <a:pPr>
              <a:lnSpc>
                <a:spcPct val="115000"/>
              </a:lnSpc>
              <a:spcBef>
                <a:spcPts val="0"/>
              </a:spcBef>
              <a:spcAft>
                <a:spcPts val="0"/>
              </a:spcAft>
            </a:pPr>
            <a:r>
              <a:rPr lang="en-US" sz="1200" b="0" dirty="0">
                <a:latin typeface="AdvSlimbach-Bk"/>
                <a:ea typeface="Calibri"/>
                <a:cs typeface="AdvSlimbach-Bk"/>
              </a:rPr>
              <a:t> </a:t>
            </a:r>
            <a:endParaRPr lang="en-US" sz="1600" b="0" dirty="0">
              <a:latin typeface="Calibri"/>
              <a:ea typeface="Calibri"/>
              <a:cs typeface="Arial"/>
            </a:endParaRPr>
          </a:p>
          <a:p>
            <a:pPr marL="342900" indent="-342900" algn="justLow">
              <a:lnSpc>
                <a:spcPct val="150000"/>
              </a:lnSpc>
              <a:spcBef>
                <a:spcPts val="0"/>
              </a:spcBef>
              <a:spcAft>
                <a:spcPts val="0"/>
              </a:spcAft>
              <a:buFontTx/>
              <a:buChar char="-"/>
            </a:pPr>
            <a:r>
              <a:rPr lang="en-US" b="0" dirty="0" smtClean="0">
                <a:latin typeface="Times New Roman"/>
                <a:ea typeface="Calibri"/>
                <a:cs typeface="Arial"/>
              </a:rPr>
              <a:t>Words </a:t>
            </a:r>
            <a:r>
              <a:rPr lang="en-US" b="0" dirty="0">
                <a:latin typeface="Times New Roman"/>
                <a:ea typeface="Calibri"/>
                <a:cs typeface="Arial"/>
              </a:rPr>
              <a:t>can also have “relationships” with each other, such as sameness of meaning (synonymy:</a:t>
            </a:r>
            <a:r>
              <a:rPr lang="en-US" b="0" dirty="0">
                <a:solidFill>
                  <a:srgbClr val="000000"/>
                </a:solidFill>
                <a:latin typeface="Times New Roman"/>
                <a:ea typeface="Calibri"/>
                <a:cs typeface="Arial"/>
              </a:rPr>
              <a:t> </a:t>
            </a:r>
            <a:r>
              <a:rPr lang="en-US" b="0" i="1" dirty="0">
                <a:solidFill>
                  <a:srgbClr val="000000"/>
                </a:solidFill>
                <a:latin typeface="Times New Roman"/>
                <a:ea typeface="Calibri"/>
                <a:cs typeface="Arial"/>
              </a:rPr>
              <a:t>conceal/hide</a:t>
            </a:r>
            <a:r>
              <a:rPr lang="en-US" b="0" dirty="0">
                <a:latin typeface="Times New Roman"/>
                <a:ea typeface="Calibri"/>
                <a:cs typeface="Arial"/>
              </a:rPr>
              <a:t>), oppositeness of meaning (</a:t>
            </a:r>
            <a:r>
              <a:rPr lang="en-US" b="0" dirty="0" err="1">
                <a:latin typeface="Times New Roman"/>
                <a:ea typeface="Calibri"/>
                <a:cs typeface="Arial"/>
              </a:rPr>
              <a:t>antonymy</a:t>
            </a:r>
            <a:r>
              <a:rPr lang="en-US" b="0" dirty="0">
                <a:latin typeface="Times New Roman"/>
                <a:ea typeface="Calibri"/>
                <a:cs typeface="Arial"/>
              </a:rPr>
              <a:t>:</a:t>
            </a:r>
            <a:r>
              <a:rPr lang="en-US" b="0" dirty="0">
                <a:solidFill>
                  <a:srgbClr val="000000"/>
                </a:solidFill>
                <a:latin typeface="Times New Roman"/>
                <a:ea typeface="Calibri"/>
                <a:cs typeface="Arial"/>
              </a:rPr>
              <a:t> </a:t>
            </a:r>
            <a:r>
              <a:rPr lang="en-US" b="0" i="1" dirty="0">
                <a:solidFill>
                  <a:srgbClr val="000000"/>
                </a:solidFill>
                <a:latin typeface="Times New Roman"/>
                <a:ea typeface="Calibri"/>
                <a:cs typeface="Arial"/>
              </a:rPr>
              <a:t>shallow/deep</a:t>
            </a:r>
            <a:r>
              <a:rPr lang="en-US" b="0" dirty="0">
                <a:latin typeface="Times New Roman"/>
                <a:ea typeface="Calibri"/>
                <a:cs typeface="Arial"/>
              </a:rPr>
              <a:t>) inclusion (hyponymy:</a:t>
            </a:r>
            <a:r>
              <a:rPr lang="en-US" b="0" dirty="0">
                <a:solidFill>
                  <a:srgbClr val="000000"/>
                </a:solidFill>
                <a:latin typeface="Times New Roman"/>
                <a:ea typeface="Calibri"/>
                <a:cs typeface="Arial"/>
              </a:rPr>
              <a:t> </a:t>
            </a:r>
            <a:r>
              <a:rPr lang="en-US" b="0" i="1" dirty="0">
                <a:solidFill>
                  <a:srgbClr val="000000"/>
                </a:solidFill>
                <a:latin typeface="Times New Roman"/>
                <a:ea typeface="Calibri"/>
                <a:cs typeface="Arial"/>
              </a:rPr>
              <a:t>daffodil/flower</a:t>
            </a:r>
            <a:r>
              <a:rPr lang="en-US" b="0" dirty="0" smtClean="0">
                <a:latin typeface="Times New Roman"/>
                <a:ea typeface="Calibri"/>
                <a:cs typeface="Arial"/>
              </a:rPr>
              <a:t>).</a:t>
            </a:r>
          </a:p>
          <a:p>
            <a:pPr marL="285750" indent="-285750" algn="justLow">
              <a:lnSpc>
                <a:spcPct val="150000"/>
              </a:lnSpc>
              <a:spcBef>
                <a:spcPts val="0"/>
              </a:spcBef>
              <a:spcAft>
                <a:spcPts val="0"/>
              </a:spcAft>
              <a:buFontTx/>
              <a:buChar char="-"/>
            </a:pPr>
            <a:endParaRPr lang="en-US" sz="1600" b="0" dirty="0">
              <a:latin typeface="Calibri"/>
              <a:ea typeface="Calibri"/>
              <a:cs typeface="Arial"/>
            </a:endParaRPr>
          </a:p>
          <a:p>
            <a:pPr algn="ctr">
              <a:lnSpc>
                <a:spcPct val="115000"/>
              </a:lnSpc>
              <a:spcBef>
                <a:spcPts val="0"/>
              </a:spcBef>
              <a:spcAft>
                <a:spcPts val="0"/>
              </a:spcAft>
            </a:pPr>
            <a:r>
              <a:rPr lang="en-US" dirty="0">
                <a:latin typeface="Times New Roman"/>
                <a:ea typeface="Calibri"/>
                <a:cs typeface="Arial"/>
              </a:rPr>
              <a:t>Synonymy</a:t>
            </a:r>
            <a:endParaRPr lang="en-US" sz="1600" dirty="0">
              <a:latin typeface="Calibri"/>
              <a:ea typeface="Calibri"/>
              <a:cs typeface="Arial"/>
            </a:endParaRPr>
          </a:p>
          <a:p>
            <a:pPr>
              <a:lnSpc>
                <a:spcPct val="115000"/>
              </a:lnSpc>
              <a:spcBef>
                <a:spcPts val="0"/>
              </a:spcBef>
              <a:spcAft>
                <a:spcPts val="0"/>
              </a:spcAft>
            </a:pPr>
            <a:r>
              <a:rPr lang="en-US" sz="1200" b="0" dirty="0">
                <a:solidFill>
                  <a:srgbClr val="000000"/>
                </a:solidFill>
                <a:latin typeface="AdvSlimbach-Bk"/>
                <a:ea typeface="Calibri"/>
                <a:cs typeface="AdvSlimbach-Bk"/>
              </a:rPr>
              <a:t> </a:t>
            </a:r>
            <a:endParaRPr lang="en-US" sz="1600" b="0" dirty="0">
              <a:latin typeface="Calibri"/>
              <a:ea typeface="Calibri"/>
              <a:cs typeface="Arial"/>
            </a:endParaRPr>
          </a:p>
          <a:p>
            <a:pPr algn="justLow">
              <a:lnSpc>
                <a:spcPct val="150000"/>
              </a:lnSpc>
              <a:spcBef>
                <a:spcPts val="0"/>
              </a:spcBef>
              <a:spcAft>
                <a:spcPts val="0"/>
              </a:spcAft>
            </a:pPr>
            <a:r>
              <a:rPr lang="en-US" b="0" dirty="0">
                <a:solidFill>
                  <a:srgbClr val="000000"/>
                </a:solidFill>
                <a:latin typeface="Times New Roman"/>
                <a:ea typeface="Calibri"/>
                <a:cs typeface="Arial"/>
              </a:rPr>
              <a:t>-Two or more words with very closely related meanings are called </a:t>
            </a:r>
            <a:r>
              <a:rPr lang="en-US" b="0" i="1" dirty="0">
                <a:latin typeface="Times New Roman"/>
                <a:ea typeface="Calibri"/>
                <a:cs typeface="Arial"/>
              </a:rPr>
              <a:t>synonyms.</a:t>
            </a:r>
            <a:r>
              <a:rPr lang="en-US" b="0" dirty="0">
                <a:latin typeface="Times New Roman"/>
                <a:ea typeface="Calibri"/>
                <a:cs typeface="Arial"/>
              </a:rPr>
              <a:t> </a:t>
            </a:r>
            <a:r>
              <a:rPr lang="en-US" b="0" dirty="0">
                <a:solidFill>
                  <a:srgbClr val="000000"/>
                </a:solidFill>
                <a:latin typeface="Times New Roman"/>
                <a:ea typeface="Calibri"/>
                <a:cs typeface="Arial"/>
              </a:rPr>
              <a:t>They can often, though not always, be substituted for each other in sentences, (e.g. What is his </a:t>
            </a:r>
            <a:r>
              <a:rPr lang="en-US" b="0" i="1" dirty="0">
                <a:solidFill>
                  <a:srgbClr val="000000"/>
                </a:solidFill>
                <a:latin typeface="Times New Roman"/>
                <a:ea typeface="Calibri"/>
                <a:cs typeface="Arial"/>
              </a:rPr>
              <a:t>answer/reply</a:t>
            </a:r>
            <a:r>
              <a:rPr lang="en-US" b="0" dirty="0">
                <a:solidFill>
                  <a:srgbClr val="000000"/>
                </a:solidFill>
                <a:latin typeface="Times New Roman"/>
                <a:ea typeface="Calibri"/>
                <a:cs typeface="Arial"/>
              </a:rPr>
              <a:t>). Examples are:</a:t>
            </a:r>
            <a:r>
              <a:rPr lang="en-US" b="0" i="1" dirty="0">
                <a:solidFill>
                  <a:srgbClr val="000000"/>
                </a:solidFill>
                <a:latin typeface="Times New Roman"/>
                <a:ea typeface="Calibri"/>
                <a:cs typeface="Arial"/>
              </a:rPr>
              <a:t> almost/nearly, big/large, broad/wide, buy/purchase, cab/taxi, car/automobile, couch/sofa, freedom/ liberty.</a:t>
            </a:r>
            <a:endParaRPr lang="en-US" sz="1600" b="0" dirty="0">
              <a:latin typeface="Calibri"/>
              <a:ea typeface="Calibri"/>
              <a:cs typeface="Arial"/>
            </a:endParaRPr>
          </a:p>
          <a:p>
            <a:pPr algn="justLow">
              <a:lnSpc>
                <a:spcPct val="150000"/>
              </a:lnSpc>
              <a:spcBef>
                <a:spcPts val="0"/>
              </a:spcBef>
              <a:spcAft>
                <a:spcPts val="0"/>
              </a:spcAft>
            </a:pPr>
            <a:r>
              <a:rPr lang="en-US" b="0" i="1" dirty="0">
                <a:solidFill>
                  <a:srgbClr val="000000"/>
                </a:solidFill>
                <a:latin typeface="Times New Roman"/>
                <a:ea typeface="Calibri"/>
                <a:cs typeface="Arial"/>
              </a:rPr>
              <a:t>- </a:t>
            </a:r>
            <a:r>
              <a:rPr lang="en-US" b="0" dirty="0">
                <a:solidFill>
                  <a:srgbClr val="000000"/>
                </a:solidFill>
                <a:latin typeface="Times New Roman"/>
                <a:ea typeface="Calibri"/>
                <a:cs typeface="Arial"/>
              </a:rPr>
              <a:t>However,</a:t>
            </a:r>
            <a:r>
              <a:rPr lang="en-US" b="0" i="1" dirty="0">
                <a:solidFill>
                  <a:srgbClr val="000000"/>
                </a:solidFill>
                <a:latin typeface="Times New Roman"/>
                <a:ea typeface="Calibri"/>
                <a:cs typeface="Arial"/>
              </a:rPr>
              <a:t> </a:t>
            </a:r>
            <a:r>
              <a:rPr lang="en-US" b="0" dirty="0">
                <a:solidFill>
                  <a:srgbClr val="000000"/>
                </a:solidFill>
                <a:latin typeface="Times New Roman"/>
                <a:ea typeface="Calibri"/>
                <a:cs typeface="Arial"/>
              </a:rPr>
              <a:t>there is no total sameness of meaning, there are many occasions when one word is appropriate in a sentence, but its synonym would be odd. </a:t>
            </a:r>
            <a:r>
              <a:rPr lang="en-US" b="0" i="1" dirty="0">
                <a:solidFill>
                  <a:srgbClr val="000000"/>
                </a:solidFill>
                <a:latin typeface="Times New Roman"/>
                <a:ea typeface="Calibri"/>
                <a:cs typeface="Arial"/>
              </a:rPr>
              <a:t>Sandy had only one answer/*reply correct on the test</a:t>
            </a:r>
            <a:r>
              <a:rPr lang="en-US" b="0" dirty="0">
                <a:solidFill>
                  <a:srgbClr val="000000"/>
                </a:solidFill>
                <a:latin typeface="Times New Roman"/>
                <a:ea typeface="Calibri"/>
                <a:cs typeface="Arial"/>
              </a:rPr>
              <a:t>.</a:t>
            </a:r>
            <a:endParaRPr lang="en-US" sz="1600" b="0" dirty="0">
              <a:latin typeface="Calibri"/>
              <a:ea typeface="Calibri"/>
              <a:cs typeface="Arial"/>
            </a:endParaRPr>
          </a:p>
          <a:p>
            <a:endParaRPr lang="en-US" b="0" dirty="0"/>
          </a:p>
        </p:txBody>
      </p:sp>
    </p:spTree>
    <p:extLst>
      <p:ext uri="{BB962C8B-B14F-4D97-AF65-F5344CB8AC3E}">
        <p14:creationId xmlns:p14="http://schemas.microsoft.com/office/powerpoint/2010/main" val="3449688284"/>
      </p:ext>
    </p:extLst>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87</TotalTime>
  <Words>942</Words>
  <Application>Microsoft Office PowerPoint</Application>
  <PresentationFormat>On-screen Show (4:3)</PresentationFormat>
  <Paragraphs>126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Essential</vt:lpstr>
      <vt:lpstr>Semantics  </vt:lpstr>
      <vt:lpstr>PowerPoint Presentation</vt:lpstr>
      <vt:lpstr>PowerPoint Presentation</vt:lpstr>
      <vt:lpstr>Semantic features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Semantics  </dc:title>
  <dc:creator>Salah</dc:creator>
  <cp:lastModifiedBy>Salah</cp:lastModifiedBy>
  <cp:revision>20</cp:revision>
  <dcterms:created xsi:type="dcterms:W3CDTF">2025-03-03T15:50:12Z</dcterms:created>
  <dcterms:modified xsi:type="dcterms:W3CDTF">2025-03-03T17:19:58Z</dcterms:modified>
</cp:coreProperties>
</file>