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75" r:id="rId4"/>
    <p:sldId id="259" r:id="rId5"/>
    <p:sldId id="260" r:id="rId6"/>
    <p:sldId id="261" r:id="rId7"/>
    <p:sldId id="262" r:id="rId8"/>
    <p:sldId id="273" r:id="rId9"/>
    <p:sldId id="274" r:id="rId10"/>
    <p:sldId id="263" r:id="rId11"/>
    <p:sldId id="264" r:id="rId12"/>
    <p:sldId id="266" r:id="rId13"/>
    <p:sldId id="276" r:id="rId14"/>
    <p:sldId id="277" r:id="rId15"/>
    <p:sldId id="267" r:id="rId16"/>
    <p:sldId id="268" r:id="rId17"/>
    <p:sldId id="269" r:id="rId18"/>
    <p:sldId id="270" r:id="rId19"/>
    <p:sldId id="278" r:id="rId20"/>
    <p:sldId id="26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p:scale>
          <a:sx n="66" d="100"/>
          <a:sy n="66" d="100"/>
        </p:scale>
        <p:origin x="-1428" y="-27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CAD085-E8A6-8845-BD4E-CB4CCA059FC4}" type="datetimeFigureOut">
              <a:rPr lang="en-US" smtClean="0"/>
              <a:t>2/12/2025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1FF6DA9-008F-8B48-92A6-B652298478BF}" type="slidenum">
              <a:rPr lang="en-US" smtClean="0"/>
              <a:t>‹#›</a:t>
            </a:fld>
            <a:endParaRPr lang="en-US"/>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FF6DA9-008F-8B48-92A6-B652298478BF}" type="slidenum">
              <a:rPr lang="en-US" smtClean="0"/>
              <a:t>‹#›</a:t>
            </a:fld>
            <a:endParaRPr lang="en-US"/>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FF6DA9-008F-8B48-92A6-B652298478BF}" type="slidenum">
              <a:rPr lang="en-US" smtClean="0"/>
              <a:t>‹#›</a:t>
            </a:fld>
            <a:endParaRPr lang="en-US"/>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FF6DA9-008F-8B48-92A6-B652298478B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FF6DA9-008F-8B48-92A6-B652298478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FF6DA9-008F-8B48-92A6-B652298478B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1FF6DA9-008F-8B48-92A6-B652298478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1FF6DA9-008F-8B48-92A6-B652298478B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BCAD085-E8A6-8845-BD4E-CB4CCA059FC4}" type="datetimeFigureOut">
              <a:rPr lang="en-US" smtClean="0"/>
              <a:t>2/12/2025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1FF6DA9-008F-8B48-92A6-B652298478BF}" type="slidenum">
              <a:rPr lang="en-US" smtClean="0"/>
              <a:t>‹#›</a:t>
            </a:fld>
            <a:endParaRPr lang="en-US"/>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BCAD085-E8A6-8845-BD4E-CB4CCA059FC4}" type="datetimeFigureOut">
              <a:rPr lang="en-US" smtClean="0"/>
              <a:t>2/12/2025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FF6DA9-008F-8B48-92A6-B652298478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BCAD085-E8A6-8845-BD4E-CB4CCA059FC4}" type="datetimeFigureOut">
              <a:rPr lang="en-US" smtClean="0"/>
              <a:t>2/12/2025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1FF6DA9-008F-8B48-92A6-B652298478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CAD085-E8A6-8845-BD4E-CB4CCA059FC4}" type="datetimeFigureOut">
              <a:rPr lang="en-US" smtClean="0"/>
              <a:t>2/12/2025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1FF6DA9-008F-8B48-92A6-B652298478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Bar dir="ver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3538"/>
            <a:ext cx="8229600" cy="3193753"/>
          </a:xfrm>
        </p:spPr>
        <p:txBody>
          <a:bodyPr/>
          <a:lstStyle/>
          <a:p>
            <a:pPr marL="109728" indent="0" algn="ctr">
              <a:buNone/>
            </a:pPr>
            <a:r>
              <a:rPr lang="en-US" dirty="0" smtClean="0"/>
              <a:t>By</a:t>
            </a:r>
          </a:p>
          <a:p>
            <a:pPr marL="109728" indent="0" algn="ctr">
              <a:buNone/>
            </a:pPr>
            <a:r>
              <a:rPr dirty="0" smtClean="0"/>
              <a:t>Dr</a:t>
            </a:r>
            <a:r>
              <a:rPr dirty="0"/>
              <a:t>. Salah </a:t>
            </a:r>
            <a:r>
              <a:rPr dirty="0" err="1" smtClean="0"/>
              <a:t>Abdulhussein</a:t>
            </a:r>
            <a:endParaRPr lang="en-US" dirty="0" smtClean="0"/>
          </a:p>
          <a:p>
            <a:pPr marL="109728" indent="0" algn="ctr">
              <a:buNone/>
            </a:pPr>
            <a:r>
              <a:rPr lang="en-US" dirty="0" smtClean="0"/>
              <a:t>Assistant instructor: </a:t>
            </a:r>
            <a:r>
              <a:rPr lang="en-US" dirty="0" err="1" smtClean="0"/>
              <a:t>Tagreed</a:t>
            </a:r>
            <a:r>
              <a:rPr lang="en-US" dirty="0" smtClean="0"/>
              <a:t> </a:t>
            </a:r>
            <a:r>
              <a:rPr lang="en-US" dirty="0" err="1" smtClean="0"/>
              <a:t>Abdulsalam</a:t>
            </a:r>
            <a:endParaRPr lang="en-US" dirty="0" smtClean="0"/>
          </a:p>
        </p:txBody>
      </p:sp>
      <p:sp>
        <p:nvSpPr>
          <p:cNvPr id="2" name="Title 1"/>
          <p:cNvSpPr>
            <a:spLocks noGrp="1"/>
          </p:cNvSpPr>
          <p:nvPr>
            <p:ph type="title"/>
          </p:nvPr>
        </p:nvSpPr>
        <p:spPr/>
        <p:txBody>
          <a:bodyPr>
            <a:normAutofit/>
          </a:bodyPr>
          <a:lstStyle/>
          <a:p>
            <a:pPr algn="ctr"/>
            <a:r>
              <a:rPr lang="en-US" sz="5400" dirty="0" smtClean="0"/>
              <a:t>Syntax</a:t>
            </a:r>
            <a:endParaRPr sz="5400" dirty="0"/>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5108"/>
            <a:ext cx="8229600" cy="5292183"/>
          </a:xfrm>
        </p:spPr>
        <p:txBody>
          <a:bodyPr>
            <a:normAutofit/>
          </a:bodyPr>
          <a:lstStyle/>
          <a:p>
            <a:pPr marL="109728" indent="0" algn="just">
              <a:buNone/>
            </a:pPr>
            <a:r>
              <a:rPr lang="en-US" b="1" dirty="0">
                <a:latin typeface="Times New Roman" panose="02020603050405020304" pitchFamily="18" charset="0"/>
                <a:cs typeface="Times New Roman" panose="02020603050405020304" pitchFamily="18" charset="0"/>
              </a:rPr>
              <a:t>Recursion</a:t>
            </a:r>
            <a:endParaRPr lang="en-US" dirty="0">
              <a:latin typeface="Times New Roman" panose="02020603050405020304" pitchFamily="18" charset="0"/>
              <a:cs typeface="Times New Roman" panose="02020603050405020304" pitchFamily="18" charset="0"/>
            </a:endParaRPr>
          </a:p>
          <a:p>
            <a:pPr marL="109728" indent="0" algn="just">
              <a:buNone/>
            </a:pPr>
            <a:r>
              <a:rPr lang="en-US" dirty="0">
                <a:latin typeface="Times New Roman" panose="02020603050405020304" pitchFamily="18" charset="0"/>
                <a:cs typeface="Times New Roman" panose="02020603050405020304" pitchFamily="18" charset="0"/>
              </a:rPr>
              <a:t> </a:t>
            </a:r>
          </a:p>
          <a:p>
            <a:pPr marL="109728" indent="0" algn="just">
              <a:buNone/>
            </a:pPr>
            <a:r>
              <a:rPr lang="en-US" dirty="0">
                <a:latin typeface="Times New Roman" panose="02020603050405020304" pitchFamily="18" charset="0"/>
                <a:cs typeface="Times New Roman" panose="02020603050405020304" pitchFamily="18" charset="0"/>
              </a:rPr>
              <a:t>- Recursive (repeatable any number of times) rules have the capacity to be applied more than once in generating a structure. For example, we can add one prepositional phrase describing location (</a:t>
            </a:r>
            <a:r>
              <a:rPr lang="en-US" i="1" dirty="0">
                <a:latin typeface="Times New Roman" panose="02020603050405020304" pitchFamily="18" charset="0"/>
                <a:cs typeface="Times New Roman" panose="02020603050405020304" pitchFamily="18" charset="0"/>
              </a:rPr>
              <a:t>on the table</a:t>
            </a:r>
            <a:r>
              <a:rPr lang="en-US" dirty="0">
                <a:latin typeface="Times New Roman" panose="02020603050405020304" pitchFamily="18" charset="0"/>
                <a:cs typeface="Times New Roman" panose="02020603050405020304" pitchFamily="18" charset="0"/>
              </a:rPr>
              <a:t>) in the sentence “</a:t>
            </a:r>
            <a:r>
              <a:rPr lang="en-US" i="1" dirty="0">
                <a:latin typeface="Times New Roman" panose="02020603050405020304" pitchFamily="18" charset="0"/>
                <a:cs typeface="Times New Roman" panose="02020603050405020304" pitchFamily="18" charset="0"/>
              </a:rPr>
              <a:t>The gun was on the table</a:t>
            </a:r>
            <a:r>
              <a:rPr lang="en-US" dirty="0">
                <a:latin typeface="Times New Roman" panose="02020603050405020304" pitchFamily="18" charset="0"/>
                <a:cs typeface="Times New Roman" panose="02020603050405020304" pitchFamily="18" charset="0"/>
              </a:rPr>
              <a:t>”. We can also repeat this type of phrase, using different prepositions (</a:t>
            </a:r>
            <a:r>
              <a:rPr lang="en-US" i="1" dirty="0">
                <a:latin typeface="Times New Roman" panose="02020603050405020304" pitchFamily="18" charset="0"/>
                <a:cs typeface="Times New Roman" panose="02020603050405020304" pitchFamily="18" charset="0"/>
              </a:rPr>
              <a:t>near the window</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in the bedroom</a:t>
            </a:r>
            <a:r>
              <a:rPr lang="en-US" dirty="0">
                <a:latin typeface="Times New Roman" panose="02020603050405020304" pitchFamily="18" charset="0"/>
                <a:cs typeface="Times New Roman" panose="02020603050405020304" pitchFamily="18" charset="0"/>
              </a:rPr>
              <a:t>) to produce the sentence “</a:t>
            </a:r>
            <a:r>
              <a:rPr lang="en-US" i="1" dirty="0">
                <a:latin typeface="Times New Roman" panose="02020603050405020304" pitchFamily="18" charset="0"/>
                <a:cs typeface="Times New Roman" panose="02020603050405020304" pitchFamily="18" charset="0"/>
              </a:rPr>
              <a:t>The gun was on the table near the window in the bedroom</a:t>
            </a:r>
            <a:r>
              <a:rPr lang="en-US" dirty="0">
                <a:latin typeface="Times New Roman" panose="02020603050405020304" pitchFamily="18" charset="0"/>
                <a:cs typeface="Times New Roman" panose="02020603050405020304" pitchFamily="18" charset="0"/>
              </a:rPr>
              <a:t>”. So, we can repeat the rule that creates a prepositional phrase over and over again.</a:t>
            </a: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7817675"/>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a:latin typeface="Times New Roman" panose="02020603050405020304" pitchFamily="18" charset="0"/>
                <a:cs typeface="Times New Roman" panose="02020603050405020304" pitchFamily="18" charset="0"/>
              </a:rPr>
              <a:t>- We are also be able to put sentences inside other sentences. For example, when we produce a sentence such as </a:t>
            </a:r>
            <a:r>
              <a:rPr lang="en-US" i="1" dirty="0">
                <a:latin typeface="Times New Roman" panose="02020603050405020304" pitchFamily="18" charset="0"/>
                <a:cs typeface="Times New Roman" panose="02020603050405020304" pitchFamily="18" charset="0"/>
              </a:rPr>
              <a:t>Cathy knew that Mary helped George,</a:t>
            </a:r>
            <a:r>
              <a:rPr lang="en-US" dirty="0">
                <a:latin typeface="Times New Roman" panose="02020603050405020304" pitchFamily="18" charset="0"/>
                <a:cs typeface="Times New Roman" panose="02020603050405020304" pitchFamily="18" charset="0"/>
              </a:rPr>
              <a:t> we can put the sentence </a:t>
            </a:r>
            <a:r>
              <a:rPr lang="en-US" i="1" dirty="0">
                <a:latin typeface="Times New Roman" panose="02020603050405020304" pitchFamily="18" charset="0"/>
                <a:cs typeface="Times New Roman" panose="02020603050405020304" pitchFamily="18" charset="0"/>
              </a:rPr>
              <a:t>Mary helped George </a:t>
            </a:r>
            <a:r>
              <a:rPr lang="en-US" dirty="0">
                <a:latin typeface="Times New Roman" panose="02020603050405020304" pitchFamily="18" charset="0"/>
                <a:cs typeface="Times New Roman" panose="02020603050405020304" pitchFamily="18" charset="0"/>
              </a:rPr>
              <a:t>inside it. And those two sentences can be generated inside another sentence such as </a:t>
            </a:r>
            <a:r>
              <a:rPr lang="en-US" i="1" dirty="0">
                <a:latin typeface="Times New Roman" panose="02020603050405020304" pitchFamily="18" charset="0"/>
                <a:cs typeface="Times New Roman" panose="02020603050405020304" pitchFamily="18" charset="0"/>
              </a:rPr>
              <a:t>John believed that Cathy knew that Mary helped George. </a:t>
            </a:r>
            <a:r>
              <a:rPr lang="en-US" dirty="0">
                <a:latin typeface="Times New Roman" panose="02020603050405020304" pitchFamily="18" charset="0"/>
                <a:cs typeface="Times New Roman" panose="02020603050405020304" pitchFamily="18" charset="0"/>
              </a:rPr>
              <a:t>In principle, there is no end to the recursion that would produce ever longer. </a:t>
            </a: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2211225"/>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just">
              <a:buNone/>
            </a:pPr>
            <a:r>
              <a:rPr lang="en-US" b="1" dirty="0">
                <a:latin typeface="Times New Roman" panose="02020603050405020304" pitchFamily="18" charset="0"/>
                <a:cs typeface="Times New Roman" panose="02020603050405020304" pitchFamily="18" charset="0"/>
              </a:rPr>
              <a:t>Tree diagram</a:t>
            </a:r>
            <a:endParaRPr lang="en-US" dirty="0">
              <a:latin typeface="Times New Roman" panose="02020603050405020304" pitchFamily="18" charset="0"/>
              <a:cs typeface="Times New Roman" panose="02020603050405020304" pitchFamily="18" charset="0"/>
            </a:endParaRPr>
          </a:p>
          <a:p>
            <a:pPr marL="109728" indent="0" algn="just">
              <a:buNone/>
            </a:pPr>
            <a:r>
              <a:rPr lang="en-US" dirty="0">
                <a:latin typeface="Times New Roman" panose="02020603050405020304" pitchFamily="18" charset="0"/>
                <a:cs typeface="Times New Roman" panose="02020603050405020304" pitchFamily="18" charset="0"/>
              </a:rPr>
              <a:t>- Tree diagram is one of the most common ways to create a visual representation of syntactic structure through tree. By tree diagram, we try to capture the hierarchical organization of those parts in the underlying structure of phrases and sentences.</a:t>
            </a:r>
          </a:p>
          <a:p>
            <a:pPr marL="109728" indent="0" algn="just">
              <a:buNone/>
            </a:pPr>
            <a:r>
              <a:rPr lang="en-US" dirty="0">
                <a:latin typeface="Times New Roman" panose="02020603050405020304" pitchFamily="18" charset="0"/>
                <a:cs typeface="Times New Roman" panose="02020603050405020304" pitchFamily="18" charset="0"/>
              </a:rPr>
              <a:t> </a:t>
            </a:r>
          </a:p>
          <a:p>
            <a:pPr marL="109728" indent="0" algn="just">
              <a:buNone/>
            </a:pPr>
            <a:r>
              <a:rPr lang="en-US" dirty="0">
                <a:latin typeface="Times New Roman" panose="02020603050405020304" pitchFamily="18" charset="0"/>
                <a:cs typeface="Times New Roman" panose="02020603050405020304" pitchFamily="18" charset="0"/>
              </a:rPr>
              <a:t>- A tree diagram functions as representing all the grammatical information found in a sentence. It also shows very explicitly that there are different levels in the analysis.                         </a:t>
            </a:r>
          </a:p>
        </p:txBody>
      </p:sp>
    </p:spTree>
    <p:extLst>
      <p:ext uri="{BB962C8B-B14F-4D97-AF65-F5344CB8AC3E}">
        <p14:creationId xmlns:p14="http://schemas.microsoft.com/office/powerpoint/2010/main" val="2406459921"/>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863" r="32980"/>
          <a:stretch/>
        </p:blipFill>
        <p:spPr bwMode="auto">
          <a:xfrm>
            <a:off x="3149600" y="1564141"/>
            <a:ext cx="3410856" cy="3381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9335826"/>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1990" r="23598"/>
          <a:stretch/>
        </p:blipFill>
        <p:spPr bwMode="auto">
          <a:xfrm>
            <a:off x="624114" y="442686"/>
            <a:ext cx="7779657"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0000825"/>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b="1" dirty="0">
                <a:latin typeface="Times New Roman" panose="02020603050405020304" pitchFamily="18" charset="0"/>
                <a:cs typeface="Times New Roman" panose="02020603050405020304" pitchFamily="18" charset="0"/>
              </a:rPr>
              <a:t>Phrase Structure Rules</a:t>
            </a:r>
            <a:endParaRPr lang="en-US" dirty="0">
              <a:latin typeface="Times New Roman" panose="02020603050405020304" pitchFamily="18" charset="0"/>
              <a:cs typeface="Times New Roman" panose="02020603050405020304" pitchFamily="18" charset="0"/>
            </a:endParaRPr>
          </a:p>
          <a:p>
            <a:pPr marL="109728" indent="0">
              <a:buNone/>
            </a:pPr>
            <a:r>
              <a:rPr lang="en-US" dirty="0">
                <a:latin typeface="Times New Roman" panose="02020603050405020304" pitchFamily="18" charset="0"/>
                <a:cs typeface="Times New Roman" panose="02020603050405020304" pitchFamily="18" charset="0"/>
              </a:rPr>
              <a:t> </a:t>
            </a:r>
          </a:p>
          <a:p>
            <a:pPr marL="109728" indent="0">
              <a:buNone/>
            </a:pPr>
            <a:r>
              <a:rPr lang="en-US" dirty="0">
                <a:latin typeface="Times New Roman" panose="02020603050405020304" pitchFamily="18" charset="0"/>
                <a:cs typeface="Times New Roman" panose="02020603050405020304" pitchFamily="18" charset="0"/>
              </a:rPr>
              <a:t> </a:t>
            </a:r>
          </a:p>
          <a:p>
            <a:pPr marL="109728" indent="0">
              <a:buNone/>
            </a:pPr>
            <a:r>
              <a:rPr lang="en-US" b="1" i="1" dirty="0">
                <a:latin typeface="Times New Roman" panose="02020603050405020304" pitchFamily="18" charset="0"/>
                <a:cs typeface="Times New Roman" panose="02020603050405020304" pitchFamily="18" charset="0"/>
              </a:rPr>
              <a:t>- Phrase Structure Rules </a:t>
            </a:r>
            <a:r>
              <a:rPr lang="en-US" dirty="0">
                <a:latin typeface="Times New Roman" panose="02020603050405020304" pitchFamily="18" charset="0"/>
                <a:cs typeface="Times New Roman" panose="02020603050405020304" pitchFamily="18" charset="0"/>
              </a:rPr>
              <a:t>would enable us to generate a very large number of sentences with what look like a very small number of rules. We can use phrase structure rules to present the information of the tree diagram in another format. Consider these phrase structure rules:</a:t>
            </a:r>
          </a:p>
          <a:p>
            <a:pPr marL="109728" indent="0">
              <a:buNone/>
            </a:pPr>
            <a:r>
              <a:rPr lang="en-US" dirty="0">
                <a:latin typeface="Times New Roman" panose="02020603050405020304" pitchFamily="18" charset="0"/>
                <a:cs typeface="Times New Roman" panose="02020603050405020304" pitchFamily="18" charset="0"/>
              </a:rPr>
              <a:t> </a:t>
            </a:r>
          </a:p>
          <a:p>
            <a:pPr marL="109728" indent="0">
              <a:buNone/>
            </a:pPr>
            <a:r>
              <a:rPr lang="en-US" b="1" dirty="0">
                <a:latin typeface="Times New Roman" panose="02020603050405020304" pitchFamily="18" charset="0"/>
                <a:cs typeface="Times New Roman" panose="02020603050405020304" pitchFamily="18" charset="0"/>
              </a:rPr>
              <a:t>S → NP VP</a:t>
            </a:r>
            <a:endParaRPr lang="en-US" dirty="0">
              <a:latin typeface="Times New Roman" panose="02020603050405020304" pitchFamily="18" charset="0"/>
              <a:cs typeface="Times New Roman" panose="02020603050405020304" pitchFamily="18" charset="0"/>
            </a:endParaRPr>
          </a:p>
          <a:p>
            <a:pPr marL="109728" indent="0">
              <a:buNone/>
            </a:pPr>
            <a:r>
              <a:rPr lang="en-US" b="1" dirty="0">
                <a:latin typeface="Times New Roman" panose="02020603050405020304" pitchFamily="18" charset="0"/>
                <a:cs typeface="Times New Roman" panose="02020603050405020304" pitchFamily="18" charset="0"/>
              </a:rPr>
              <a:t>NP → {Art (</a:t>
            </a:r>
            <a:r>
              <a:rPr lang="en-US" b="1" dirty="0" err="1">
                <a:latin typeface="Times New Roman" panose="02020603050405020304" pitchFamily="18" charset="0"/>
                <a:cs typeface="Times New Roman" panose="02020603050405020304" pitchFamily="18" charset="0"/>
              </a:rPr>
              <a:t>Adj</a:t>
            </a:r>
            <a:r>
              <a:rPr lang="en-US" b="1" dirty="0">
                <a:latin typeface="Times New Roman" panose="02020603050405020304" pitchFamily="18" charset="0"/>
                <a:cs typeface="Times New Roman" panose="02020603050405020304" pitchFamily="18" charset="0"/>
              </a:rPr>
              <a:t>) N, Pro, PN}</a:t>
            </a:r>
            <a:endParaRPr lang="en-US" dirty="0">
              <a:latin typeface="Times New Roman" panose="02020603050405020304" pitchFamily="18" charset="0"/>
              <a:cs typeface="Times New Roman" panose="02020603050405020304" pitchFamily="18" charset="0"/>
            </a:endParaRPr>
          </a:p>
          <a:p>
            <a:pPr marL="109728" indent="0">
              <a:buNone/>
            </a:pPr>
            <a:r>
              <a:rPr lang="en-US" b="1" dirty="0">
                <a:latin typeface="Times New Roman" panose="02020603050405020304" pitchFamily="18" charset="0"/>
                <a:cs typeface="Times New Roman" panose="02020603050405020304" pitchFamily="18" charset="0"/>
              </a:rPr>
              <a:t>VP → V NP (PP) (</a:t>
            </a:r>
            <a:r>
              <a:rPr lang="en-US" b="1" dirty="0" err="1">
                <a:latin typeface="Times New Roman" panose="02020603050405020304" pitchFamily="18" charset="0"/>
                <a:cs typeface="Times New Roman" panose="02020603050405020304" pitchFamily="18" charset="0"/>
              </a:rPr>
              <a:t>Adv</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9728" indent="0">
              <a:buNone/>
            </a:pPr>
            <a:r>
              <a:rPr lang="en-US" b="1" dirty="0">
                <a:latin typeface="Times New Roman" panose="02020603050405020304" pitchFamily="18" charset="0"/>
                <a:cs typeface="Times New Roman" panose="02020603050405020304" pitchFamily="18" charset="0"/>
              </a:rPr>
              <a:t>PP → Prep NP</a:t>
            </a:r>
            <a:endParaRPr lang="en-US"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4472099"/>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lgn="just">
              <a:buNone/>
            </a:pPr>
            <a:r>
              <a:rPr lang="en-US" b="1" dirty="0">
                <a:latin typeface="Times New Roman" panose="02020603050405020304" pitchFamily="18" charset="0"/>
                <a:cs typeface="Times New Roman" panose="02020603050405020304" pitchFamily="18" charset="0"/>
              </a:rPr>
              <a:t>Lexical Rules</a:t>
            </a:r>
            <a:endParaRPr lang="en-US" dirty="0">
              <a:latin typeface="Times New Roman" panose="02020603050405020304" pitchFamily="18" charset="0"/>
              <a:cs typeface="Times New Roman" panose="02020603050405020304" pitchFamily="18" charset="0"/>
            </a:endParaRPr>
          </a:p>
          <a:p>
            <a:pPr marL="109728" indent="0" algn="just">
              <a:buNone/>
            </a:pPr>
            <a:r>
              <a:rPr lang="en-US" dirty="0">
                <a:latin typeface="Times New Roman" panose="02020603050405020304" pitchFamily="18" charset="0"/>
                <a:cs typeface="Times New Roman" panose="02020603050405020304" pitchFamily="18" charset="0"/>
              </a:rPr>
              <a:t>Phrase structure rules generate structures. In order to turn those structures into recognizable English, we also need lexical rules that specify which words can be used when we rewrite constituents such as N. The first rule in the following set states that “a proper noun rewrites as Mary or George.”</a:t>
            </a:r>
          </a:p>
          <a:p>
            <a:pPr marL="109728" indent="0" algn="just">
              <a:buNone/>
            </a:pPr>
            <a:r>
              <a:rPr lang="en-US" dirty="0">
                <a:latin typeface="Times New Roman" panose="02020603050405020304" pitchFamily="18" charset="0"/>
                <a:cs typeface="Times New Roman" panose="02020603050405020304" pitchFamily="18" charset="0"/>
              </a:rPr>
              <a:t>PN → {Mary, George}</a:t>
            </a:r>
          </a:p>
          <a:p>
            <a:pPr marL="109728" indent="0" algn="just">
              <a:buNone/>
            </a:pPr>
            <a:r>
              <a:rPr lang="en-US" dirty="0">
                <a:latin typeface="Times New Roman" panose="02020603050405020304" pitchFamily="18" charset="0"/>
                <a:cs typeface="Times New Roman" panose="02020603050405020304" pitchFamily="18" charset="0"/>
              </a:rPr>
              <a:t>N → {girl, dog, boy}</a:t>
            </a:r>
          </a:p>
          <a:p>
            <a:pPr marL="109728" indent="0" algn="just">
              <a:buNone/>
            </a:pPr>
            <a:r>
              <a:rPr lang="en-US" dirty="0">
                <a:latin typeface="Times New Roman" panose="02020603050405020304" pitchFamily="18" charset="0"/>
                <a:cs typeface="Times New Roman" panose="02020603050405020304" pitchFamily="18" charset="0"/>
              </a:rPr>
              <a:t>Art → {a, the}</a:t>
            </a:r>
          </a:p>
          <a:p>
            <a:pPr marL="109728" indent="0" algn="just">
              <a:buNone/>
            </a:pPr>
            <a:r>
              <a:rPr lang="en-US" dirty="0">
                <a:latin typeface="Times New Roman" panose="02020603050405020304" pitchFamily="18" charset="0"/>
                <a:cs typeface="Times New Roman" panose="02020603050405020304" pitchFamily="18" charset="0"/>
              </a:rPr>
              <a:t>Pro → {it, you}</a:t>
            </a:r>
          </a:p>
          <a:p>
            <a:pPr marL="109728" indent="0" algn="just">
              <a:buNone/>
            </a:pPr>
            <a:r>
              <a:rPr lang="en-US" dirty="0">
                <a:latin typeface="Times New Roman" panose="02020603050405020304" pitchFamily="18" charset="0"/>
                <a:cs typeface="Times New Roman" panose="02020603050405020304" pitchFamily="18" charset="0"/>
              </a:rPr>
              <a:t>V → {followed, helped, saw}</a:t>
            </a: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059014"/>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6743"/>
            <a:ext cx="8229600" cy="6183085"/>
          </a:xfrm>
        </p:spPr>
        <p:txBody>
          <a:bodyPr>
            <a:normAutofit/>
          </a:bodyPr>
          <a:lstStyle/>
          <a:p>
            <a:pPr marL="109728" indent="0" algn="just">
              <a:buNone/>
            </a:pPr>
            <a:r>
              <a:rPr lang="en-US" dirty="0">
                <a:latin typeface="Times New Roman" panose="02020603050405020304" pitchFamily="18" charset="0"/>
                <a:cs typeface="Times New Roman" panose="02020603050405020304" pitchFamily="18" charset="0"/>
              </a:rPr>
              <a:t>We can rely on these rules to generate the grammatical sentences shown </a:t>
            </a:r>
            <a:r>
              <a:rPr lang="en-US" dirty="0" smtClean="0">
                <a:latin typeface="Times New Roman" panose="02020603050405020304" pitchFamily="18" charset="0"/>
                <a:cs typeface="Times New Roman" panose="02020603050405020304" pitchFamily="18" charset="0"/>
              </a:rPr>
              <a:t>below:</a:t>
            </a:r>
          </a:p>
          <a:p>
            <a:pPr marL="109728" indent="0" algn="just">
              <a:buNone/>
            </a:pPr>
            <a:endParaRPr lang="en-US" dirty="0" smtClean="0">
              <a:latin typeface="Times New Roman" panose="02020603050405020304" pitchFamily="18" charset="0"/>
              <a:cs typeface="Times New Roman" panose="02020603050405020304" pitchFamily="18" charset="0"/>
            </a:endParaRPr>
          </a:p>
          <a:p>
            <a:pPr marL="109728" indent="0" algn="just">
              <a:buNone/>
            </a:pPr>
            <a:endParaRPr lang="en-US"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889" r="21057"/>
          <a:stretch/>
        </p:blipFill>
        <p:spPr bwMode="auto">
          <a:xfrm>
            <a:off x="1045029" y="2090058"/>
            <a:ext cx="7068458" cy="2975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726421"/>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91886"/>
            <a:ext cx="8229600" cy="5615405"/>
          </a:xfrm>
        </p:spPr>
        <p:txBody>
          <a:bodyPr>
            <a:normAutofit/>
          </a:bodyPr>
          <a:lstStyle/>
          <a:p>
            <a:pPr marL="109728" indent="0" algn="just">
              <a:buNone/>
            </a:pPr>
            <a:r>
              <a:rPr lang="en-US" b="1" dirty="0">
                <a:latin typeface="Times New Roman" panose="02020603050405020304" pitchFamily="18" charset="0"/>
                <a:cs typeface="Times New Roman" panose="02020603050405020304" pitchFamily="18" charset="0"/>
              </a:rPr>
              <a:t>Movement Rules</a:t>
            </a:r>
            <a:endParaRPr lang="en-US" dirty="0">
              <a:latin typeface="Times New Roman" panose="02020603050405020304" pitchFamily="18" charset="0"/>
              <a:cs typeface="Times New Roman" panose="02020603050405020304" pitchFamily="18" charset="0"/>
            </a:endParaRPr>
          </a:p>
          <a:p>
            <a:pPr marL="109728" indent="0" algn="just">
              <a:buNone/>
            </a:pPr>
            <a:r>
              <a:rPr lang="en-US" dirty="0">
                <a:latin typeface="Times New Roman" panose="02020603050405020304" pitchFamily="18" charset="0"/>
                <a:cs typeface="Times New Roman" panose="02020603050405020304" pitchFamily="18" charset="0"/>
              </a:rPr>
              <a:t> </a:t>
            </a:r>
          </a:p>
          <a:p>
            <a:pPr marL="109728" indent="0" algn="just">
              <a:buNone/>
            </a:pPr>
            <a:r>
              <a:rPr lang="en-US" dirty="0">
                <a:latin typeface="Times New Roman" panose="02020603050405020304" pitchFamily="18" charset="0"/>
                <a:cs typeface="Times New Roman" panose="02020603050405020304" pitchFamily="18" charset="0"/>
              </a:rPr>
              <a:t>- One feature of the phrase structure rules is that they generate sentences with a fixed word order (declarative forms </a:t>
            </a:r>
            <a:r>
              <a:rPr lang="en-US" b="1" dirty="0">
                <a:latin typeface="Times New Roman" panose="02020603050405020304" pitchFamily="18" charset="0"/>
                <a:cs typeface="Times New Roman" panose="02020603050405020304" pitchFamily="18" charset="0"/>
              </a:rPr>
              <a:t>“You will help Mary”</a:t>
            </a:r>
            <a:r>
              <a:rPr lang="en-US" dirty="0">
                <a:latin typeface="Times New Roman" panose="02020603050405020304" pitchFamily="18" charset="0"/>
                <a:cs typeface="Times New Roman" panose="02020603050405020304" pitchFamily="18" charset="0"/>
              </a:rPr>
              <a:t>). But for making interrogative forms, you have to move the auxiliary </a:t>
            </a:r>
            <a:r>
              <a:rPr lang="en-US" b="1" dirty="0">
                <a:latin typeface="Times New Roman" panose="02020603050405020304" pitchFamily="18" charset="0"/>
                <a:cs typeface="Times New Roman" panose="02020603050405020304" pitchFamily="18" charset="0"/>
              </a:rPr>
              <a:t>will</a:t>
            </a:r>
            <a:r>
              <a:rPr lang="en-US" dirty="0">
                <a:latin typeface="Times New Roman" panose="02020603050405020304" pitchFamily="18" charset="0"/>
                <a:cs typeface="Times New Roman" panose="02020603050405020304" pitchFamily="18" charset="0"/>
              </a:rPr>
              <a:t> to the front position, then there is a need for a </a:t>
            </a:r>
            <a:r>
              <a:rPr lang="en-US" i="1" dirty="0">
                <a:latin typeface="Times New Roman" panose="02020603050405020304" pitchFamily="18" charset="0"/>
                <a:cs typeface="Times New Roman" panose="02020603050405020304" pitchFamily="18" charset="0"/>
              </a:rPr>
              <a:t>movement rule.</a:t>
            </a:r>
            <a:endParaRPr lang="en-US" dirty="0">
              <a:latin typeface="Times New Roman" panose="02020603050405020304" pitchFamily="18" charset="0"/>
              <a:cs typeface="Times New Roman" panose="02020603050405020304" pitchFamily="18" charset="0"/>
            </a:endParaRPr>
          </a:p>
          <a:p>
            <a:pPr marL="109728" indent="0" algn="just">
              <a:buNone/>
            </a:pPr>
            <a:r>
              <a:rPr lang="en-US" b="1" dirty="0">
                <a:latin typeface="Times New Roman" panose="02020603050405020304" pitchFamily="18" charset="0"/>
                <a:cs typeface="Times New Roman" panose="02020603050405020304" pitchFamily="18" charset="0"/>
              </a:rPr>
              <a:t>NP Aux VP ⇒ Aux NP VP                             Figure 8.5</a:t>
            </a:r>
            <a:endParaRPr lang="en-US" dirty="0">
              <a:latin typeface="Times New Roman" panose="02020603050405020304" pitchFamily="18" charset="0"/>
              <a:cs typeface="Times New Roman" panose="02020603050405020304" pitchFamily="18" charset="0"/>
            </a:endParaRP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481529"/>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533" r="17320"/>
          <a:stretch/>
        </p:blipFill>
        <p:spPr bwMode="auto">
          <a:xfrm>
            <a:off x="420914" y="1264104"/>
            <a:ext cx="8476343" cy="3104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288574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10308"/>
            <a:ext cx="8229600" cy="5596983"/>
          </a:xfrm>
        </p:spPr>
        <p:txBody>
          <a:bodyPr>
            <a:normAutofit/>
          </a:bodyPr>
          <a:lstStyle/>
          <a:p>
            <a:pPr marL="109728" indent="0" algn="just">
              <a:buNone/>
            </a:pPr>
            <a:r>
              <a:rPr lang="en-US" sz="3600" b="1"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term </a:t>
            </a:r>
            <a:r>
              <a:rPr lang="en-US" sz="3600" b="1" i="1" dirty="0">
                <a:latin typeface="Times New Roman" panose="02020603050405020304" pitchFamily="18" charset="0"/>
                <a:cs typeface="Times New Roman" panose="02020603050405020304" pitchFamily="18" charset="0"/>
              </a:rPr>
              <a:t>syntax</a:t>
            </a:r>
            <a:r>
              <a:rPr lang="en-US" sz="3600" dirty="0">
                <a:latin typeface="Times New Roman" panose="02020603050405020304" pitchFamily="18" charset="0"/>
                <a:cs typeface="Times New Roman" panose="02020603050405020304" pitchFamily="18" charset="0"/>
              </a:rPr>
              <a:t> comes originally from Greek and literally means “putting together” or “arrangement.” It refers to the structure and ordering of components within a sentence in a language, i.e. the sequence or ordering “arrangement” of elements in the linear structure of the sentence.</a:t>
            </a:r>
          </a:p>
          <a:p>
            <a:pPr marL="109728"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635665"/>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0914"/>
            <a:ext cx="8229600" cy="6183086"/>
          </a:xfrm>
        </p:spPr>
        <p:txBody>
          <a:bodyPr/>
          <a:lstStyle/>
          <a:p>
            <a:pPr marL="109728" indent="0">
              <a:buNone/>
            </a:pPr>
            <a:r>
              <a:rPr lang="en-US" b="1" dirty="0">
                <a:latin typeface="Times New Roman" panose="02020603050405020304" pitchFamily="18" charset="0"/>
                <a:cs typeface="Times New Roman" panose="02020603050405020304" pitchFamily="18" charset="0"/>
              </a:rPr>
              <a:t>Complement </a:t>
            </a:r>
            <a:r>
              <a:rPr lang="en-US" b="1" dirty="0" smtClean="0">
                <a:latin typeface="Times New Roman" panose="02020603050405020304" pitchFamily="18" charset="0"/>
                <a:cs typeface="Times New Roman" panose="02020603050405020304" pitchFamily="18" charset="0"/>
              </a:rPr>
              <a:t>Phrases</a:t>
            </a:r>
          </a:p>
          <a:p>
            <a:pPr marL="109728" indent="0">
              <a:buNone/>
            </a:pPr>
            <a:endParaRPr lang="en-US" b="1"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a:p>
            <a:pPr marL="109728" indent="0">
              <a:buNone/>
            </a:pPr>
            <a:r>
              <a:rPr lang="en-US" dirty="0">
                <a:latin typeface="Times New Roman" panose="02020603050405020304" pitchFamily="18" charset="0"/>
                <a:cs typeface="Times New Roman" panose="02020603050405020304" pitchFamily="18" charset="0"/>
              </a:rPr>
              <a:t>The word </a:t>
            </a:r>
            <a:r>
              <a:rPr lang="en-US" i="1" dirty="0">
                <a:latin typeface="Times New Roman" panose="02020603050405020304" pitchFamily="18" charset="0"/>
                <a:cs typeface="Times New Roman" panose="02020603050405020304" pitchFamily="18" charset="0"/>
              </a:rPr>
              <a:t>that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a:t>
            </a:r>
          </a:p>
          <a:p>
            <a:pPr marL="109728" indent="0">
              <a:buNone/>
            </a:pPr>
            <a:r>
              <a:rPr lang="en-US" b="1" dirty="0" smtClean="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John believed that Cathy knew that Mary helped </a:t>
            </a:r>
            <a:r>
              <a:rPr lang="en-US" sz="2400" b="1" i="1" dirty="0" smtClean="0">
                <a:latin typeface="Times New Roman" panose="02020603050405020304" pitchFamily="18" charset="0"/>
                <a:cs typeface="Times New Roman" panose="02020603050405020304" pitchFamily="18" charset="0"/>
              </a:rPr>
              <a:t>George</a:t>
            </a:r>
          </a:p>
          <a:p>
            <a:pPr marL="109728" indent="0">
              <a:buNone/>
            </a:pPr>
            <a:endParaRPr lang="en-US" sz="2400" b="1" i="1" dirty="0">
              <a:latin typeface="Times New Roman" panose="02020603050405020304" pitchFamily="18" charset="0"/>
              <a:cs typeface="Times New Roman" panose="02020603050405020304" pitchFamily="18" charset="0"/>
            </a:endParaRPr>
          </a:p>
          <a:p>
            <a:pPr marL="109728" indent="0">
              <a:buNone/>
            </a:pPr>
            <a:r>
              <a:rPr lang="en-US" sz="2400"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called a </a:t>
            </a:r>
            <a:r>
              <a:rPr lang="en-US" dirty="0" err="1">
                <a:latin typeface="Times New Roman" panose="02020603050405020304" pitchFamily="18" charset="0"/>
                <a:cs typeface="Times New Roman" panose="02020603050405020304" pitchFamily="18" charset="0"/>
              </a:rPr>
              <a:t>complementizer</a:t>
            </a:r>
            <a:r>
              <a:rPr lang="en-US" dirty="0">
                <a:latin typeface="Times New Roman" panose="02020603050405020304" pitchFamily="18" charset="0"/>
                <a:cs typeface="Times New Roman" panose="02020603050405020304" pitchFamily="18" charset="0"/>
              </a:rPr>
              <a:t> (C) as it introduces a complement phrase (CP).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0015971"/>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just">
              <a:buNone/>
            </a:pPr>
            <a:r>
              <a:rPr lang="en-US" dirty="0">
                <a:latin typeface="Times New Roman" panose="02020603050405020304" pitchFamily="18" charset="0"/>
                <a:cs typeface="Times New Roman" panose="02020603050405020304" pitchFamily="18" charset="0"/>
              </a:rPr>
              <a:t>In syntactic analysis, we adhere to the “</a:t>
            </a:r>
            <a:r>
              <a:rPr lang="en-US" b="1" dirty="0">
                <a:latin typeface="Times New Roman" panose="02020603050405020304" pitchFamily="18" charset="0"/>
                <a:cs typeface="Times New Roman" panose="02020603050405020304" pitchFamily="18" charset="0"/>
              </a:rPr>
              <a:t>all and only</a:t>
            </a:r>
            <a:r>
              <a:rPr lang="en-US" dirty="0">
                <a:latin typeface="Times New Roman" panose="02020603050405020304" pitchFamily="18" charset="0"/>
                <a:cs typeface="Times New Roman" panose="02020603050405020304" pitchFamily="18" charset="0"/>
              </a:rPr>
              <a:t>” criterion. This means that our analysis must account for </a:t>
            </a:r>
            <a:r>
              <a:rPr lang="en-US" b="1" dirty="0">
                <a:latin typeface="Times New Roman" panose="02020603050405020304" pitchFamily="18" charset="0"/>
                <a:cs typeface="Times New Roman" panose="02020603050405020304" pitchFamily="18" charset="0"/>
              </a:rPr>
              <a:t>all</a:t>
            </a:r>
            <a:r>
              <a:rPr lang="en-US" dirty="0">
                <a:latin typeface="Times New Roman" panose="02020603050405020304" pitchFamily="18" charset="0"/>
                <a:cs typeface="Times New Roman" panose="02020603050405020304" pitchFamily="18" charset="0"/>
              </a:rPr>
              <a:t> the phrases and sentences and </a:t>
            </a:r>
            <a:r>
              <a:rPr lang="en-US" b="1" dirty="0">
                <a:latin typeface="Times New Roman" panose="02020603050405020304" pitchFamily="18" charset="0"/>
                <a:cs typeface="Times New Roman" panose="02020603050405020304" pitchFamily="18" charset="0"/>
              </a:rPr>
              <a:t>only</a:t>
            </a:r>
            <a:r>
              <a:rPr lang="en-US" dirty="0">
                <a:latin typeface="Times New Roman" panose="02020603050405020304" pitchFamily="18" charset="0"/>
                <a:cs typeface="Times New Roman" panose="02020603050405020304" pitchFamily="18" charset="0"/>
              </a:rPr>
              <a:t> those grammatically correct phrases and sentences in a language. </a:t>
            </a:r>
          </a:p>
          <a:p>
            <a:pPr marL="109728" indent="0" algn="just">
              <a:buNone/>
            </a:pPr>
            <a:r>
              <a:rPr lang="en-US" dirty="0">
                <a:latin typeface="Times New Roman" panose="02020603050405020304" pitchFamily="18" charset="0"/>
                <a:cs typeface="Times New Roman" panose="02020603050405020304" pitchFamily="18" charset="0"/>
              </a:rPr>
              <a:t>- In other words, if we write rules for the creation of well-formed structures, we have to check that those rules, when applied logically, won’t also lead to ill-formed structures. For example, in English the combination </a:t>
            </a:r>
            <a:r>
              <a:rPr lang="en-US" b="1" dirty="0">
                <a:latin typeface="Times New Roman" panose="02020603050405020304" pitchFamily="18" charset="0"/>
                <a:cs typeface="Times New Roman" panose="02020603050405020304" pitchFamily="18" charset="0"/>
              </a:rPr>
              <a:t>Pre+ N (</a:t>
            </a:r>
            <a:r>
              <a:rPr lang="en-US" i="1" dirty="0">
                <a:latin typeface="Times New Roman" panose="02020603050405020304" pitchFamily="18" charset="0"/>
                <a:cs typeface="Times New Roman" panose="02020603050405020304" pitchFamily="18" charset="0"/>
              </a:rPr>
              <a:t>near London</a:t>
            </a:r>
            <a:r>
              <a:rPr lang="en-US" dirty="0">
                <a:latin typeface="Times New Roman" panose="02020603050405020304" pitchFamily="18" charset="0"/>
                <a:cs typeface="Times New Roman" panose="02020603050405020304" pitchFamily="18" charset="0"/>
              </a:rPr>
              <a:t>) is a well- formed structure while others combinations are ill-formed.</a:t>
            </a:r>
          </a:p>
          <a:p>
            <a:endParaRPr lang="en-US" dirty="0"/>
          </a:p>
        </p:txBody>
      </p:sp>
      <p:sp>
        <p:nvSpPr>
          <p:cNvPr id="3" name="Title 2"/>
          <p:cNvSpPr>
            <a:spLocks noGrp="1"/>
          </p:cNvSpPr>
          <p:nvPr>
            <p:ph type="title"/>
          </p:nvPr>
        </p:nvSpPr>
        <p:spPr/>
        <p:txBody>
          <a:bodyPr/>
          <a:lstStyle/>
          <a:p>
            <a:r>
              <a:rPr lang="en-US" dirty="0" smtClean="0"/>
              <a:t>Syntactic rules</a:t>
            </a:r>
            <a:endParaRPr lang="en-US" dirty="0"/>
          </a:p>
        </p:txBody>
      </p:sp>
    </p:spTree>
    <p:extLst>
      <p:ext uri="{BB962C8B-B14F-4D97-AF65-F5344CB8AC3E}">
        <p14:creationId xmlns:p14="http://schemas.microsoft.com/office/powerpoint/2010/main" val="1545132165"/>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8589"/>
            <a:ext cx="8229600" cy="4525963"/>
          </a:xfrm>
        </p:spPr>
        <p:txBody>
          <a:bodyPr>
            <a:noAutofit/>
          </a:bodyPr>
          <a:lstStyle/>
          <a:p>
            <a:pPr marL="109728" indent="0" algn="just">
              <a:buNone/>
            </a:pPr>
            <a:r>
              <a:rPr lang="en-US" sz="2000" dirty="0" smtClean="0">
                <a:latin typeface="Times New Roman" panose="02020603050405020304" pitchFamily="18" charset="0"/>
                <a:cs typeface="Times New Roman" panose="02020603050405020304" pitchFamily="18" charset="0"/>
              </a:rPr>
              <a:t>Generative </a:t>
            </a:r>
            <a:r>
              <a:rPr lang="en-US" sz="2000" dirty="0">
                <a:latin typeface="Times New Roman" panose="02020603050405020304" pitchFamily="18" charset="0"/>
                <a:cs typeface="Times New Roman" panose="02020603050405020304" pitchFamily="18" charset="0"/>
              </a:rPr>
              <a:t>Grammar (initiated by Chomsky) refers to the grammar that is able to generate unlimited number of sentences out of limited number of rules.</a:t>
            </a:r>
          </a:p>
          <a:p>
            <a:pPr marL="109728" indent="0" algn="just">
              <a:buNone/>
            </a:pPr>
            <a:endParaRPr lang="en-US" sz="2000" dirty="0">
              <a:latin typeface="Times New Roman" panose="02020603050405020304" pitchFamily="18" charset="0"/>
              <a:cs typeface="Times New Roman" panose="02020603050405020304" pitchFamily="18" charset="0"/>
            </a:endParaRPr>
          </a:p>
          <a:p>
            <a:pPr marL="109728" indent="0" algn="just">
              <a:buNone/>
            </a:pPr>
            <a:r>
              <a:rPr lang="en-US" sz="2000" dirty="0">
                <a:latin typeface="Times New Roman" panose="02020603050405020304" pitchFamily="18" charset="0"/>
                <a:cs typeface="Times New Roman" panose="02020603050405020304" pitchFamily="18" charset="0"/>
              </a:rPr>
              <a:t>Deep and Surface Structure</a:t>
            </a:r>
          </a:p>
          <a:p>
            <a:pPr marL="109728" indent="0" algn="just">
              <a:buNone/>
            </a:pPr>
            <a:endParaRPr lang="en-US" sz="2000" dirty="0">
              <a:latin typeface="Times New Roman" panose="02020603050405020304" pitchFamily="18" charset="0"/>
              <a:cs typeface="Times New Roman" panose="02020603050405020304" pitchFamily="18" charset="0"/>
            </a:endParaRPr>
          </a:p>
          <a:p>
            <a:pPr marL="109728" indent="0" algn="just">
              <a:buNone/>
            </a:pPr>
            <a:r>
              <a:rPr lang="en-US" sz="2000" dirty="0">
                <a:latin typeface="Times New Roman" panose="02020603050405020304" pitchFamily="18" charset="0"/>
                <a:cs typeface="Times New Roman" panose="02020603050405020304" pitchFamily="18" charset="0"/>
              </a:rPr>
              <a:t>- If we examine the following sentences: </a:t>
            </a:r>
          </a:p>
          <a:p>
            <a:pPr marL="109728" indent="0" algn="just">
              <a:buNone/>
            </a:pPr>
            <a:r>
              <a:rPr lang="en-US" sz="2000" dirty="0">
                <a:latin typeface="Times New Roman" panose="02020603050405020304" pitchFamily="18" charset="0"/>
                <a:cs typeface="Times New Roman" panose="02020603050405020304" pitchFamily="18" charset="0"/>
              </a:rPr>
              <a:t>1. Charlie broke the window.</a:t>
            </a:r>
          </a:p>
          <a:p>
            <a:pPr marL="109728" indent="0" algn="just">
              <a:buNone/>
            </a:pPr>
            <a:r>
              <a:rPr lang="en-US" sz="2000" dirty="0">
                <a:latin typeface="Times New Roman" panose="02020603050405020304" pitchFamily="18" charset="0"/>
                <a:cs typeface="Times New Roman" panose="02020603050405020304" pitchFamily="18" charset="0"/>
              </a:rPr>
              <a:t>2. The window was broken by Charlie.,</a:t>
            </a:r>
          </a:p>
          <a:p>
            <a:pPr marL="109728" indent="0" algn="just">
              <a:buNone/>
            </a:pPr>
            <a:r>
              <a:rPr lang="en-US" sz="2000" dirty="0">
                <a:latin typeface="Times New Roman" panose="02020603050405020304" pitchFamily="18" charset="0"/>
                <a:cs typeface="Times New Roman" panose="02020603050405020304" pitchFamily="18" charset="0"/>
              </a:rPr>
              <a:t>we find that the first is an active sentence while the second is passive.   The distinction between them is a difference in their surface structure, that is, the different syntactic forms they have as individual English sentences.</a:t>
            </a:r>
          </a:p>
          <a:p>
            <a:pPr marL="109728" indent="0" algn="just">
              <a:buNone/>
            </a:pPr>
            <a:r>
              <a:rPr lang="en-US" sz="2000" dirty="0">
                <a:latin typeface="Times New Roman" panose="02020603050405020304" pitchFamily="18" charset="0"/>
                <a:cs typeface="Times New Roman" panose="02020603050405020304" pitchFamily="18" charset="0"/>
              </a:rPr>
              <a:t>However, these two sentences nearly have the same meaning; these two sentences share the same deep structure.</a:t>
            </a:r>
          </a:p>
          <a:p>
            <a:pPr marL="109728" indent="0" algn="just">
              <a:buNone/>
            </a:pPr>
            <a:endParaRPr lang="en-US" sz="2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smtClean="0"/>
              <a:t>Generative Grammar</a:t>
            </a:r>
            <a:endParaRPr lang="en-US" dirty="0"/>
          </a:p>
        </p:txBody>
      </p:sp>
    </p:spTree>
    <p:extLst>
      <p:ext uri="{BB962C8B-B14F-4D97-AF65-F5344CB8AC3E}">
        <p14:creationId xmlns:p14="http://schemas.microsoft.com/office/powerpoint/2010/main" val="1780613316"/>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4770"/>
            <a:ext cx="8229600" cy="5362522"/>
          </a:xfrm>
        </p:spPr>
        <p:txBody>
          <a:bodyPr/>
          <a:lstStyle/>
          <a:p>
            <a:pPr marL="109728" indent="0" algn="just">
              <a:buNone/>
            </a:pPr>
            <a:r>
              <a:rPr lang="en-US"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deep structure</a:t>
            </a:r>
            <a:r>
              <a:rPr lang="en-US" dirty="0">
                <a:latin typeface="Times New Roman" panose="02020603050405020304" pitchFamily="18" charset="0"/>
                <a:cs typeface="Times New Roman" panose="02020603050405020304" pitchFamily="18" charset="0"/>
              </a:rPr>
              <a:t> is an abstract level of structural organization in which all the elements determining structural interpretation are represented</a:t>
            </a:r>
            <a:r>
              <a:rPr lang="en-US" dirty="0" smtClean="0">
                <a:latin typeface="Times New Roman" panose="02020603050405020304" pitchFamily="18" charset="0"/>
                <a:cs typeface="Times New Roman" panose="02020603050405020304" pitchFamily="18" charset="0"/>
              </a:rPr>
              <a:t>.</a:t>
            </a:r>
          </a:p>
          <a:p>
            <a:pPr marL="109728" indent="0" algn="just">
              <a:buNone/>
            </a:pPr>
            <a:endParaRPr lang="en-US" dirty="0">
              <a:latin typeface="Times New Roman" panose="02020603050405020304" pitchFamily="18" charset="0"/>
              <a:cs typeface="Times New Roman" panose="02020603050405020304" pitchFamily="18" charset="0"/>
            </a:endParaRPr>
          </a:p>
          <a:p>
            <a:pPr marL="109728" indent="0" algn="just">
              <a:buNone/>
            </a:pPr>
            <a:r>
              <a:rPr lang="en-US" dirty="0">
                <a:latin typeface="Times New Roman" panose="02020603050405020304" pitchFamily="18" charset="0"/>
                <a:cs typeface="Times New Roman" panose="02020603050405020304" pitchFamily="18" charset="0"/>
              </a:rPr>
              <a:t>That same deep structure </a:t>
            </a:r>
            <a:r>
              <a:rPr lang="en-US" b="1" i="1" dirty="0">
                <a:solidFill>
                  <a:srgbClr val="FF0000"/>
                </a:solidFill>
                <a:latin typeface="Times New Roman" panose="02020603050405020304" pitchFamily="18" charset="0"/>
                <a:cs typeface="Times New Roman" panose="02020603050405020304" pitchFamily="18" charset="0"/>
              </a:rPr>
              <a:t>Charlie broke the </a:t>
            </a:r>
            <a:r>
              <a:rPr lang="en-US" b="1" i="1" dirty="0" smtClean="0">
                <a:solidFill>
                  <a:srgbClr val="FF0000"/>
                </a:solidFill>
                <a:latin typeface="Times New Roman" panose="02020603050405020304" pitchFamily="18" charset="0"/>
                <a:cs typeface="Times New Roman" panose="02020603050405020304" pitchFamily="18" charset="0"/>
              </a:rPr>
              <a:t>window</a:t>
            </a:r>
            <a:r>
              <a:rPr lang="en-US" dirty="0" smtClean="0">
                <a:latin typeface="Times New Roman" panose="02020603050405020304" pitchFamily="18" charset="0"/>
                <a:cs typeface="Times New Roman" panose="02020603050405020304" pitchFamily="18" charset="0"/>
              </a:rPr>
              <a:t> can </a:t>
            </a:r>
            <a:r>
              <a:rPr lang="en-US" dirty="0">
                <a:latin typeface="Times New Roman" panose="02020603050405020304" pitchFamily="18" charset="0"/>
                <a:cs typeface="Times New Roman" panose="02020603050405020304" pitchFamily="18" charset="0"/>
              </a:rPr>
              <a:t>be the source of many other surface structures such as </a:t>
            </a:r>
            <a:endParaRPr lang="en-US" dirty="0" smtClean="0">
              <a:latin typeface="Times New Roman" panose="02020603050405020304" pitchFamily="18" charset="0"/>
              <a:cs typeface="Times New Roman" panose="02020603050405020304" pitchFamily="18" charset="0"/>
            </a:endParaRPr>
          </a:p>
          <a:p>
            <a:pPr marL="109728" indent="0" algn="just">
              <a:buNone/>
            </a:pPr>
            <a:r>
              <a:rPr lang="en-US" b="1"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It was Charlie who broke the window” </a:t>
            </a:r>
            <a:endParaRPr lang="en-US" b="1" dirty="0" smtClean="0">
              <a:latin typeface="Times New Roman" panose="02020603050405020304" pitchFamily="18" charset="0"/>
              <a:cs typeface="Times New Roman" panose="02020603050405020304" pitchFamily="18" charset="0"/>
            </a:endParaRPr>
          </a:p>
          <a:p>
            <a:pPr marL="109728" indent="0" algn="just">
              <a:buNone/>
            </a:pPr>
            <a:r>
              <a:rPr lang="en-US" dirty="0" smtClean="0">
                <a:latin typeface="Times New Roman" panose="02020603050405020304" pitchFamily="18" charset="0"/>
                <a:cs typeface="Times New Roman" panose="02020603050405020304" pitchFamily="18" charset="0"/>
              </a:rPr>
              <a:t>And</a:t>
            </a:r>
          </a:p>
          <a:p>
            <a:pPr marL="109728" indent="0" algn="just">
              <a:buNone/>
            </a:pP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“Was the window broken by Charlie”?</a:t>
            </a: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4285783"/>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lgn="just">
              <a:buNone/>
            </a:pPr>
            <a:r>
              <a:rPr lang="en-US" b="1" dirty="0">
                <a:latin typeface="Times New Roman" panose="02020603050405020304" pitchFamily="18" charset="0"/>
                <a:cs typeface="Times New Roman" panose="02020603050405020304" pitchFamily="18" charset="0"/>
              </a:rPr>
              <a:t>Structural ambiguity</a:t>
            </a:r>
            <a:endParaRPr lang="en-US" dirty="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sentence </a:t>
            </a:r>
            <a:r>
              <a:rPr lang="en-US" i="1" dirty="0">
                <a:latin typeface="Times New Roman" panose="02020603050405020304" pitchFamily="18" charset="0"/>
                <a:cs typeface="Times New Roman" panose="02020603050405020304" pitchFamily="18" charset="0"/>
              </a:rPr>
              <a:t>“Annie bumped into a man with an umbrella”</a:t>
            </a:r>
            <a:r>
              <a:rPr lang="en-US" dirty="0">
                <a:latin typeface="Times New Roman" panose="02020603050405020304" pitchFamily="18" charset="0"/>
                <a:cs typeface="Times New Roman" panose="02020603050405020304" pitchFamily="18" charset="0"/>
              </a:rPr>
              <a:t> is ambiguous since it expresses two different senses. One expresses the idea </a:t>
            </a:r>
            <a:r>
              <a:rPr lang="en-US" dirty="0" smtClean="0">
                <a:latin typeface="Times New Roman" panose="02020603050405020304" pitchFamily="18" charset="0"/>
                <a:cs typeface="Times New Roman" panose="02020603050405020304" pitchFamily="18" charset="0"/>
              </a:rPr>
              <a:t>that</a:t>
            </a:r>
          </a:p>
          <a:p>
            <a:pPr algn="just">
              <a:buFontTx/>
              <a:buChar char="-"/>
            </a:pP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t>
            </a:r>
            <a:r>
              <a:rPr lang="en-US" b="1" i="1" dirty="0">
                <a:latin typeface="Times New Roman" panose="02020603050405020304" pitchFamily="18" charset="0"/>
                <a:cs typeface="Times New Roman" panose="02020603050405020304" pitchFamily="18" charset="0"/>
              </a:rPr>
              <a:t>Annie had an umbrella and she bumped into a man with it</a:t>
            </a:r>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other expresses the idea that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b="1" dirty="0" smtClean="0">
                <a:solidFill>
                  <a:srgbClr val="FF0000"/>
                </a:solidFill>
                <a:latin typeface="Times New Roman" panose="02020603050405020304" pitchFamily="18" charset="0"/>
                <a:cs typeface="Times New Roman" panose="02020603050405020304" pitchFamily="18" charset="0"/>
              </a:rPr>
              <a:t>“</a:t>
            </a:r>
            <a:r>
              <a:rPr lang="en-US" b="1" i="1" dirty="0">
                <a:solidFill>
                  <a:srgbClr val="FF0000"/>
                </a:solidFill>
                <a:latin typeface="Times New Roman" panose="02020603050405020304" pitchFamily="18" charset="0"/>
                <a:cs typeface="Times New Roman" panose="02020603050405020304" pitchFamily="18" charset="0"/>
              </a:rPr>
              <a:t>Annie bumped into a man and the man happened to be carrying an umbrella.”</a:t>
            </a:r>
            <a:r>
              <a:rPr lang="en-US" b="1" dirty="0">
                <a:solidFill>
                  <a:srgbClr val="FF0000"/>
                </a:solidFill>
                <a:latin typeface="Times New Roman" panose="02020603050405020304" pitchFamily="18" charset="0"/>
                <a:cs typeface="Times New Roman" panose="02020603050405020304" pitchFamily="18" charset="0"/>
              </a:rPr>
              <a:t> </a:t>
            </a:r>
            <a:endParaRPr lang="en-US" b="1" dirty="0" smtClean="0">
              <a:solidFill>
                <a:srgbClr val="FF0000"/>
              </a:solidFill>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sentence provides an example of </a:t>
            </a:r>
            <a:r>
              <a:rPr lang="en-US" b="1" dirty="0">
                <a:latin typeface="Times New Roman" panose="02020603050405020304" pitchFamily="18" charset="0"/>
                <a:cs typeface="Times New Roman" panose="02020603050405020304" pitchFamily="18" charset="0"/>
              </a:rPr>
              <a:t>structural ambiguity</a:t>
            </a:r>
            <a:r>
              <a:rPr lang="en-US" dirty="0">
                <a:latin typeface="Times New Roman" panose="02020603050405020304" pitchFamily="18" charset="0"/>
                <a:cs typeface="Times New Roman" panose="02020603050405020304" pitchFamily="18" charset="0"/>
              </a:rPr>
              <a:t>. It has two distinct underlying interpretations that have to be represented differently in deep structure.</a:t>
            </a: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138708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a:latin typeface="Times New Roman" panose="02020603050405020304" pitchFamily="18" charset="0"/>
                <a:cs typeface="Times New Roman" panose="02020603050405020304" pitchFamily="18" charset="0"/>
              </a:rPr>
              <a:t>- Phrases can also be structurally ambiguous, as in expressions like </a:t>
            </a:r>
            <a:r>
              <a:rPr lang="en-US" i="1" dirty="0">
                <a:latin typeface="Times New Roman" panose="02020603050405020304" pitchFamily="18" charset="0"/>
                <a:cs typeface="Times New Roman" panose="02020603050405020304" pitchFamily="18" charset="0"/>
              </a:rPr>
              <a:t>small boys and girls</a:t>
            </a:r>
            <a:r>
              <a:rPr lang="en-US" dirty="0">
                <a:latin typeface="Times New Roman" panose="02020603050405020304" pitchFamily="18" charset="0"/>
                <a:cs typeface="Times New Roman" panose="02020603050405020304" pitchFamily="18" charset="0"/>
              </a:rPr>
              <a:t>. The underlying interpretation can be either “</a:t>
            </a:r>
            <a:r>
              <a:rPr lang="en-US" i="1" dirty="0">
                <a:latin typeface="Times New Roman" panose="02020603050405020304" pitchFamily="18" charset="0"/>
                <a:cs typeface="Times New Roman" panose="02020603050405020304" pitchFamily="18" charset="0"/>
              </a:rPr>
              <a:t>small boys and (small) girls” or “small boys and (all) girls.</a:t>
            </a:r>
            <a:r>
              <a:rPr lang="en-US" dirty="0">
                <a:latin typeface="Times New Roman" panose="02020603050405020304" pitchFamily="18" charset="0"/>
                <a:cs typeface="Times New Roman" panose="02020603050405020304" pitchFamily="18" charset="0"/>
              </a:rPr>
              <a:t>” The syntactic analysis must be capable of showing the structural distinction between these underlying representations.</a:t>
            </a:r>
          </a:p>
          <a:p>
            <a:pPr marL="109728"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46482"/>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2229"/>
            <a:ext cx="8229600" cy="6313713"/>
          </a:xfrm>
        </p:spPr>
        <p:txBody>
          <a:bodyPr>
            <a:normAutofit/>
          </a:bodyPr>
          <a:lstStyle/>
          <a:p>
            <a:pPr marL="109728" indent="0" algn="just">
              <a:buNone/>
            </a:pPr>
            <a:r>
              <a:rPr lang="en-US" sz="2000" b="1" dirty="0">
                <a:latin typeface="Times New Roman" panose="02020603050405020304" pitchFamily="18" charset="0"/>
                <a:cs typeface="Times New Roman" panose="02020603050405020304" pitchFamily="18" charset="0"/>
              </a:rPr>
              <a:t>Syntactic Analysis</a:t>
            </a:r>
          </a:p>
          <a:p>
            <a:pPr marL="109728" indent="0" algn="just">
              <a:buNone/>
            </a:pPr>
            <a:r>
              <a:rPr lang="en-US" sz="2000" dirty="0">
                <a:latin typeface="Times New Roman" panose="02020603050405020304" pitchFamily="18" charset="0"/>
                <a:cs typeface="Times New Roman" panose="02020603050405020304" pitchFamily="18" charset="0"/>
              </a:rPr>
              <a:t>In Chapter 7, we used constituent analysis to show how English sentences can </a:t>
            </a:r>
            <a:r>
              <a:rPr lang="en-US" sz="2000" dirty="0" smtClean="0">
                <a:latin typeface="Times New Roman" panose="02020603050405020304" pitchFamily="18" charset="0"/>
                <a:cs typeface="Times New Roman" panose="02020603050405020304" pitchFamily="18" charset="0"/>
              </a:rPr>
              <a:t>be constructed </a:t>
            </a:r>
            <a:r>
              <a:rPr lang="en-US" sz="2000" dirty="0">
                <a:latin typeface="Times New Roman" panose="02020603050405020304" pitchFamily="18" charset="0"/>
                <a:cs typeface="Times New Roman" panose="02020603050405020304" pitchFamily="18" charset="0"/>
              </a:rPr>
              <a:t>from a fixed set of constituents in a particular order. In </a:t>
            </a:r>
            <a:r>
              <a:rPr lang="en-US" sz="2000" dirty="0" smtClean="0">
                <a:latin typeface="Times New Roman" panose="02020603050405020304" pitchFamily="18" charset="0"/>
                <a:cs typeface="Times New Roman" panose="02020603050405020304" pitchFamily="18" charset="0"/>
              </a:rPr>
              <a:t>syntactic analysis</a:t>
            </a:r>
            <a:r>
              <a:rPr lang="en-US" sz="2000" dirty="0">
                <a:latin typeface="Times New Roman" panose="02020603050405020304" pitchFamily="18" charset="0"/>
                <a:cs typeface="Times New Roman" panose="02020603050405020304" pitchFamily="18" charset="0"/>
              </a:rPr>
              <a:t>, we use some conventional abbreviations for those constituents </a:t>
            </a:r>
            <a:r>
              <a:rPr lang="en-US" sz="2000" dirty="0" smtClean="0">
                <a:latin typeface="Times New Roman" panose="02020603050405020304" pitchFamily="18" charset="0"/>
                <a:cs typeface="Times New Roman" panose="02020603050405020304" pitchFamily="18" charset="0"/>
              </a:rPr>
              <a:t>as syntactic </a:t>
            </a:r>
            <a:r>
              <a:rPr lang="en-US" sz="2000" dirty="0">
                <a:latin typeface="Times New Roman" panose="02020603050405020304" pitchFamily="18" charset="0"/>
                <a:cs typeface="Times New Roman" panose="02020603050405020304" pitchFamily="18" charset="0"/>
              </a:rPr>
              <a:t>categories (parts of speech). Examples are </a:t>
            </a:r>
            <a:endParaRPr lang="en-US" sz="2000" dirty="0" smtClean="0">
              <a:latin typeface="Times New Roman" panose="02020603050405020304" pitchFamily="18" charset="0"/>
              <a:cs typeface="Times New Roman" panose="02020603050405020304" pitchFamily="18" charset="0"/>
            </a:endParaRPr>
          </a:p>
          <a:p>
            <a:pPr marL="109728" indent="0" algn="just">
              <a:buNone/>
            </a:pPr>
            <a:r>
              <a:rPr lang="en-US" sz="2000" dirty="0" smtClean="0">
                <a:latin typeface="Times New Roman" panose="02020603050405020304" pitchFamily="18" charset="0"/>
                <a:cs typeface="Times New Roman" panose="02020603050405020304" pitchFamily="18" charset="0"/>
              </a:rPr>
              <a:t>N </a:t>
            </a:r>
            <a:r>
              <a:rPr lang="en-US" sz="2000" dirty="0">
                <a:latin typeface="Times New Roman" panose="02020603050405020304" pitchFamily="18" charset="0"/>
                <a:cs typeface="Times New Roman" panose="02020603050405020304" pitchFamily="18" charset="0"/>
              </a:rPr>
              <a:t>(= noun), Art (= article),</a:t>
            </a:r>
          </a:p>
          <a:p>
            <a:pPr marL="109728" indent="0" algn="just">
              <a:buNone/>
            </a:pPr>
            <a:r>
              <a:rPr lang="en-US" sz="2000" dirty="0" err="1">
                <a:latin typeface="Times New Roman" panose="02020603050405020304" pitchFamily="18" charset="0"/>
                <a:cs typeface="Times New Roman" panose="02020603050405020304" pitchFamily="18" charset="0"/>
              </a:rPr>
              <a:t>Adj</a:t>
            </a:r>
            <a:r>
              <a:rPr lang="en-US" sz="2000" dirty="0">
                <a:latin typeface="Times New Roman" panose="02020603050405020304" pitchFamily="18" charset="0"/>
                <a:cs typeface="Times New Roman" panose="02020603050405020304" pitchFamily="18" charset="0"/>
              </a:rPr>
              <a:t> (= adjective) and V (= verb</a:t>
            </a:r>
            <a:r>
              <a:rPr lang="en-US" sz="2000" dirty="0" smtClean="0">
                <a:latin typeface="Times New Roman" panose="02020603050405020304" pitchFamily="18" charset="0"/>
                <a:cs typeface="Times New Roman" panose="02020603050405020304" pitchFamily="18" charset="0"/>
              </a:rPr>
              <a:t>).</a:t>
            </a:r>
          </a:p>
          <a:p>
            <a:pPr marL="109728" indent="0" algn="just">
              <a:buNone/>
            </a:pPr>
            <a:endParaRPr lang="en-US" sz="2000" dirty="0">
              <a:latin typeface="Times New Roman" panose="02020603050405020304" pitchFamily="18" charset="0"/>
              <a:cs typeface="Times New Roman" panose="02020603050405020304" pitchFamily="18" charset="0"/>
            </a:endParaRPr>
          </a:p>
          <a:p>
            <a:pPr marL="109728" indent="0" algn="just">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We also use abbreviations for phrases, such as</a:t>
            </a:r>
          </a:p>
          <a:p>
            <a:pPr marL="109728" indent="0" algn="just">
              <a:buNone/>
            </a:pPr>
            <a:r>
              <a:rPr lang="en-US" sz="2000" dirty="0">
                <a:latin typeface="Times New Roman" panose="02020603050405020304" pitchFamily="18" charset="0"/>
                <a:cs typeface="Times New Roman" panose="02020603050405020304" pitchFamily="18" charset="0"/>
              </a:rPr>
              <a:t>NP (= noun phrase) and VP (= verb phrase). In English, the verb phrase (VP)</a:t>
            </a:r>
          </a:p>
          <a:p>
            <a:pPr marL="109728" indent="0" algn="just">
              <a:buNone/>
            </a:pPr>
            <a:r>
              <a:rPr lang="en-US" sz="2000" dirty="0">
                <a:latin typeface="Times New Roman" panose="02020603050405020304" pitchFamily="18" charset="0"/>
                <a:cs typeface="Times New Roman" panose="02020603050405020304" pitchFamily="18" charset="0"/>
              </a:rPr>
              <a:t>consists of the verb (V) plus a noun phrase (NP) as in </a:t>
            </a:r>
            <a:r>
              <a:rPr lang="en-US" sz="2000" dirty="0" smtClean="0">
                <a:latin typeface="Times New Roman" panose="02020603050405020304" pitchFamily="18" charset="0"/>
                <a:cs typeface="Times New Roman" panose="02020603050405020304" pitchFamily="18" charset="0"/>
              </a:rPr>
              <a:t>Figure</a:t>
            </a:r>
            <a:endParaRPr lang="en-US" sz="20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1069" r="31083"/>
          <a:stretch/>
        </p:blipFill>
        <p:spPr bwMode="auto">
          <a:xfrm>
            <a:off x="2699658" y="4432754"/>
            <a:ext cx="3889828" cy="150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4490785"/>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4172"/>
            <a:ext cx="8229600" cy="5833120"/>
          </a:xfrm>
        </p:spPr>
        <p:txBody>
          <a:bodyPr>
            <a:normAutofit fontScale="70000" lnSpcReduction="20000"/>
          </a:bodyPr>
          <a:lstStyle/>
          <a:p>
            <a:pPr marL="109728" indent="0" algn="just">
              <a:buNone/>
            </a:pPr>
            <a:r>
              <a:rPr lang="en-US" dirty="0">
                <a:latin typeface="Times New Roman" panose="02020603050405020304" pitchFamily="18" charset="0"/>
                <a:cs typeface="Times New Roman" panose="02020603050405020304" pitchFamily="18" charset="0"/>
              </a:rPr>
              <a:t>However, it is not the only form a noun phrase can take. We want to be able</a:t>
            </a:r>
          </a:p>
          <a:p>
            <a:pPr marL="109728" indent="0" algn="just">
              <a:buNone/>
            </a:pPr>
            <a:r>
              <a:rPr lang="en-US" dirty="0">
                <a:latin typeface="Times New Roman" panose="02020603050405020304" pitchFamily="18" charset="0"/>
                <a:cs typeface="Times New Roman" panose="02020603050405020304" pitchFamily="18" charset="0"/>
              </a:rPr>
              <a:t>to include another constituent (</a:t>
            </a:r>
            <a:r>
              <a:rPr lang="en-US" dirty="0" err="1">
                <a:latin typeface="Times New Roman" panose="02020603050405020304" pitchFamily="18" charset="0"/>
                <a:cs typeface="Times New Roman" panose="02020603050405020304" pitchFamily="18" charset="0"/>
              </a:rPr>
              <a:t>Adj</a:t>
            </a:r>
            <a:r>
              <a:rPr lang="en-US" dirty="0">
                <a:latin typeface="Times New Roman" panose="02020603050405020304" pitchFamily="18" charset="0"/>
                <a:cs typeface="Times New Roman" panose="02020603050405020304" pitchFamily="18" charset="0"/>
              </a:rPr>
              <a:t>) in the rule so that it is good for not only</a:t>
            </a:r>
          </a:p>
          <a:p>
            <a:pPr marL="109728" indent="0" algn="just">
              <a:buNone/>
            </a:pPr>
            <a:r>
              <a:rPr lang="en-US" dirty="0">
                <a:latin typeface="Times New Roman" panose="02020603050405020304" pitchFamily="18" charset="0"/>
                <a:cs typeface="Times New Roman" panose="02020603050405020304" pitchFamily="18" charset="0"/>
              </a:rPr>
              <a:t>phrases like </a:t>
            </a:r>
            <a:r>
              <a:rPr lang="en-US" i="1" dirty="0">
                <a:latin typeface="Times New Roman" panose="02020603050405020304" pitchFamily="18" charset="0"/>
                <a:cs typeface="Times New Roman" panose="02020603050405020304" pitchFamily="18" charset="0"/>
              </a:rPr>
              <a:t>the dog</a:t>
            </a:r>
            <a:r>
              <a:rPr lang="en-US" dirty="0">
                <a:latin typeface="Times New Roman" panose="02020603050405020304" pitchFamily="18" charset="0"/>
                <a:cs typeface="Times New Roman" panose="02020603050405020304" pitchFamily="18" charset="0"/>
              </a:rPr>
              <a:t>, but also </a:t>
            </a:r>
            <a:r>
              <a:rPr lang="en-US" i="1" dirty="0">
                <a:latin typeface="Times New Roman" panose="02020603050405020304" pitchFamily="18" charset="0"/>
                <a:cs typeface="Times New Roman" panose="02020603050405020304" pitchFamily="18" charset="0"/>
              </a:rPr>
              <a:t>the big dog</a:t>
            </a:r>
            <a:r>
              <a:rPr lang="en-US" dirty="0">
                <a:latin typeface="Times New Roman" panose="02020603050405020304" pitchFamily="18" charset="0"/>
                <a:cs typeface="Times New Roman" panose="02020603050405020304" pitchFamily="18" charset="0"/>
              </a:rPr>
              <a:t>. This constituent is </a:t>
            </a:r>
            <a:r>
              <a:rPr lang="en-US" i="1" dirty="0">
                <a:latin typeface="Times New Roman" panose="02020603050405020304" pitchFamily="18" charset="0"/>
                <a:cs typeface="Times New Roman" panose="02020603050405020304" pitchFamily="18" charset="0"/>
              </a:rPr>
              <a:t>optional </a:t>
            </a:r>
            <a:r>
              <a:rPr lang="en-US" dirty="0">
                <a:latin typeface="Times New Roman" panose="02020603050405020304" pitchFamily="18" charset="0"/>
                <a:cs typeface="Times New Roman" panose="02020603050405020304" pitchFamily="18" charset="0"/>
              </a:rPr>
              <a:t>in a noun</a:t>
            </a:r>
          </a:p>
          <a:p>
            <a:pPr marL="109728" indent="0" algn="just">
              <a:buNone/>
            </a:pPr>
            <a:r>
              <a:rPr lang="en-US" dirty="0">
                <a:latin typeface="Times New Roman" panose="02020603050405020304" pitchFamily="18" charset="0"/>
                <a:cs typeface="Times New Roman" panose="02020603050405020304" pitchFamily="18" charset="0"/>
              </a:rPr>
              <a:t>phrase, so we use round brackets to indicate that </a:t>
            </a:r>
            <a:r>
              <a:rPr lang="en-US" dirty="0" err="1">
                <a:latin typeface="Times New Roman" panose="02020603050405020304" pitchFamily="18" charset="0"/>
                <a:cs typeface="Times New Roman" panose="02020603050405020304" pitchFamily="18" charset="0"/>
              </a:rPr>
              <a:t>Adj</a:t>
            </a:r>
            <a:r>
              <a:rPr lang="en-US" dirty="0">
                <a:latin typeface="Times New Roman" panose="02020603050405020304" pitchFamily="18" charset="0"/>
                <a:cs typeface="Times New Roman" panose="02020603050405020304" pitchFamily="18" charset="0"/>
              </a:rPr>
              <a:t> is an optional constituent, as</a:t>
            </a:r>
          </a:p>
          <a:p>
            <a:pPr marL="109728" indent="0" algn="just">
              <a:buNone/>
            </a:pPr>
            <a:r>
              <a:rPr lang="en-US" dirty="0">
                <a:latin typeface="Times New Roman" panose="02020603050405020304" pitchFamily="18" charset="0"/>
                <a:cs typeface="Times New Roman" panose="02020603050405020304" pitchFamily="18" charset="0"/>
              </a:rPr>
              <a:t>shown here</a:t>
            </a:r>
            <a:r>
              <a:rPr lang="en-US" dirty="0" smtClean="0">
                <a:latin typeface="Times New Roman" panose="02020603050405020304" pitchFamily="18" charset="0"/>
                <a:cs typeface="Times New Roman" panose="02020603050405020304" pitchFamily="18" charset="0"/>
              </a:rPr>
              <a:t>:</a:t>
            </a:r>
          </a:p>
          <a:p>
            <a:pPr marL="109728" indent="0" algn="just">
              <a:buNone/>
            </a:pPr>
            <a:endParaRPr lang="en-US" dirty="0">
              <a:latin typeface="Times New Roman" panose="02020603050405020304" pitchFamily="18" charset="0"/>
              <a:cs typeface="Times New Roman" panose="02020603050405020304" pitchFamily="18" charset="0"/>
            </a:endParaRPr>
          </a:p>
          <a:p>
            <a:pPr marL="109728" indent="0" algn="just">
              <a:buNone/>
            </a:pPr>
            <a:endParaRPr lang="en-US" dirty="0">
              <a:latin typeface="Times New Roman" panose="02020603050405020304" pitchFamily="18" charset="0"/>
              <a:cs typeface="Times New Roman" panose="02020603050405020304" pitchFamily="18" charset="0"/>
            </a:endParaRPr>
          </a:p>
          <a:p>
            <a:pPr marL="109728" indent="0" algn="just">
              <a:buNone/>
            </a:pPr>
            <a:r>
              <a:rPr lang="en-US" dirty="0">
                <a:latin typeface="Times New Roman" panose="02020603050405020304" pitchFamily="18" charset="0"/>
                <a:cs typeface="Times New Roman" panose="02020603050405020304" pitchFamily="18" charset="0"/>
              </a:rPr>
              <a:t>Another common symbol is in the form of curly brackets </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These indicate</a:t>
            </a:r>
          </a:p>
          <a:p>
            <a:pPr marL="109728" indent="0" algn="just">
              <a:buNone/>
            </a:pPr>
            <a:r>
              <a:rPr lang="en-US" dirty="0">
                <a:latin typeface="Times New Roman" panose="02020603050405020304" pitchFamily="18" charset="0"/>
                <a:cs typeface="Times New Roman" panose="02020603050405020304" pitchFamily="18" charset="0"/>
              </a:rPr>
              <a:t>that </a:t>
            </a:r>
            <a:r>
              <a:rPr lang="en-US" i="1" dirty="0">
                <a:latin typeface="Times New Roman" panose="02020603050405020304" pitchFamily="18" charset="0"/>
                <a:cs typeface="Times New Roman" panose="02020603050405020304" pitchFamily="18" charset="0"/>
              </a:rPr>
              <a:t>only one </a:t>
            </a:r>
            <a:r>
              <a:rPr lang="en-US" dirty="0">
                <a:latin typeface="Times New Roman" panose="02020603050405020304" pitchFamily="18" charset="0"/>
                <a:cs typeface="Times New Roman" panose="02020603050405020304" pitchFamily="18" charset="0"/>
              </a:rPr>
              <a:t>of the elements enclosed within the curly brackets must be selected.</a:t>
            </a:r>
          </a:p>
          <a:p>
            <a:pPr marL="109728" indent="0" algn="just">
              <a:buNone/>
            </a:pPr>
            <a:r>
              <a:rPr lang="en-US" dirty="0">
                <a:latin typeface="Times New Roman" panose="02020603050405020304" pitchFamily="18" charset="0"/>
                <a:cs typeface="Times New Roman" panose="02020603050405020304" pitchFamily="18" charset="0"/>
              </a:rPr>
              <a:t>We have already seen, in Figure 7.3, on page 104, that a noun phrase can also</a:t>
            </a:r>
          </a:p>
          <a:p>
            <a:pPr marL="109728" indent="0" algn="just">
              <a:buNone/>
            </a:pPr>
            <a:r>
              <a:rPr lang="en-US" dirty="0">
                <a:latin typeface="Times New Roman" panose="02020603050405020304" pitchFamily="18" charset="0"/>
                <a:cs typeface="Times New Roman" panose="02020603050405020304" pitchFamily="18" charset="0"/>
              </a:rPr>
              <a:t>contain a pronoun (</a:t>
            </a:r>
            <a:r>
              <a:rPr lang="en-US" i="1" dirty="0">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or a proper noun (</a:t>
            </a:r>
            <a:r>
              <a:rPr lang="en-US" i="1" dirty="0">
                <a:latin typeface="Times New Roman" panose="02020603050405020304" pitchFamily="18" charset="0"/>
                <a:cs typeface="Times New Roman" panose="02020603050405020304" pitchFamily="18" charset="0"/>
              </a:rPr>
              <a:t>Brazil</a:t>
            </a:r>
            <a:r>
              <a:rPr lang="en-US" dirty="0">
                <a:latin typeface="Times New Roman" panose="02020603050405020304" pitchFamily="18" charset="0"/>
                <a:cs typeface="Times New Roman" panose="02020603050405020304" pitchFamily="18" charset="0"/>
              </a:rPr>
              <a:t>). Using the abbreviations “Pro”</a:t>
            </a:r>
          </a:p>
          <a:p>
            <a:pPr marL="109728" indent="0" algn="just">
              <a:buNone/>
            </a:pPr>
            <a:r>
              <a:rPr lang="en-US" dirty="0">
                <a:latin typeface="Times New Roman" panose="02020603050405020304" pitchFamily="18" charset="0"/>
                <a:cs typeface="Times New Roman" panose="02020603050405020304" pitchFamily="18" charset="0"/>
              </a:rPr>
              <a:t>(for pronoun) and “PN” (for proper noun), we can write three separate rules, as</a:t>
            </a:r>
          </a:p>
          <a:p>
            <a:pPr marL="109728" indent="0" algn="just">
              <a:buNone/>
            </a:pPr>
            <a:r>
              <a:rPr lang="en-US" dirty="0">
                <a:latin typeface="Times New Roman" panose="02020603050405020304" pitchFamily="18" charset="0"/>
                <a:cs typeface="Times New Roman" panose="02020603050405020304" pitchFamily="18" charset="0"/>
              </a:rPr>
              <a:t>shown on the left, but it is more succinct to write one rule, on the right, using</a:t>
            </a:r>
          </a:p>
          <a:p>
            <a:pPr marL="109728" indent="0" algn="just">
              <a:buNone/>
            </a:pPr>
            <a:r>
              <a:rPr lang="en-US" dirty="0">
                <a:latin typeface="Times New Roman" panose="02020603050405020304" pitchFamily="18" charset="0"/>
                <a:cs typeface="Times New Roman" panose="02020603050405020304" pitchFamily="18" charset="0"/>
              </a:rPr>
              <a:t>curly brackets.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9428" y="1621064"/>
            <a:ext cx="1524000" cy="190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1225" y="4814660"/>
            <a:ext cx="4781550" cy="85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7212814"/>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TotalTime>
  <Words>1066</Words>
  <Application>Microsoft Office PowerPoint</Application>
  <PresentationFormat>On-screen Show (4:3)</PresentationFormat>
  <Paragraphs>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Syntax</vt:lpstr>
      <vt:lpstr>PowerPoint Presentation</vt:lpstr>
      <vt:lpstr>Syntactic rules</vt:lpstr>
      <vt:lpstr>Generative 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Scopus and Clarivate: An In-depth Analysis</dc:title>
  <dc:creator>Salah</dc:creator>
  <dc:description>generated using python-pptx</dc:description>
  <cp:lastModifiedBy>Salah</cp:lastModifiedBy>
  <cp:revision>36</cp:revision>
  <dcterms:created xsi:type="dcterms:W3CDTF">2013-01-27T09:14:16Z</dcterms:created>
  <dcterms:modified xsi:type="dcterms:W3CDTF">2025-02-12T19:29:48Z</dcterms:modified>
</cp:coreProperties>
</file>