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3004800" cy="9753600"/>
  <p:notesSz cx="13004800" cy="9753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57" d="100"/>
          <a:sy n="57" d="100"/>
        </p:scale>
        <p:origin x="-97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866988"/>
            <a:ext cx="11054080" cy="6068907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11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7044267"/>
            <a:ext cx="9103360" cy="1733973"/>
          </a:xfrm>
        </p:spPr>
        <p:txBody>
          <a:bodyPr>
            <a:normAutofit/>
          </a:bodyPr>
          <a:lstStyle>
            <a:lvl1pPr marL="0" indent="0" algn="ctr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1950721"/>
            <a:ext cx="11054080" cy="3562773"/>
          </a:xfrm>
        </p:spPr>
        <p:txBody>
          <a:bodyPr anchor="b"/>
          <a:lstStyle>
            <a:lvl1pPr algn="ctr" defTabSz="130046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6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5786686"/>
            <a:ext cx="11054080" cy="1609795"/>
          </a:xfrm>
        </p:spPr>
        <p:txBody>
          <a:bodyPr anchor="t"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94026" y="5581226"/>
            <a:ext cx="120565" cy="1205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78506" y="5581226"/>
            <a:ext cx="120565" cy="1205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10902" y="5581226"/>
            <a:ext cx="120565" cy="1205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34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0192" y="2275840"/>
            <a:ext cx="5748122" cy="64373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0"/>
            <a:ext cx="5746045" cy="866987"/>
          </a:xfrm>
        </p:spPr>
        <p:txBody>
          <a:bodyPr anchor="b">
            <a:noAutofit/>
          </a:bodyPr>
          <a:lstStyle>
            <a:lvl1pPr marL="0" indent="0" algn="ctr">
              <a:buNone/>
              <a:defRPr sz="34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774" y="2275840"/>
            <a:ext cx="5748302" cy="866987"/>
          </a:xfrm>
        </p:spPr>
        <p:txBody>
          <a:bodyPr anchor="b">
            <a:noAutofit/>
          </a:bodyPr>
          <a:lstStyle>
            <a:lvl1pPr marL="0" indent="0" algn="ctr">
              <a:buNone/>
              <a:defRPr sz="34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50240" y="3147162"/>
            <a:ext cx="5748122" cy="55660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645453" y="3147162"/>
            <a:ext cx="5748122" cy="5565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191" y="379307"/>
            <a:ext cx="4278490" cy="2980267"/>
          </a:xfrm>
        </p:spPr>
        <p:txBody>
          <a:bodyPr anchor="b"/>
          <a:lstStyle>
            <a:lvl1pPr algn="ctr">
              <a:lnSpc>
                <a:spcPct val="100000"/>
              </a:lnSpc>
              <a:defRPr sz="4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2774" y="388339"/>
            <a:ext cx="7105227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1191" y="3467948"/>
            <a:ext cx="4278490" cy="524481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8730" y="325120"/>
            <a:ext cx="8123483" cy="1273387"/>
          </a:xfrm>
        </p:spPr>
        <p:txBody>
          <a:bodyPr anchor="b"/>
          <a:lstStyle>
            <a:lvl1pPr algn="ctr">
              <a:lnSpc>
                <a:spcPct val="10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44890" y="1625600"/>
            <a:ext cx="8611163" cy="645837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8730" y="8263467"/>
            <a:ext cx="8123483" cy="758613"/>
          </a:xfrm>
        </p:spPr>
        <p:txBody>
          <a:bodyPr>
            <a:normAutofit/>
          </a:bodyPr>
          <a:lstStyle>
            <a:lvl1pPr marL="0" indent="0" algn="ctr">
              <a:buNone/>
              <a:defRPr sz="23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2275840"/>
          </a:xfrm>
          <a:prstGeom prst="rect">
            <a:avLst/>
          </a:prstGeom>
        </p:spPr>
        <p:txBody>
          <a:bodyPr vert="horz" lIns="130046" tIns="65023" rIns="130046" bIns="65023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1"/>
            <a:ext cx="11704320" cy="643692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50094" y="9040143"/>
            <a:ext cx="2966720" cy="519289"/>
          </a:xfrm>
          <a:prstGeom prst="rect">
            <a:avLst/>
          </a:prstGeom>
        </p:spPr>
        <p:txBody>
          <a:bodyPr vert="horz" lIns="130046" tIns="65023" rIns="65023" bIns="65023" rtlCol="0" anchor="ctr"/>
          <a:lstStyle>
            <a:lvl1pPr algn="r">
              <a:defRPr sz="17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480" y="9040143"/>
            <a:ext cx="4050453" cy="519289"/>
          </a:xfrm>
          <a:prstGeom prst="rect">
            <a:avLst/>
          </a:prstGeom>
        </p:spPr>
        <p:txBody>
          <a:bodyPr vert="horz" lIns="65023" tIns="65023" rIns="130046" bIns="65023" rtlCol="0" anchor="ctr"/>
          <a:lstStyle>
            <a:lvl1pPr algn="l">
              <a:defRPr sz="17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150441" y="9040143"/>
            <a:ext cx="799253" cy="519289"/>
          </a:xfrm>
          <a:prstGeom prst="rect">
            <a:avLst/>
          </a:prstGeom>
        </p:spPr>
        <p:txBody>
          <a:bodyPr vert="horz" lIns="39014" tIns="65023" rIns="65023" bIns="65023" rtlCol="0" anchor="ctr"/>
          <a:lstStyle>
            <a:lvl1pPr algn="l">
              <a:defRPr sz="17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028814" y="9243568"/>
            <a:ext cx="120565" cy="1205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marL="0" algn="ctr" defTabSz="1300460" rtl="0" eaLnBrk="1" latinLnBrk="0" hangingPunct="1"/>
            <a:endParaRPr lang="en-US" sz="26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809414" y="9243568"/>
            <a:ext cx="120565" cy="12056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 spd="slow">
    <p:wipe/>
  </p:transition>
  <p:txStyles>
    <p:titleStyle>
      <a:lvl1pPr algn="ctr" defTabSz="1300460" rtl="0" eaLnBrk="1" latinLnBrk="0" hangingPunct="1">
        <a:lnSpc>
          <a:spcPts val="8249"/>
        </a:lnSpc>
        <a:spcBef>
          <a:spcPct val="0"/>
        </a:spcBef>
        <a:buNone/>
        <a:defRPr sz="77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487672" indent="-487672" algn="l" defTabSz="13004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1056623" indent="-406394" algn="l" defTabSz="1300460" rtl="0" eaLnBrk="1" latinLnBrk="0" hangingPunct="1">
        <a:spcBef>
          <a:spcPct val="20000"/>
        </a:spcBef>
        <a:buFont typeface="Courier New" pitchFamily="49" charset="0"/>
        <a:buChar char="o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625575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2275804" indent="-325115" algn="l" defTabSz="1300460" rtl="0" eaLnBrk="1" latinLnBrk="0" hangingPunct="1">
        <a:spcBef>
          <a:spcPct val="20000"/>
        </a:spcBef>
        <a:buFont typeface="Courier New" pitchFamily="49" charset="0"/>
        <a:buChar char="o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92603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Courier New" pitchFamily="49" charset="0"/>
        <a:buChar char="o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Courier New" pitchFamily="49" charset="0"/>
        <a:buChar char="o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5900" y="9525000"/>
            <a:ext cx="12573000" cy="12700"/>
          </a:xfrm>
          <a:custGeom>
            <a:avLst/>
            <a:gdLst/>
            <a:ahLst/>
            <a:cxnLst/>
            <a:rect l="l" t="t" r="r" b="b"/>
            <a:pathLst>
              <a:path w="12573000" h="12700">
                <a:moveTo>
                  <a:pt x="0" y="12700"/>
                </a:moveTo>
                <a:lnTo>
                  <a:pt x="12573000" y="12700"/>
                </a:lnTo>
                <a:lnTo>
                  <a:pt x="1257300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D4D4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41347" y="9118689"/>
            <a:ext cx="446087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sz="2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adapted</a:t>
            </a:r>
            <a:r>
              <a:rPr sz="22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2200" b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Yule</a:t>
            </a:r>
            <a:r>
              <a:rPr sz="2200" b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(2010)</a:t>
            </a:r>
            <a:endParaRPr sz="2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56269" y="9127959"/>
            <a:ext cx="37839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Copyright</a:t>
            </a:r>
            <a:r>
              <a:rPr sz="21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©</a:t>
            </a:r>
            <a:r>
              <a:rPr sz="21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2014</a:t>
            </a:r>
            <a:r>
              <a:rPr sz="2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Haifa</a:t>
            </a:r>
            <a:r>
              <a:rPr sz="21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Alroqi</a:t>
            </a:r>
            <a:endParaRPr sz="2100">
              <a:latin typeface="Arial"/>
              <a:cs typeface="Arial"/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711200" y="3429000"/>
            <a:ext cx="11811000" cy="3323987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Pragmatics</a:t>
            </a:r>
            <a:br>
              <a:rPr lang="en-US" sz="6600" dirty="0" smtClean="0"/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By Dr. Salah Al </a:t>
            </a:r>
            <a:r>
              <a:rPr lang="en-US" sz="6600" dirty="0" err="1" smtClean="0"/>
              <a:t>Bahadily</a:t>
            </a:r>
            <a:endParaRPr lang="en-US" sz="66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381000"/>
            <a:ext cx="9918700" cy="842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5580">
              <a:lnSpc>
                <a:spcPct val="100000"/>
              </a:lnSpc>
              <a:spcBef>
                <a:spcPts val="90"/>
              </a:spcBef>
            </a:pPr>
            <a:r>
              <a:rPr sz="5400" spc="-10" dirty="0"/>
              <a:t>Reference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76151" y="1682750"/>
            <a:ext cx="12217400" cy="1206500"/>
          </a:xfrm>
          <a:prstGeom prst="rect">
            <a:avLst/>
          </a:prstGeom>
          <a:ln w="50800">
            <a:solidFill>
              <a:srgbClr val="B91109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65735" marR="387350">
              <a:lnSpc>
                <a:spcPct val="115300"/>
              </a:lnSpc>
              <a:spcBef>
                <a:spcPts val="370"/>
              </a:spcBef>
            </a:pPr>
            <a:r>
              <a:rPr sz="2950" dirty="0">
                <a:solidFill>
                  <a:srgbClr val="B91109"/>
                </a:solidFill>
                <a:latin typeface="Georgia"/>
                <a:cs typeface="Georgia"/>
              </a:rPr>
              <a:t>Reference:</a:t>
            </a:r>
            <a:r>
              <a:rPr sz="2950" spc="70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an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act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by</a:t>
            </a:r>
            <a:r>
              <a:rPr sz="2950" spc="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which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a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speaker/writer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uses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language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to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enable</a:t>
            </a:r>
            <a:r>
              <a:rPr sz="2950" spc="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spc="-50" dirty="0">
                <a:solidFill>
                  <a:srgbClr val="095BC4"/>
                </a:solidFill>
                <a:latin typeface="Georgia"/>
                <a:cs typeface="Georgia"/>
              </a:rPr>
              <a:t>a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listener/reader</a:t>
            </a:r>
            <a:r>
              <a:rPr sz="2950" spc="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to</a:t>
            </a:r>
            <a:r>
              <a:rPr sz="2950" spc="7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identify</a:t>
            </a:r>
            <a:r>
              <a:rPr sz="2950" spc="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someone</a:t>
            </a:r>
            <a:r>
              <a:rPr sz="2950" spc="7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dirty="0">
                <a:solidFill>
                  <a:srgbClr val="095BC4"/>
                </a:solidFill>
                <a:latin typeface="Georgia"/>
                <a:cs typeface="Georgia"/>
              </a:rPr>
              <a:t>or</a:t>
            </a:r>
            <a:r>
              <a:rPr sz="2950" spc="7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950" spc="-10" dirty="0">
                <a:solidFill>
                  <a:srgbClr val="095BC4"/>
                </a:solidFill>
                <a:latin typeface="Georgia"/>
                <a:cs typeface="Georgia"/>
              </a:rPr>
              <a:t>something</a:t>
            </a:r>
            <a:endParaRPr sz="295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866" y="4163015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1866" y="4672031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1866" y="5181047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229" y="5677568"/>
            <a:ext cx="138430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7229" y="6278025"/>
            <a:ext cx="138430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1866" y="6890975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1866" y="7399992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7229" y="3348492"/>
            <a:ext cx="10767695" cy="7098353"/>
          </a:xfrm>
          <a:prstGeom prst="rect">
            <a:avLst/>
          </a:prstGeom>
        </p:spPr>
        <p:txBody>
          <a:bodyPr vert="horz" wrap="square" lIns="0" tIns="172085" rIns="0" bIns="0" rtlCol="0">
            <a:spAutoFit/>
          </a:bodyPr>
          <a:lstStyle/>
          <a:p>
            <a:pPr marL="400685" indent="-387985">
              <a:lnSpc>
                <a:spcPct val="100000"/>
              </a:lnSpc>
              <a:spcBef>
                <a:spcPts val="1355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r>
              <a:rPr sz="2950" dirty="0">
                <a:latin typeface="Georgia"/>
                <a:cs typeface="Georgia"/>
              </a:rPr>
              <a:t>We</a:t>
            </a:r>
            <a:r>
              <a:rPr sz="2950" spc="4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can</a:t>
            </a:r>
            <a:r>
              <a:rPr sz="2950" spc="45" dirty="0">
                <a:latin typeface="Georgia"/>
                <a:cs typeface="Georgia"/>
              </a:rPr>
              <a:t> </a:t>
            </a:r>
            <a:r>
              <a:rPr sz="2950" spc="-20" dirty="0">
                <a:latin typeface="Georgia"/>
                <a:cs typeface="Georgia"/>
              </a:rPr>
              <a:t>use:</a:t>
            </a:r>
            <a:endParaRPr sz="2950" dirty="0">
              <a:latin typeface="Georgia"/>
              <a:cs typeface="Georgia"/>
            </a:endParaRPr>
          </a:p>
          <a:p>
            <a:pPr marL="675640">
              <a:lnSpc>
                <a:spcPct val="100000"/>
              </a:lnSpc>
              <a:spcBef>
                <a:spcPts val="1060"/>
              </a:spcBef>
            </a:pP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Proper</a:t>
            </a:r>
            <a:r>
              <a:rPr sz="2550" spc="-2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nouns:</a:t>
            </a:r>
            <a:r>
              <a:rPr sz="2550" spc="-2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Chomsky,</a:t>
            </a:r>
            <a:r>
              <a:rPr sz="255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Ahmed</a:t>
            </a:r>
            <a:r>
              <a:rPr sz="255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550" dirty="0">
              <a:latin typeface="Georgia"/>
              <a:cs typeface="Georgia"/>
            </a:endParaRPr>
          </a:p>
          <a:p>
            <a:pPr marL="675640" marR="1852930">
              <a:lnSpc>
                <a:spcPct val="131000"/>
              </a:lnSpc>
              <a:tabLst>
                <a:tab pos="3432175" algn="l"/>
              </a:tabLst>
            </a:pP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Nouns</a:t>
            </a:r>
            <a:r>
              <a:rPr sz="2550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in </a:t>
            </a:r>
            <a:r>
              <a:rPr sz="2550" spc="-10" dirty="0">
                <a:solidFill>
                  <a:srgbClr val="5A6377"/>
                </a:solidFill>
                <a:latin typeface="Georgia"/>
                <a:cs typeface="Georgia"/>
              </a:rPr>
              <a:t>phrases: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	(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cat,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5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writer,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my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friend,</a:t>
            </a:r>
            <a:r>
              <a:rPr sz="25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spc="-20" dirty="0">
                <a:solidFill>
                  <a:srgbClr val="168BBA"/>
                </a:solidFill>
                <a:latin typeface="Georgia"/>
                <a:cs typeface="Georgia"/>
              </a:rPr>
              <a:t>war</a:t>
            </a:r>
            <a:r>
              <a:rPr sz="2550" spc="-20" dirty="0">
                <a:solidFill>
                  <a:srgbClr val="5A6377"/>
                </a:solidFill>
                <a:latin typeface="Georgia"/>
                <a:cs typeface="Georgia"/>
              </a:rPr>
              <a:t>)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Pronouns:</a:t>
            </a:r>
            <a:r>
              <a:rPr sz="25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he,</a:t>
            </a:r>
            <a:r>
              <a:rPr sz="255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dirty="0">
                <a:solidFill>
                  <a:srgbClr val="168BBA"/>
                </a:solidFill>
                <a:latin typeface="Georgia"/>
                <a:cs typeface="Georgia"/>
              </a:rPr>
              <a:t>she,</a:t>
            </a:r>
            <a:r>
              <a:rPr sz="25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50" i="1" spc="-25" dirty="0">
                <a:solidFill>
                  <a:srgbClr val="168BBA"/>
                </a:solidFill>
                <a:latin typeface="Georgia"/>
                <a:cs typeface="Georgia"/>
              </a:rPr>
              <a:t>it</a:t>
            </a:r>
            <a:r>
              <a:rPr sz="2550" spc="-25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550" dirty="0"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r>
              <a:rPr sz="2950" dirty="0" smtClean="0">
                <a:latin typeface="Georgia"/>
                <a:cs typeface="Georgia"/>
              </a:rPr>
              <a:t>We</a:t>
            </a:r>
            <a:r>
              <a:rPr sz="2950" spc="30" dirty="0" smtClean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invent</a:t>
            </a:r>
            <a:r>
              <a:rPr sz="2950" spc="3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references:</a:t>
            </a:r>
            <a:r>
              <a:rPr sz="2950" spc="30" dirty="0">
                <a:latin typeface="Georgia"/>
                <a:cs typeface="Georgia"/>
              </a:rPr>
              <a:t> </a:t>
            </a:r>
            <a:r>
              <a:rPr lang="en-US" sz="2550" i="1" dirty="0" smtClean="0">
                <a:solidFill>
                  <a:srgbClr val="168BBA"/>
                </a:solidFill>
                <a:latin typeface="Georgia"/>
                <a:cs typeface="Georgia"/>
              </a:rPr>
              <a:t>for example when you call your fat  friend lunchbox  as in :  </a:t>
            </a: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dirty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r>
              <a:rPr lang="en-US" sz="2550" i="1" u="sng" dirty="0" smtClean="0">
                <a:solidFill>
                  <a:schemeClr val="tx1"/>
                </a:solidFill>
                <a:latin typeface="Georgia"/>
                <a:cs typeface="Georgia"/>
              </a:rPr>
              <a:t>  Did you call </a:t>
            </a:r>
            <a:r>
              <a:rPr lang="en-US" sz="2550" b="1" i="1" u="sng" dirty="0">
                <a:solidFill>
                  <a:schemeClr val="tx1"/>
                </a:solidFill>
                <a:latin typeface="Georgia"/>
                <a:cs typeface="Georgia"/>
              </a:rPr>
              <a:t>L</a:t>
            </a:r>
            <a:r>
              <a:rPr lang="en-US" sz="2550" b="1" i="1" u="sng" dirty="0" smtClean="0">
                <a:solidFill>
                  <a:schemeClr val="tx1"/>
                </a:solidFill>
                <a:latin typeface="Georgia"/>
                <a:cs typeface="Georgia"/>
              </a:rPr>
              <a:t>unchbox</a:t>
            </a:r>
            <a:r>
              <a:rPr lang="en-US" sz="2550" i="1" u="sng" dirty="0" smtClean="0">
                <a:solidFill>
                  <a:schemeClr val="tx1"/>
                </a:solidFill>
                <a:latin typeface="Georgia"/>
                <a:cs typeface="Georgia"/>
              </a:rPr>
              <a:t> yesterday? </a:t>
            </a:r>
            <a:r>
              <a:rPr lang="en-US" sz="2550" i="1" u="sng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lang="en-US" sz="2550" i="1" u="sng" dirty="0" smtClean="0">
                <a:solidFill>
                  <a:schemeClr val="tx1"/>
                </a:solidFill>
                <a:latin typeface="Georgia"/>
                <a:cs typeface="Georgia"/>
              </a:rPr>
              <a:t>They say he is sick.</a:t>
            </a:r>
            <a:endParaRPr lang="en-US" sz="2550" i="1" u="sng" spc="-10" dirty="0" smtClean="0">
              <a:solidFill>
                <a:schemeClr val="tx1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spc="-10" dirty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spc="-10" dirty="0" smtClean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spc="-10" dirty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spc="-10" dirty="0" smtClean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lang="en-US" sz="2550" i="1" spc="-10" dirty="0">
              <a:solidFill>
                <a:srgbClr val="168BBA"/>
              </a:solidFill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78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endParaRPr sz="255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2200" y="304800"/>
            <a:ext cx="821436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96540">
              <a:lnSpc>
                <a:spcPct val="100000"/>
              </a:lnSpc>
              <a:spcBef>
                <a:spcPts val="90"/>
              </a:spcBef>
            </a:pPr>
            <a:r>
              <a:rPr sz="6000" spc="-10" dirty="0"/>
              <a:t>Inference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198" y="2240496"/>
            <a:ext cx="120014" cy="3486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0213" y="2050936"/>
            <a:ext cx="1108265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000"/>
              </a:lnSpc>
              <a:spcBef>
                <a:spcPts val="100"/>
              </a:spcBef>
            </a:pPr>
            <a:r>
              <a:rPr sz="2500" dirty="0">
                <a:latin typeface="Georgia"/>
                <a:cs typeface="Georgia"/>
              </a:rPr>
              <a:t>A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successful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act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reference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depends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more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on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listener's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ability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recognize </a:t>
            </a:r>
            <a:r>
              <a:rPr sz="2500" dirty="0">
                <a:latin typeface="Georgia"/>
                <a:cs typeface="Georgia"/>
              </a:rPr>
              <a:t>what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mean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than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on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listener’s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dictionary’s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knowledge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word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we</a:t>
            </a:r>
            <a:r>
              <a:rPr sz="2500" spc="-60" dirty="0">
                <a:latin typeface="Georgia"/>
                <a:cs typeface="Georgia"/>
              </a:rPr>
              <a:t> </a:t>
            </a:r>
            <a:r>
              <a:rPr sz="2500" spc="-20" dirty="0">
                <a:latin typeface="Georgia"/>
                <a:cs typeface="Georgia"/>
              </a:rPr>
              <a:t>use.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198" y="3380539"/>
            <a:ext cx="120014" cy="34861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0213" y="3344599"/>
            <a:ext cx="8218805" cy="4057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500" dirty="0">
                <a:latin typeface="Georgia"/>
                <a:cs typeface="Georgia"/>
              </a:rPr>
              <a:t>We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can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use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names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associated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with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things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refer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people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5498" y="3724380"/>
            <a:ext cx="8496300" cy="1818639"/>
          </a:xfrm>
          <a:prstGeom prst="rect">
            <a:avLst/>
          </a:prstGeom>
        </p:spPr>
        <p:txBody>
          <a:bodyPr vert="horz" wrap="square" lIns="0" tIns="224790" rIns="0" bIns="0" rtlCol="0">
            <a:spAutoFit/>
          </a:bodyPr>
          <a:lstStyle/>
          <a:p>
            <a:pPr marL="608965" indent="-309245">
              <a:lnSpc>
                <a:spcPct val="100000"/>
              </a:lnSpc>
              <a:spcBef>
                <a:spcPts val="1770"/>
              </a:spcBef>
              <a:buClr>
                <a:srgbClr val="60B4CC"/>
              </a:buClr>
              <a:buSzPct val="70000"/>
              <a:buFont typeface="Georgia"/>
              <a:buChar char="•"/>
              <a:tabLst>
                <a:tab pos="608965" algn="l"/>
              </a:tabLst>
            </a:pP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Where’</a:t>
            </a:r>
            <a:r>
              <a:rPr sz="2500" i="1" spc="-7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</a:t>
            </a:r>
            <a:r>
              <a:rPr sz="2500" i="1" spc="-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the</a:t>
            </a:r>
            <a:r>
              <a:rPr sz="2500" i="1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caesar</a:t>
            </a:r>
            <a:r>
              <a:rPr sz="2500" i="1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salad</a:t>
            </a:r>
            <a:r>
              <a:rPr sz="2500" i="1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spc="-10" dirty="0">
                <a:solidFill>
                  <a:srgbClr val="095BC4"/>
                </a:solidFill>
                <a:latin typeface="Georgia"/>
                <a:cs typeface="Georgia"/>
              </a:rPr>
              <a:t>sitting?</a:t>
            </a:r>
            <a:endParaRPr sz="2500">
              <a:latin typeface="Georgia"/>
              <a:cs typeface="Georgia"/>
            </a:endParaRPr>
          </a:p>
          <a:p>
            <a:pPr marL="608965" indent="-309245">
              <a:lnSpc>
                <a:spcPct val="100000"/>
              </a:lnSpc>
              <a:spcBef>
                <a:spcPts val="1670"/>
              </a:spcBef>
              <a:buClr>
                <a:srgbClr val="60B4CC"/>
              </a:buClr>
              <a:buSzPct val="70000"/>
              <a:buFont typeface="Georgia"/>
              <a:buChar char="•"/>
              <a:tabLst>
                <a:tab pos="608965" algn="l"/>
              </a:tabLst>
            </a:pP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He’s</a:t>
            </a:r>
            <a:r>
              <a:rPr sz="2500" i="1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sitting</a:t>
            </a:r>
            <a:r>
              <a:rPr sz="2500" i="1" spc="-4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by</a:t>
            </a:r>
            <a:r>
              <a:rPr sz="2500" i="1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the</a:t>
            </a:r>
            <a:r>
              <a:rPr sz="2500" i="1" spc="-4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spc="-10" dirty="0">
                <a:solidFill>
                  <a:srgbClr val="095BC4"/>
                </a:solidFill>
                <a:latin typeface="Georgia"/>
                <a:cs typeface="Georgia"/>
              </a:rPr>
              <a:t>door.</a:t>
            </a:r>
            <a:endParaRPr sz="2500">
              <a:latin typeface="Georgia"/>
              <a:cs typeface="Georgia"/>
            </a:endParaRPr>
          </a:p>
          <a:p>
            <a:pPr marL="276860" indent="-251460">
              <a:lnSpc>
                <a:spcPct val="100000"/>
              </a:lnSpc>
              <a:spcBef>
                <a:spcPts val="1775"/>
              </a:spcBef>
              <a:buClr>
                <a:srgbClr val="F0AD00"/>
              </a:buClr>
              <a:buChar char="•"/>
              <a:tabLst>
                <a:tab pos="276860" algn="l"/>
              </a:tabLst>
            </a:pPr>
            <a:r>
              <a:rPr sz="2500" dirty="0">
                <a:latin typeface="Georgia"/>
                <a:cs typeface="Georgia"/>
              </a:rPr>
              <a:t>We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can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use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names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associated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with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people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refer</a:t>
            </a:r>
            <a:r>
              <a:rPr sz="2500" spc="-5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-5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things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2835" y="6388522"/>
            <a:ext cx="112395" cy="291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750" spc="-50" dirty="0">
                <a:solidFill>
                  <a:srgbClr val="60B4CC"/>
                </a:solidFill>
                <a:latin typeface="Georgia"/>
                <a:cs typeface="Georgia"/>
              </a:rPr>
              <a:t>•</a:t>
            </a:r>
            <a:endParaRPr sz="175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2835" y="5517183"/>
            <a:ext cx="7706359" cy="1211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marR="5080" indent="-309880">
              <a:lnSpc>
                <a:spcPct val="155700"/>
              </a:lnSpc>
              <a:spcBef>
                <a:spcPts val="100"/>
              </a:spcBef>
              <a:buClr>
                <a:srgbClr val="60B4CC"/>
              </a:buClr>
              <a:buSzPct val="70000"/>
              <a:buFont typeface="Georgia"/>
              <a:buChar char="•"/>
              <a:tabLst>
                <a:tab pos="321945" algn="l"/>
                <a:tab pos="4754880" algn="l"/>
              </a:tabLst>
            </a:pP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Can</a:t>
            </a:r>
            <a:r>
              <a:rPr sz="2500" i="1" spc="-4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I</a:t>
            </a:r>
            <a:r>
              <a:rPr sz="2500" i="1" spc="-4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borrow</a:t>
            </a:r>
            <a:r>
              <a:rPr sz="2500" i="1" spc="-4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your</a:t>
            </a:r>
            <a:r>
              <a:rPr sz="2500" i="1" spc="-4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spc="-10" dirty="0">
                <a:solidFill>
                  <a:srgbClr val="095BC4"/>
                </a:solidFill>
                <a:latin typeface="Georgia"/>
                <a:cs typeface="Georgia"/>
              </a:rPr>
              <a:t>Chomsky?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	Sure</a:t>
            </a:r>
            <a:r>
              <a:rPr sz="2500" i="1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it’</a:t>
            </a:r>
            <a:r>
              <a:rPr sz="2500" i="1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</a:t>
            </a:r>
            <a:r>
              <a:rPr sz="2500" i="1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on</a:t>
            </a:r>
            <a:r>
              <a:rPr sz="2500" i="1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the</a:t>
            </a:r>
            <a:r>
              <a:rPr sz="2500" i="1" spc="-2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spc="-10" dirty="0">
                <a:solidFill>
                  <a:srgbClr val="095BC4"/>
                </a:solidFill>
                <a:latin typeface="Georgia"/>
                <a:cs typeface="Georgia"/>
              </a:rPr>
              <a:t>table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We</a:t>
            </a:r>
            <a:r>
              <a:rPr sz="2500" i="1" spc="-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saw</a:t>
            </a:r>
            <a:r>
              <a:rPr sz="2500" i="1" spc="-5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Shakespeare</a:t>
            </a:r>
            <a:r>
              <a:rPr sz="2500" i="1" spc="-5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095BC4"/>
                </a:solidFill>
                <a:latin typeface="Georgia"/>
                <a:cs typeface="Georgia"/>
              </a:rPr>
              <a:t>in</a:t>
            </a:r>
            <a:r>
              <a:rPr sz="2500" i="1" spc="-6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i="1" spc="-10" dirty="0">
                <a:solidFill>
                  <a:srgbClr val="095BC4"/>
                </a:solidFill>
                <a:latin typeface="Georgia"/>
                <a:cs typeface="Georgia"/>
              </a:rPr>
              <a:t>London.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8299" y="7277100"/>
            <a:ext cx="11976100" cy="1282700"/>
          </a:xfrm>
          <a:prstGeom prst="rect">
            <a:avLst/>
          </a:prstGeom>
          <a:ln w="50800">
            <a:solidFill>
              <a:srgbClr val="B91109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182245" marR="516255">
              <a:lnSpc>
                <a:spcPct val="140000"/>
              </a:lnSpc>
              <a:spcBef>
                <a:spcPts val="830"/>
              </a:spcBef>
            </a:pPr>
            <a:r>
              <a:rPr sz="2500" dirty="0">
                <a:solidFill>
                  <a:srgbClr val="B91109"/>
                </a:solidFill>
                <a:latin typeface="Georgia"/>
                <a:cs typeface="Georgia"/>
              </a:rPr>
              <a:t>An</a:t>
            </a:r>
            <a:r>
              <a:rPr sz="2500" spc="-70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B91109"/>
                </a:solidFill>
                <a:latin typeface="Georgia"/>
                <a:cs typeface="Georgia"/>
              </a:rPr>
              <a:t>inference</a:t>
            </a:r>
            <a:r>
              <a:rPr sz="2500" spc="-65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-65" dirty="0"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additional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information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used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by</a:t>
            </a:r>
            <a:r>
              <a:rPr sz="2500" spc="-7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the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listener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to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create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a</a:t>
            </a:r>
            <a:r>
              <a:rPr sz="2500" spc="-6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spc="-10" dirty="0">
                <a:solidFill>
                  <a:srgbClr val="095BC4"/>
                </a:solidFill>
                <a:latin typeface="Georgia"/>
                <a:cs typeface="Georgia"/>
              </a:rPr>
              <a:t>connection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between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what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is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said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and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what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must</a:t>
            </a:r>
            <a:r>
              <a:rPr sz="2500" spc="-4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095BC4"/>
                </a:solidFill>
                <a:latin typeface="Georgia"/>
                <a:cs typeface="Georgia"/>
              </a:rPr>
              <a:t>be</a:t>
            </a:r>
            <a:r>
              <a:rPr sz="2500" spc="-5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500" spc="-10" dirty="0">
                <a:solidFill>
                  <a:srgbClr val="095BC4"/>
                </a:solidFill>
                <a:latin typeface="Georgia"/>
                <a:cs typeface="Georgia"/>
              </a:rPr>
              <a:t>meant.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800" y="304800"/>
            <a:ext cx="9049924" cy="750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48915">
              <a:lnSpc>
                <a:spcPct val="100000"/>
              </a:lnSpc>
              <a:spcBef>
                <a:spcPts val="90"/>
              </a:spcBef>
            </a:pPr>
            <a:r>
              <a:rPr sz="4800" spc="-10" dirty="0"/>
              <a:t>Anaphora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5707" y="2286093"/>
            <a:ext cx="11874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4991" y="2250749"/>
            <a:ext cx="5396865" cy="4013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50" dirty="0">
                <a:latin typeface="Georgia"/>
                <a:cs typeface="Georgia"/>
              </a:rPr>
              <a:t>We</a:t>
            </a:r>
            <a:r>
              <a:rPr sz="2450" spc="-10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usually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make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a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distinction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spc="-10" dirty="0">
                <a:latin typeface="Georgia"/>
                <a:cs typeface="Georgia"/>
              </a:rPr>
              <a:t>between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0344" y="3492897"/>
            <a:ext cx="10223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0344" y="2626414"/>
            <a:ext cx="6076315" cy="1206500"/>
          </a:xfrm>
          <a:prstGeom prst="rect">
            <a:avLst/>
          </a:prstGeom>
        </p:spPr>
        <p:txBody>
          <a:bodyPr vert="horz" wrap="square" lIns="0" tIns="229235" rIns="0" bIns="0" rtlCol="0">
            <a:spAutoFit/>
          </a:bodyPr>
          <a:lstStyle/>
          <a:p>
            <a:pPr marL="318135" indent="-305435">
              <a:lnSpc>
                <a:spcPct val="100000"/>
              </a:lnSpc>
              <a:spcBef>
                <a:spcPts val="1805"/>
              </a:spcBef>
              <a:buClr>
                <a:srgbClr val="60B4CC"/>
              </a:buClr>
              <a:buSzPct val="69387"/>
              <a:buFont typeface="Arial MT"/>
              <a:buChar char="•"/>
              <a:tabLst>
                <a:tab pos="318135" algn="l"/>
              </a:tabLst>
            </a:pPr>
            <a:r>
              <a:rPr sz="2450" dirty="0">
                <a:latin typeface="Georgia"/>
                <a:cs typeface="Georgia"/>
              </a:rPr>
              <a:t>introducing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new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referents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95BC4"/>
                </a:solidFill>
                <a:latin typeface="Georgia"/>
                <a:cs typeface="Georgia"/>
              </a:rPr>
              <a:t>(a</a:t>
            </a:r>
            <a:r>
              <a:rPr sz="2450" spc="-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450" spc="-10" dirty="0">
                <a:solidFill>
                  <a:srgbClr val="095BC4"/>
                </a:solidFill>
                <a:latin typeface="Georgia"/>
                <a:cs typeface="Georgia"/>
              </a:rPr>
              <a:t>puppy)</a:t>
            </a:r>
            <a:endParaRPr sz="2450">
              <a:latin typeface="Georgia"/>
              <a:cs typeface="Georgia"/>
            </a:endParaRPr>
          </a:p>
          <a:p>
            <a:pPr marL="318135">
              <a:lnSpc>
                <a:spcPct val="100000"/>
              </a:lnSpc>
              <a:spcBef>
                <a:spcPts val="1710"/>
              </a:spcBef>
            </a:pPr>
            <a:r>
              <a:rPr sz="2450" dirty="0">
                <a:latin typeface="Georgia"/>
                <a:cs typeface="Georgia"/>
              </a:rPr>
              <a:t>and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referring back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to</a:t>
            </a:r>
            <a:r>
              <a:rPr sz="2450" spc="5" dirty="0">
                <a:latin typeface="Georgia"/>
                <a:cs typeface="Georgia"/>
              </a:rPr>
              <a:t> </a:t>
            </a:r>
            <a:r>
              <a:rPr sz="2450" dirty="0">
                <a:latin typeface="Georgia"/>
                <a:cs typeface="Georgia"/>
              </a:rPr>
              <a:t>them</a:t>
            </a:r>
            <a:r>
              <a:rPr sz="2450" spc="-5" dirty="0"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95BC4"/>
                </a:solidFill>
                <a:latin typeface="Georgia"/>
                <a:cs typeface="Georgia"/>
              </a:rPr>
              <a:t>(the</a:t>
            </a:r>
            <a:r>
              <a:rPr sz="2450" spc="-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95BC4"/>
                </a:solidFill>
                <a:latin typeface="Georgia"/>
                <a:cs typeface="Georgia"/>
              </a:rPr>
              <a:t>puppy, </a:t>
            </a:r>
            <a:r>
              <a:rPr sz="2450" spc="-25" dirty="0">
                <a:solidFill>
                  <a:srgbClr val="095BC4"/>
                </a:solidFill>
                <a:latin typeface="Georgia"/>
                <a:cs typeface="Georgia"/>
              </a:rPr>
              <a:t>it)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5707" y="4070240"/>
            <a:ext cx="11874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05707" y="4673592"/>
            <a:ext cx="11874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5707" y="5276943"/>
            <a:ext cx="11874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5707" y="5880295"/>
            <a:ext cx="118745" cy="344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54991" y="4034896"/>
            <a:ext cx="10629265" cy="221170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We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saw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funny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home video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about a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boy washing</a:t>
            </a:r>
            <a:r>
              <a:rPr sz="2450" i="1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b="1" i="1" dirty="0">
                <a:solidFill>
                  <a:srgbClr val="168BBA"/>
                </a:solidFill>
                <a:latin typeface="Georgia"/>
                <a:cs typeface="Georgia"/>
              </a:rPr>
              <a:t>a puppy</a:t>
            </a:r>
            <a:r>
              <a:rPr sz="2450" b="1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in a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small </a:t>
            </a:r>
            <a:r>
              <a:rPr sz="2450" i="1" spc="-10" dirty="0">
                <a:solidFill>
                  <a:srgbClr val="5A6377"/>
                </a:solidFill>
                <a:latin typeface="Georgia"/>
                <a:cs typeface="Georgia"/>
              </a:rPr>
              <a:t>bath.</a:t>
            </a:r>
            <a:endParaRPr sz="2450">
              <a:latin typeface="Georgia"/>
              <a:cs typeface="Georgia"/>
            </a:endParaRPr>
          </a:p>
          <a:p>
            <a:pPr marL="12700" marR="617855">
              <a:lnSpc>
                <a:spcPct val="161600"/>
              </a:lnSpc>
            </a:pPr>
            <a:r>
              <a:rPr sz="2450" b="1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450" b="1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b="1" i="1" dirty="0">
                <a:solidFill>
                  <a:srgbClr val="168BBA"/>
                </a:solidFill>
                <a:latin typeface="Georgia"/>
                <a:cs typeface="Georgia"/>
              </a:rPr>
              <a:t>puppy</a:t>
            </a:r>
            <a:r>
              <a:rPr sz="2450" b="1" i="1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started struggling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and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shaking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and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boy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got really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spc="-20" dirty="0">
                <a:solidFill>
                  <a:srgbClr val="5A6377"/>
                </a:solidFill>
                <a:latin typeface="Georgia"/>
                <a:cs typeface="Georgia"/>
              </a:rPr>
              <a:t>wet.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When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he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let go, </a:t>
            </a:r>
            <a:r>
              <a:rPr sz="2450" b="1" i="1" dirty="0">
                <a:solidFill>
                  <a:srgbClr val="168BBA"/>
                </a:solidFill>
                <a:latin typeface="Georgia"/>
                <a:cs typeface="Georgia"/>
              </a:rPr>
              <a:t>it</a:t>
            </a:r>
            <a:r>
              <a:rPr sz="2450" b="1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jumped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out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of the bath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and</a:t>
            </a:r>
            <a:r>
              <a:rPr sz="2450" i="1" spc="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dirty="0">
                <a:solidFill>
                  <a:srgbClr val="5A6377"/>
                </a:solidFill>
                <a:latin typeface="Georgia"/>
                <a:cs typeface="Georgia"/>
              </a:rPr>
              <a:t>ran</a:t>
            </a:r>
            <a:r>
              <a:rPr sz="2450" i="1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i="1" spc="-10" dirty="0">
                <a:solidFill>
                  <a:srgbClr val="5A6377"/>
                </a:solidFill>
                <a:latin typeface="Georgia"/>
                <a:cs typeface="Georgia"/>
              </a:rPr>
              <a:t>away.</a:t>
            </a:r>
            <a:endParaRPr sz="245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810"/>
              </a:spcBef>
            </a:pPr>
            <a:r>
              <a:rPr sz="2450" dirty="0">
                <a:latin typeface="Georgia"/>
                <a:cs typeface="Georgia"/>
              </a:rPr>
              <a:t>In this type of referential </a:t>
            </a:r>
            <a:r>
              <a:rPr sz="2450" spc="-10" dirty="0">
                <a:latin typeface="Georgia"/>
                <a:cs typeface="Georgia"/>
              </a:rPr>
              <a:t>relationship,</a:t>
            </a:r>
            <a:endParaRPr sz="245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0344" y="7087099"/>
            <a:ext cx="10223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0344" y="8210896"/>
            <a:ext cx="102235" cy="2889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54944" y="6220616"/>
            <a:ext cx="10175240" cy="2330450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343535" marR="43180" indent="-306070">
              <a:lnSpc>
                <a:spcPct val="150500"/>
              </a:lnSpc>
              <a:spcBef>
                <a:spcPts val="320"/>
              </a:spcBef>
              <a:buClr>
                <a:srgbClr val="60B4CC"/>
              </a:buClr>
              <a:buSzPct val="69387"/>
              <a:buFont typeface="Arial MT"/>
              <a:buChar char="•"/>
              <a:tabLst>
                <a:tab pos="343535" algn="l"/>
                <a:tab pos="3823335" algn="l"/>
                <a:tab pos="8567420" algn="l"/>
              </a:tabLst>
            </a:pP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1</a:t>
            </a:r>
            <a:r>
              <a:rPr sz="2475" baseline="23569" dirty="0">
                <a:solidFill>
                  <a:srgbClr val="5A6377"/>
                </a:solidFill>
                <a:latin typeface="Georgia"/>
                <a:cs typeface="Georgia"/>
              </a:rPr>
              <a:t>st</a:t>
            </a:r>
            <a:r>
              <a:rPr sz="2475" spc="277" baseline="23569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mention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is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called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	</a:t>
            </a:r>
            <a:r>
              <a:rPr sz="2450" b="1" dirty="0">
                <a:solidFill>
                  <a:srgbClr val="CC0066"/>
                </a:solidFill>
                <a:latin typeface="Georgia"/>
                <a:cs typeface="Georgia"/>
              </a:rPr>
              <a:t>antecedent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.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puppy/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boy,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small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bath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)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2</a:t>
            </a:r>
            <a:r>
              <a:rPr sz="2475" baseline="23569" dirty="0">
                <a:solidFill>
                  <a:srgbClr val="5A6377"/>
                </a:solidFill>
                <a:latin typeface="Georgia"/>
                <a:cs typeface="Georgia"/>
              </a:rPr>
              <a:t>nd</a:t>
            </a:r>
            <a:r>
              <a:rPr sz="2475" spc="277" baseline="23569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(subsequent)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referring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expression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is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an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example</a:t>
            </a:r>
            <a:r>
              <a:rPr sz="2450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spc="-25" dirty="0">
                <a:solidFill>
                  <a:srgbClr val="5A6377"/>
                </a:solidFill>
                <a:latin typeface="Georgia"/>
                <a:cs typeface="Georgia"/>
              </a:rPr>
              <a:t>of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	</a:t>
            </a:r>
            <a:r>
              <a:rPr sz="2450" b="1" spc="-10" dirty="0">
                <a:solidFill>
                  <a:srgbClr val="CC0066"/>
                </a:solidFill>
                <a:latin typeface="Georgia"/>
                <a:cs typeface="Georgia"/>
              </a:rPr>
              <a:t>anaphora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("referring</a:t>
            </a:r>
            <a:r>
              <a:rPr sz="2450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back").</a:t>
            </a:r>
            <a:r>
              <a:rPr sz="2450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puppy/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it/ the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boy/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he/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450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50" spc="-10" dirty="0">
                <a:solidFill>
                  <a:srgbClr val="168BBA"/>
                </a:solidFill>
                <a:latin typeface="Georgia"/>
                <a:cs typeface="Georgia"/>
              </a:rPr>
              <a:t>bath</a:t>
            </a:r>
            <a:r>
              <a:rPr sz="245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450">
              <a:latin typeface="Georgia"/>
              <a:cs typeface="Georgia"/>
            </a:endParaRPr>
          </a:p>
          <a:p>
            <a:pPr marL="419100">
              <a:lnSpc>
                <a:spcPct val="100000"/>
              </a:lnSpc>
              <a:spcBef>
                <a:spcPts val="1710"/>
              </a:spcBef>
            </a:pPr>
            <a:r>
              <a:rPr sz="2450" dirty="0">
                <a:solidFill>
                  <a:srgbClr val="CC0066"/>
                </a:solidFill>
                <a:latin typeface="Georgia"/>
                <a:cs typeface="Georgia"/>
              </a:rPr>
              <a:t>Anaphora:</a:t>
            </a:r>
            <a:r>
              <a:rPr sz="2450" spc="-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000CC"/>
                </a:solidFill>
                <a:latin typeface="Georgia"/>
                <a:cs typeface="Georgia"/>
              </a:rPr>
              <a:t>a</a:t>
            </a:r>
            <a:r>
              <a:rPr sz="2450" spc="-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000CC"/>
                </a:solidFill>
                <a:latin typeface="Georgia"/>
                <a:cs typeface="Georgia"/>
              </a:rPr>
              <a:t>subsequent reference</a:t>
            </a:r>
            <a:r>
              <a:rPr sz="2450" spc="-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000CC"/>
                </a:solidFill>
                <a:latin typeface="Georgia"/>
                <a:cs typeface="Georgia"/>
              </a:rPr>
              <a:t>to an</a:t>
            </a:r>
            <a:r>
              <a:rPr sz="2450" spc="-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450" dirty="0">
                <a:solidFill>
                  <a:srgbClr val="0000CC"/>
                </a:solidFill>
                <a:latin typeface="Georgia"/>
                <a:cs typeface="Georgia"/>
              </a:rPr>
              <a:t>already introduced</a:t>
            </a:r>
            <a:r>
              <a:rPr sz="2450" spc="-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450" spc="-10" dirty="0">
                <a:solidFill>
                  <a:srgbClr val="0000CC"/>
                </a:solidFill>
                <a:latin typeface="Georgia"/>
                <a:cs typeface="Georgia"/>
              </a:rPr>
              <a:t>entity.</a:t>
            </a:r>
            <a:endParaRPr sz="245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60400" y="304800"/>
            <a:ext cx="11704320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48915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Anaphora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7398" y="2218326"/>
            <a:ext cx="11937365" cy="6107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9565" marR="374650" indent="-266700">
              <a:lnSpc>
                <a:spcPct val="144200"/>
              </a:lnSpc>
              <a:spcBef>
                <a:spcPts val="95"/>
              </a:spcBef>
              <a:buClr>
                <a:srgbClr val="F0AD00"/>
              </a:buClr>
              <a:buSzPct val="84615"/>
              <a:buFont typeface="Arial MT"/>
              <a:buChar char="•"/>
              <a:tabLst>
                <a:tab pos="329565" algn="l"/>
              </a:tabLst>
            </a:pPr>
            <a:r>
              <a:rPr sz="2600" dirty="0">
                <a:latin typeface="Georgia"/>
                <a:cs typeface="Georgia"/>
              </a:rPr>
              <a:t>The</a:t>
            </a:r>
            <a:r>
              <a:rPr sz="2600" spc="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connection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between</a:t>
            </a:r>
            <a:r>
              <a:rPr sz="2600" spc="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CC0066"/>
                </a:solidFill>
                <a:latin typeface="Georgia"/>
                <a:cs typeface="Georgia"/>
              </a:rPr>
              <a:t>antecedent</a:t>
            </a:r>
            <a:r>
              <a:rPr sz="2600" spc="6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&amp;</a:t>
            </a:r>
            <a:r>
              <a:rPr sz="2600" spc="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CC0066"/>
                </a:solidFill>
                <a:latin typeface="Georgia"/>
                <a:cs typeface="Georgia"/>
              </a:rPr>
              <a:t>anaphoric</a:t>
            </a:r>
            <a:r>
              <a:rPr sz="2600" spc="5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CC0066"/>
                </a:solidFill>
                <a:latin typeface="Georgia"/>
                <a:cs typeface="Georgia"/>
              </a:rPr>
              <a:t>expression</a:t>
            </a:r>
            <a:r>
              <a:rPr sz="2600" spc="5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is</a:t>
            </a:r>
            <a:r>
              <a:rPr sz="2600" spc="5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created </a:t>
            </a:r>
            <a:r>
              <a:rPr sz="2600" dirty="0">
                <a:latin typeface="Georgia"/>
                <a:cs typeface="Georgia"/>
              </a:rPr>
              <a:t>by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use</a:t>
            </a:r>
            <a:r>
              <a:rPr sz="2600" spc="10" dirty="0">
                <a:latin typeface="Georgia"/>
                <a:cs typeface="Georgia"/>
              </a:rPr>
              <a:t> </a:t>
            </a:r>
            <a:r>
              <a:rPr sz="2600" spc="-25" dirty="0">
                <a:latin typeface="Georgia"/>
                <a:cs typeface="Georgia"/>
              </a:rPr>
              <a:t>of:</a:t>
            </a:r>
            <a:endParaRPr sz="2600">
              <a:latin typeface="Georgia"/>
              <a:cs typeface="Georgia"/>
            </a:endParaRPr>
          </a:p>
          <a:p>
            <a:pPr marL="1228090" lvl="1" indent="-250190">
              <a:lnSpc>
                <a:spcPts val="5175"/>
              </a:lnSpc>
              <a:buClr>
                <a:srgbClr val="60B4CC"/>
              </a:buClr>
              <a:buSzPct val="173076"/>
              <a:buFont typeface="Arial MT"/>
              <a:buChar char="•"/>
              <a:tabLst>
                <a:tab pos="1228090" algn="l"/>
              </a:tabLst>
            </a:pP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600" spc="5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pronoun</a:t>
            </a:r>
            <a:r>
              <a:rPr sz="2600" spc="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spc="-2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600" spc="-20" dirty="0">
                <a:solidFill>
                  <a:srgbClr val="168BBA"/>
                </a:solidFill>
                <a:latin typeface="Georgia"/>
                <a:cs typeface="Georgia"/>
              </a:rPr>
              <a:t>it</a:t>
            </a:r>
            <a:r>
              <a:rPr sz="2600" spc="-2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600">
              <a:latin typeface="Georgia"/>
              <a:cs typeface="Georgia"/>
            </a:endParaRPr>
          </a:p>
          <a:p>
            <a:pPr marL="1228090" lvl="1" indent="-250190">
              <a:lnSpc>
                <a:spcPts val="4995"/>
              </a:lnSpc>
              <a:buClr>
                <a:srgbClr val="60B4CC"/>
              </a:buClr>
              <a:buSzPct val="173076"/>
              <a:buFont typeface="Arial MT"/>
              <a:buChar char="•"/>
              <a:tabLst>
                <a:tab pos="1228090" algn="l"/>
              </a:tabLst>
            </a:pP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Repetition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of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00" spc="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noun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with</a:t>
            </a:r>
            <a:r>
              <a:rPr sz="2600" spc="5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i="1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00" i="1" spc="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60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600" spc="4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168BBA"/>
                </a:solidFill>
                <a:latin typeface="Georgia"/>
                <a:cs typeface="Georgia"/>
              </a:rPr>
              <a:t>puppy</a:t>
            </a:r>
            <a:r>
              <a:rPr sz="260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600">
              <a:latin typeface="Georgia"/>
              <a:cs typeface="Georgia"/>
            </a:endParaRPr>
          </a:p>
          <a:p>
            <a:pPr marL="1228090" marR="473075" lvl="1" indent="-250825">
              <a:lnSpc>
                <a:spcPts val="4500"/>
              </a:lnSpc>
              <a:spcBef>
                <a:spcPts val="695"/>
              </a:spcBef>
              <a:buClr>
                <a:srgbClr val="60B4CC"/>
              </a:buClr>
              <a:buSzPct val="173076"/>
              <a:buFont typeface="Arial MT"/>
              <a:buChar char="•"/>
              <a:tabLst>
                <a:tab pos="1228090" algn="l"/>
              </a:tabLst>
            </a:pP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Another</a:t>
            </a:r>
            <a:r>
              <a:rPr sz="2600" spc="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noun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that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is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related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to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antecedent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in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some</a:t>
            </a:r>
            <a:r>
              <a:rPr sz="2600" spc="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way</a:t>
            </a:r>
            <a:r>
              <a:rPr sz="2600" spc="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60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600" spc="4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168BBA"/>
                </a:solidFill>
                <a:latin typeface="Georgia"/>
                <a:cs typeface="Georgia"/>
              </a:rPr>
              <a:t>little </a:t>
            </a:r>
            <a:r>
              <a:rPr sz="2600" dirty="0">
                <a:solidFill>
                  <a:srgbClr val="168BBA"/>
                </a:solidFill>
                <a:latin typeface="Georgia"/>
                <a:cs typeface="Georgia"/>
              </a:rPr>
              <a:t>dog</a:t>
            </a:r>
            <a:r>
              <a:rPr sz="2600" spc="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ran</a:t>
            </a:r>
            <a:r>
              <a:rPr sz="2600" spc="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out</a:t>
            </a:r>
            <a:r>
              <a:rPr sz="2600" spc="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of</a:t>
            </a:r>
            <a:r>
              <a:rPr sz="2600" spc="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00" spc="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00" spc="-10" dirty="0">
                <a:solidFill>
                  <a:srgbClr val="5A6377"/>
                </a:solidFill>
                <a:latin typeface="Georgia"/>
                <a:cs typeface="Georgia"/>
              </a:rPr>
              <a:t>room).</a:t>
            </a:r>
            <a:endParaRPr sz="2600">
              <a:latin typeface="Georgia"/>
              <a:cs typeface="Georgia"/>
            </a:endParaRPr>
          </a:p>
          <a:p>
            <a:pPr marL="664210" marR="648335" indent="-327025">
              <a:lnSpc>
                <a:spcPct val="144200"/>
              </a:lnSpc>
              <a:spcBef>
                <a:spcPts val="120"/>
              </a:spcBef>
              <a:buClr>
                <a:srgbClr val="60B4CC"/>
              </a:buClr>
              <a:buSzPct val="71153"/>
              <a:buFont typeface="Arial MT"/>
              <a:buChar char="•"/>
              <a:tabLst>
                <a:tab pos="664210" algn="l"/>
              </a:tabLst>
            </a:pPr>
            <a:r>
              <a:rPr sz="2600" dirty="0">
                <a:latin typeface="Georgia"/>
                <a:cs typeface="Georgia"/>
              </a:rPr>
              <a:t>The</a:t>
            </a:r>
            <a:r>
              <a:rPr sz="2600" spc="6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connection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between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antecedents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and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anaphoric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expressions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is</a:t>
            </a:r>
            <a:r>
              <a:rPr sz="2600" spc="6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often </a:t>
            </a:r>
            <a:r>
              <a:rPr sz="2600" dirty="0">
                <a:latin typeface="Georgia"/>
                <a:cs typeface="Georgia"/>
              </a:rPr>
              <a:t>based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on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inference,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as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these</a:t>
            </a:r>
            <a:r>
              <a:rPr sz="2600" spc="4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examples,</a:t>
            </a:r>
            <a:endParaRPr sz="2600">
              <a:latin typeface="Georgia"/>
              <a:cs typeface="Georgia"/>
            </a:endParaRPr>
          </a:p>
          <a:p>
            <a:pPr marL="957580" lvl="1" indent="-300990">
              <a:lnSpc>
                <a:spcPct val="100000"/>
              </a:lnSpc>
              <a:spcBef>
                <a:spcPts val="1830"/>
              </a:spcBef>
              <a:buClr>
                <a:srgbClr val="E66B7D"/>
              </a:buClr>
              <a:buSzPct val="75000"/>
              <a:buFont typeface="Arial MT"/>
              <a:buChar char="•"/>
              <a:tabLst>
                <a:tab pos="957580" algn="l"/>
              </a:tabLst>
            </a:pPr>
            <a:r>
              <a:rPr sz="2600" i="1" dirty="0">
                <a:latin typeface="Georgia"/>
                <a:cs typeface="Georgia"/>
              </a:rPr>
              <a:t>We</a:t>
            </a:r>
            <a:r>
              <a:rPr sz="2600" i="1" spc="3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found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600" b="1" i="1" spc="4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house</a:t>
            </a:r>
            <a:r>
              <a:rPr sz="2600" b="1" i="1" spc="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to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rent,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but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600" b="1" i="1" spc="4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kitchen</a:t>
            </a:r>
            <a:r>
              <a:rPr sz="2600" b="1" i="1" spc="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was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very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spc="-10" dirty="0">
                <a:latin typeface="Georgia"/>
                <a:cs typeface="Georgia"/>
              </a:rPr>
              <a:t>small.</a:t>
            </a:r>
            <a:endParaRPr sz="2600">
              <a:latin typeface="Georgia"/>
              <a:cs typeface="Georgia"/>
            </a:endParaRPr>
          </a:p>
          <a:p>
            <a:pPr marL="957580" lvl="1" indent="-300990">
              <a:lnSpc>
                <a:spcPct val="100000"/>
              </a:lnSpc>
              <a:spcBef>
                <a:spcPts val="1830"/>
              </a:spcBef>
              <a:buClr>
                <a:srgbClr val="E66B7D"/>
              </a:buClr>
              <a:buSzPct val="75000"/>
              <a:buFont typeface="Arial MT"/>
              <a:buChar char="•"/>
              <a:tabLst>
                <a:tab pos="957580" algn="l"/>
              </a:tabLst>
            </a:pPr>
            <a:r>
              <a:rPr sz="2600" i="1" dirty="0">
                <a:latin typeface="Georgia"/>
                <a:cs typeface="Georgia"/>
              </a:rPr>
              <a:t>I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caught</a:t>
            </a:r>
            <a:r>
              <a:rPr sz="2600" i="1" spc="55" dirty="0"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a</a:t>
            </a:r>
            <a:r>
              <a:rPr sz="2600" b="1" i="1" spc="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bus</a:t>
            </a:r>
            <a:r>
              <a:rPr sz="2600" b="1" i="1" spc="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and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asked</a:t>
            </a:r>
            <a:r>
              <a:rPr sz="2600" i="1" spc="40" dirty="0"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600" b="1" i="1" spc="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b="1" i="1" dirty="0">
                <a:solidFill>
                  <a:srgbClr val="168BBA"/>
                </a:solidFill>
                <a:latin typeface="Georgia"/>
                <a:cs typeface="Georgia"/>
              </a:rPr>
              <a:t>driver</a:t>
            </a:r>
            <a:r>
              <a:rPr sz="2600" b="1" i="1" spc="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if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it</a:t>
            </a:r>
            <a:r>
              <a:rPr sz="2600" i="1" spc="45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went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near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the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dirty="0">
                <a:latin typeface="Georgia"/>
                <a:cs typeface="Georgia"/>
              </a:rPr>
              <a:t>downtown</a:t>
            </a:r>
            <a:r>
              <a:rPr sz="2600" i="1" spc="50" dirty="0">
                <a:latin typeface="Georgia"/>
                <a:cs typeface="Georgia"/>
              </a:rPr>
              <a:t> </a:t>
            </a:r>
            <a:r>
              <a:rPr sz="2600" i="1" spc="-10" dirty="0">
                <a:latin typeface="Georgia"/>
                <a:cs typeface="Georgia"/>
              </a:rPr>
              <a:t>area.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0320" y="457200"/>
            <a:ext cx="11704320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59305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Presupposition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9213" y="1966312"/>
            <a:ext cx="11941810" cy="6308090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344805" indent="-268605">
              <a:lnSpc>
                <a:spcPct val="100000"/>
              </a:lnSpc>
              <a:spcBef>
                <a:spcPts val="1920"/>
              </a:spcBef>
              <a:buClr>
                <a:srgbClr val="F0AD00"/>
              </a:buClr>
              <a:buSzPct val="84905"/>
              <a:buFont typeface="Arial MT"/>
              <a:buChar char="•"/>
              <a:tabLst>
                <a:tab pos="344805" algn="l"/>
              </a:tabLst>
            </a:pP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Why</a:t>
            </a:r>
            <a:r>
              <a:rPr sz="26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did you</a:t>
            </a:r>
            <a:r>
              <a:rPr sz="26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arrive </a:t>
            </a:r>
            <a:r>
              <a:rPr sz="2650" i="1" spc="-10" dirty="0">
                <a:solidFill>
                  <a:srgbClr val="168BBA"/>
                </a:solidFill>
                <a:latin typeface="Georgia"/>
                <a:cs typeface="Georgia"/>
              </a:rPr>
              <a:t>late?</a:t>
            </a:r>
            <a:endParaRPr sz="2650">
              <a:latin typeface="Georgia"/>
              <a:cs typeface="Georgia"/>
            </a:endParaRPr>
          </a:p>
          <a:p>
            <a:pPr marL="680720" lvl="1" indent="-330200">
              <a:lnSpc>
                <a:spcPct val="100000"/>
              </a:lnSpc>
              <a:spcBef>
                <a:spcPts val="1820"/>
              </a:spcBef>
              <a:buClr>
                <a:srgbClr val="60B4CC"/>
              </a:buClr>
              <a:buSzPct val="69811"/>
              <a:buFont typeface="Arial MT"/>
              <a:buChar char="•"/>
              <a:tabLst>
                <a:tab pos="680720" algn="l"/>
              </a:tabLst>
            </a:pP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Presupposition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=</a:t>
            </a:r>
            <a:r>
              <a:rPr sz="26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650" spc="-1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arrived</a:t>
            </a:r>
            <a:r>
              <a:rPr sz="2650" spc="-10" dirty="0">
                <a:solidFill>
                  <a:srgbClr val="5A6377"/>
                </a:solidFill>
                <a:latin typeface="Georgia"/>
                <a:cs typeface="Georgia"/>
              </a:rPr>
              <a:t> late.</a:t>
            </a:r>
            <a:endParaRPr sz="2650">
              <a:latin typeface="Georgia"/>
              <a:cs typeface="Georgia"/>
            </a:endParaRPr>
          </a:p>
          <a:p>
            <a:pPr marL="344805" indent="-268605">
              <a:lnSpc>
                <a:spcPct val="100000"/>
              </a:lnSpc>
              <a:spcBef>
                <a:spcPts val="1935"/>
              </a:spcBef>
              <a:buClr>
                <a:srgbClr val="F0AD00"/>
              </a:buClr>
              <a:buSzPct val="84905"/>
              <a:buFont typeface="Arial MT"/>
              <a:buChar char="•"/>
              <a:tabLst>
                <a:tab pos="344805" algn="l"/>
              </a:tabLst>
            </a:pP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When</a:t>
            </a:r>
            <a:r>
              <a:rPr sz="26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did</a:t>
            </a:r>
            <a:r>
              <a:rPr sz="26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you</a:t>
            </a:r>
            <a:r>
              <a:rPr sz="265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dirty="0">
                <a:solidFill>
                  <a:srgbClr val="168BBA"/>
                </a:solidFill>
                <a:latin typeface="Georgia"/>
                <a:cs typeface="Georgia"/>
              </a:rPr>
              <a:t>stop</a:t>
            </a:r>
            <a:r>
              <a:rPr sz="265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650" i="1" spc="-10" dirty="0">
                <a:solidFill>
                  <a:srgbClr val="168BBA"/>
                </a:solidFill>
                <a:latin typeface="Georgia"/>
                <a:cs typeface="Georgia"/>
              </a:rPr>
              <a:t>smoking?</a:t>
            </a:r>
            <a:endParaRPr sz="2650">
              <a:latin typeface="Georgia"/>
              <a:cs typeface="Georgia"/>
            </a:endParaRPr>
          </a:p>
          <a:p>
            <a:pPr marL="680720" lvl="1" indent="-330200">
              <a:lnSpc>
                <a:spcPct val="100000"/>
              </a:lnSpc>
              <a:spcBef>
                <a:spcPts val="1820"/>
              </a:spcBef>
              <a:buClr>
                <a:srgbClr val="60B4CC"/>
              </a:buClr>
              <a:buSzPct val="69811"/>
              <a:buFont typeface="Arial MT"/>
              <a:buChar char="•"/>
              <a:tabLst>
                <a:tab pos="680720" algn="l"/>
              </a:tabLst>
            </a:pP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Presupposition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1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=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speaker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supposes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that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used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to</a:t>
            </a:r>
            <a:r>
              <a:rPr sz="2650" spc="-10" dirty="0">
                <a:solidFill>
                  <a:srgbClr val="5A6377"/>
                </a:solidFill>
                <a:latin typeface="Georgia"/>
                <a:cs typeface="Georgia"/>
              </a:rPr>
              <a:t> smoke.</a:t>
            </a:r>
            <a:endParaRPr sz="2650">
              <a:latin typeface="Georgia"/>
              <a:cs typeface="Georgia"/>
            </a:endParaRPr>
          </a:p>
          <a:p>
            <a:pPr marL="680720" lvl="1" indent="-330200">
              <a:lnSpc>
                <a:spcPct val="100000"/>
              </a:lnSpc>
              <a:spcBef>
                <a:spcPts val="1825"/>
              </a:spcBef>
              <a:buClr>
                <a:srgbClr val="60B4CC"/>
              </a:buClr>
              <a:buSzPct val="69811"/>
              <a:buFont typeface="Arial MT"/>
              <a:buChar char="•"/>
              <a:tabLst>
                <a:tab pos="680720" algn="l"/>
              </a:tabLst>
            </a:pP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Presupposition</a:t>
            </a:r>
            <a:r>
              <a:rPr sz="2650" spc="-2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2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=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speaker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supposes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that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no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5A6377"/>
                </a:solidFill>
                <a:latin typeface="Georgia"/>
                <a:cs typeface="Georgia"/>
              </a:rPr>
              <a:t>longer</a:t>
            </a:r>
            <a:r>
              <a:rPr sz="2650" spc="-1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650" spc="-10" dirty="0">
                <a:solidFill>
                  <a:srgbClr val="5A6377"/>
                </a:solidFill>
                <a:latin typeface="Georgia"/>
                <a:cs typeface="Georgia"/>
              </a:rPr>
              <a:t>smoke.</a:t>
            </a:r>
            <a:endParaRPr sz="265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2720"/>
              </a:spcBef>
              <a:buClr>
                <a:srgbClr val="60B4CC"/>
              </a:buClr>
              <a:buFont typeface="Arial MT"/>
              <a:buChar char="•"/>
            </a:pPr>
            <a:endParaRPr sz="2650">
              <a:latin typeface="Georgia"/>
              <a:cs typeface="Georgia"/>
            </a:endParaRPr>
          </a:p>
          <a:p>
            <a:pPr marL="344805" marR="104775" indent="-269240">
              <a:lnSpc>
                <a:spcPct val="141500"/>
              </a:lnSpc>
              <a:buClr>
                <a:srgbClr val="F0AD00"/>
              </a:buClr>
              <a:buSzPct val="84905"/>
              <a:buFont typeface="Arial MT"/>
              <a:buChar char="•"/>
              <a:tabLst>
                <a:tab pos="344805" algn="l"/>
              </a:tabLst>
            </a:pPr>
            <a:r>
              <a:rPr sz="2650" dirty="0">
                <a:latin typeface="Georgia"/>
                <a:cs typeface="Georgia"/>
              </a:rPr>
              <a:t>We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design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our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linguistic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message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on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the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basis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of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assumptions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about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what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spc="-25" dirty="0">
                <a:latin typeface="Georgia"/>
                <a:cs typeface="Georgia"/>
              </a:rPr>
              <a:t>our </a:t>
            </a:r>
            <a:r>
              <a:rPr sz="2650" dirty="0">
                <a:latin typeface="Georgia"/>
                <a:cs typeface="Georgia"/>
              </a:rPr>
              <a:t>listeners</a:t>
            </a:r>
            <a:r>
              <a:rPr sz="2650" spc="-3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already</a:t>
            </a:r>
            <a:r>
              <a:rPr sz="2650" spc="-25" dirty="0">
                <a:latin typeface="Georgia"/>
                <a:cs typeface="Georgia"/>
              </a:rPr>
              <a:t> </a:t>
            </a:r>
            <a:r>
              <a:rPr sz="2650" spc="-10" dirty="0">
                <a:latin typeface="Georgia"/>
                <a:cs typeface="Georgia"/>
              </a:rPr>
              <a:t>know.</a:t>
            </a:r>
            <a:endParaRPr sz="2650">
              <a:latin typeface="Georgia"/>
              <a:cs typeface="Georgia"/>
            </a:endParaRPr>
          </a:p>
          <a:p>
            <a:pPr marL="344805" marR="17780" indent="-269240">
              <a:lnSpc>
                <a:spcPct val="141500"/>
              </a:lnSpc>
              <a:spcBef>
                <a:spcPts val="615"/>
              </a:spcBef>
              <a:buClr>
                <a:srgbClr val="F0AD00"/>
              </a:buClr>
              <a:buSzPct val="84905"/>
              <a:buFont typeface="Arial MT"/>
              <a:buChar char="•"/>
              <a:tabLst>
                <a:tab pos="344805" algn="l"/>
              </a:tabLst>
            </a:pP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What</a:t>
            </a:r>
            <a:r>
              <a:rPr sz="2650" spc="-1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a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speaker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assumes</a:t>
            </a:r>
            <a:r>
              <a:rPr sz="2650" spc="-1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is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true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or</a:t>
            </a:r>
            <a:r>
              <a:rPr sz="2650" spc="-1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known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by</a:t>
            </a:r>
            <a:r>
              <a:rPr sz="2650" spc="-1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the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solidFill>
                  <a:srgbClr val="0000CC"/>
                </a:solidFill>
                <a:latin typeface="Georgia"/>
                <a:cs typeface="Georgia"/>
              </a:rPr>
              <a:t>listener</a:t>
            </a:r>
            <a:r>
              <a:rPr sz="2650" spc="-1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can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be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described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as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spc="-50" dirty="0">
                <a:latin typeface="Georgia"/>
                <a:cs typeface="Georgia"/>
              </a:rPr>
              <a:t>a </a:t>
            </a:r>
            <a:r>
              <a:rPr sz="2650" spc="-10" dirty="0">
                <a:solidFill>
                  <a:srgbClr val="CC0066"/>
                </a:solidFill>
                <a:latin typeface="Georgia"/>
                <a:cs typeface="Georgia"/>
              </a:rPr>
              <a:t>presupposition</a:t>
            </a:r>
            <a:endParaRPr sz="265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" y="228600"/>
            <a:ext cx="11704320" cy="842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59305">
              <a:lnSpc>
                <a:spcPct val="100000"/>
              </a:lnSpc>
              <a:spcBef>
                <a:spcPts val="90"/>
              </a:spcBef>
            </a:pPr>
            <a:r>
              <a:rPr sz="5400" spc="-10" dirty="0"/>
              <a:t>Presupposition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613" y="2023460"/>
            <a:ext cx="11931015" cy="3811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8295" marR="469900" indent="-277495">
              <a:lnSpc>
                <a:spcPct val="140900"/>
              </a:lnSpc>
              <a:spcBef>
                <a:spcPts val="100"/>
              </a:spcBef>
              <a:buClr>
                <a:srgbClr val="F0AD00"/>
              </a:buClr>
              <a:buSzPct val="83636"/>
              <a:buFont typeface="Arial MT"/>
              <a:buChar char="•"/>
              <a:tabLst>
                <a:tab pos="328295" algn="l"/>
              </a:tabLst>
            </a:pPr>
            <a:r>
              <a:rPr sz="2750" dirty="0">
                <a:latin typeface="Georgia"/>
                <a:cs typeface="Georgia"/>
              </a:rPr>
              <a:t>Questions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like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this,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with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spc="-10" dirty="0">
                <a:latin typeface="Georgia"/>
                <a:cs typeface="Georgia"/>
              </a:rPr>
              <a:t>built-</a:t>
            </a:r>
            <a:r>
              <a:rPr sz="2750" dirty="0">
                <a:latin typeface="Georgia"/>
                <a:cs typeface="Georgia"/>
              </a:rPr>
              <a:t>in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spc="-10" dirty="0">
                <a:latin typeface="Georgia"/>
                <a:cs typeface="Georgia"/>
              </a:rPr>
              <a:t>presuppositions,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are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very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useful</a:t>
            </a:r>
            <a:r>
              <a:rPr sz="2750" spc="-50" dirty="0">
                <a:latin typeface="Georgia"/>
                <a:cs typeface="Georgia"/>
              </a:rPr>
              <a:t> </a:t>
            </a:r>
            <a:r>
              <a:rPr sz="2750" spc="-10" dirty="0">
                <a:latin typeface="Georgia"/>
                <a:cs typeface="Georgia"/>
              </a:rPr>
              <a:t>devices </a:t>
            </a:r>
            <a:r>
              <a:rPr sz="2750" dirty="0">
                <a:latin typeface="Georgia"/>
                <a:cs typeface="Georgia"/>
              </a:rPr>
              <a:t>for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interrogators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or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trial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spc="-10" dirty="0">
                <a:latin typeface="Georgia"/>
                <a:cs typeface="Georgia"/>
              </a:rPr>
              <a:t>lawyers.</a:t>
            </a:r>
            <a:endParaRPr sz="2750" dirty="0">
              <a:latin typeface="Georgia"/>
              <a:cs typeface="Georgia"/>
            </a:endParaRPr>
          </a:p>
          <a:p>
            <a:pPr marL="767080" marR="43180" lvl="1" indent="-259715">
              <a:lnSpc>
                <a:spcPts val="4650"/>
              </a:lnSpc>
              <a:spcBef>
                <a:spcPts val="1015"/>
              </a:spcBef>
              <a:buClr>
                <a:srgbClr val="F0AD00"/>
              </a:buClr>
              <a:buSzPct val="170909"/>
              <a:buFont typeface="Arial MT"/>
              <a:buChar char="•"/>
              <a:tabLst>
                <a:tab pos="768985" algn="l"/>
              </a:tabLst>
            </a:pP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Okay,</a:t>
            </a:r>
            <a:r>
              <a:rPr sz="2750" i="1" spc="-6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Mr.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spc="-10" dirty="0">
                <a:solidFill>
                  <a:srgbClr val="1780FB"/>
                </a:solidFill>
                <a:latin typeface="Georgia"/>
                <a:cs typeface="Georgia"/>
              </a:rPr>
              <a:t>Buckingham,</a:t>
            </a:r>
            <a:r>
              <a:rPr sz="2750" i="1" spc="-6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how</a:t>
            </a:r>
            <a:r>
              <a:rPr sz="2750" i="1" spc="-5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fast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were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you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going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when</a:t>
            </a:r>
            <a:r>
              <a:rPr sz="2750" i="1" spc="-6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you</a:t>
            </a:r>
            <a:r>
              <a:rPr sz="2750" i="1" spc="-5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ran</a:t>
            </a:r>
            <a:r>
              <a:rPr sz="2750" i="1" spc="-6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780FB"/>
                </a:solidFill>
                <a:latin typeface="Georgia"/>
                <a:cs typeface="Georgia"/>
              </a:rPr>
              <a:t>the</a:t>
            </a:r>
            <a:r>
              <a:rPr sz="2750" i="1" spc="-6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750" i="1" spc="-25" dirty="0">
                <a:solidFill>
                  <a:srgbClr val="1780FB"/>
                </a:solidFill>
                <a:latin typeface="Georgia"/>
                <a:cs typeface="Georgia"/>
              </a:rPr>
              <a:t>red 	</a:t>
            </a:r>
            <a:r>
              <a:rPr sz="2750" i="1" spc="-10" dirty="0">
                <a:solidFill>
                  <a:srgbClr val="1780FB"/>
                </a:solidFill>
                <a:latin typeface="Georgia"/>
                <a:cs typeface="Georgia"/>
              </a:rPr>
              <a:t>light?</a:t>
            </a:r>
            <a:endParaRPr sz="2750" dirty="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buClr>
                <a:srgbClr val="F0AD00"/>
              </a:buClr>
              <a:buFont typeface="Arial MT"/>
              <a:buChar char="•"/>
            </a:pPr>
            <a:endParaRPr sz="2750" dirty="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rgbClr val="F0AD00"/>
              </a:buClr>
              <a:buFont typeface="Arial MT"/>
              <a:buChar char="•"/>
            </a:pPr>
            <a:endParaRPr sz="2750" dirty="0">
              <a:latin typeface="Georgia"/>
              <a:cs typeface="Georgia"/>
            </a:endParaRPr>
          </a:p>
          <a:p>
            <a:pPr marL="327660" indent="-276860">
              <a:lnSpc>
                <a:spcPct val="100000"/>
              </a:lnSpc>
              <a:buClr>
                <a:srgbClr val="F0AD00"/>
              </a:buClr>
              <a:buSzPct val="83636"/>
              <a:buFont typeface="Arial MT"/>
              <a:buChar char="•"/>
              <a:tabLst>
                <a:tab pos="327660" algn="l"/>
              </a:tabLst>
            </a:pPr>
            <a:r>
              <a:rPr sz="275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Negation</a:t>
            </a:r>
            <a:r>
              <a:rPr sz="2750" u="sng" spc="-1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750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test</a:t>
            </a:r>
            <a:endParaRPr sz="275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350" y="6777101"/>
            <a:ext cx="11112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350" y="7433365"/>
            <a:ext cx="11112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7350" y="5808710"/>
            <a:ext cx="11616690" cy="2585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060" marR="8830945" indent="-340995">
              <a:lnSpc>
                <a:spcPct val="156600"/>
              </a:lnSpc>
              <a:spcBef>
                <a:spcPts val="100"/>
              </a:spcBef>
              <a:buClr>
                <a:srgbClr val="60B4CC"/>
              </a:buClr>
              <a:buSzPct val="69090"/>
              <a:buFont typeface="Arial MT"/>
              <a:buChar char="•"/>
              <a:tabLst>
                <a:tab pos="353060" algn="l"/>
              </a:tabLst>
            </a:pP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My</a:t>
            </a:r>
            <a:r>
              <a:rPr sz="2750" i="1" spc="-4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car</a:t>
            </a:r>
            <a:r>
              <a:rPr sz="2750" i="1" spc="-4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is</a:t>
            </a:r>
            <a:r>
              <a:rPr sz="2750" i="1" spc="-4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old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My</a:t>
            </a:r>
            <a:r>
              <a:rPr sz="2750" i="1" spc="-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car</a:t>
            </a:r>
            <a:r>
              <a:rPr sz="2750" i="1" spc="-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isn’t</a:t>
            </a:r>
            <a:r>
              <a:rPr sz="2750" i="1" spc="-5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old</a:t>
            </a:r>
            <a:endParaRPr sz="2750">
              <a:latin typeface="Georgia"/>
              <a:cs typeface="Georgia"/>
            </a:endParaRPr>
          </a:p>
          <a:p>
            <a:pPr marL="353060" marR="5080">
              <a:lnSpc>
                <a:spcPct val="140900"/>
              </a:lnSpc>
              <a:spcBef>
                <a:spcPts val="515"/>
              </a:spcBef>
              <a:tabLst>
                <a:tab pos="8183880" algn="l"/>
              </a:tabLst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750" spc="-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underlying</a:t>
            </a:r>
            <a:r>
              <a:rPr sz="275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presupposition</a:t>
            </a:r>
            <a:r>
              <a:rPr sz="2750" spc="-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=</a:t>
            </a:r>
            <a:r>
              <a:rPr sz="275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(I</a:t>
            </a:r>
            <a:r>
              <a:rPr sz="275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have</a:t>
            </a:r>
            <a:r>
              <a:rPr sz="2750" spc="-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75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car)/</a:t>
            </a:r>
            <a:r>
              <a:rPr sz="275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spc="-25" dirty="0">
                <a:solidFill>
                  <a:srgbClr val="5A6377"/>
                </a:solidFill>
                <a:latin typeface="Georgia"/>
                <a:cs typeface="Georgia"/>
              </a:rPr>
              <a:t>It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	remains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true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although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750" spc="-8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two</a:t>
            </a:r>
            <a:r>
              <a:rPr sz="2750" spc="-7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sentences</a:t>
            </a:r>
            <a:r>
              <a:rPr sz="2750" spc="-8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have</a:t>
            </a:r>
            <a:r>
              <a:rPr sz="2750" spc="-7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opposite</a:t>
            </a:r>
            <a:r>
              <a:rPr sz="2750" spc="-8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meanings.</a:t>
            </a:r>
            <a:r>
              <a:rPr sz="2750" spc="-7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constancy</a:t>
            </a:r>
            <a:r>
              <a:rPr sz="2750" spc="-7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under</a:t>
            </a:r>
            <a:r>
              <a:rPr sz="2750" spc="-8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CC0066"/>
                </a:solidFill>
                <a:latin typeface="Georgia"/>
                <a:cs typeface="Georgia"/>
              </a:rPr>
              <a:t>negation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75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55600" y="457200"/>
            <a:ext cx="11704320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27935">
              <a:lnSpc>
                <a:spcPct val="100000"/>
              </a:lnSpc>
              <a:spcBef>
                <a:spcPts val="90"/>
              </a:spcBef>
            </a:pPr>
            <a:r>
              <a:rPr sz="4400" dirty="0"/>
              <a:t>Speech</a:t>
            </a:r>
            <a:r>
              <a:rPr sz="4400" spc="-160" dirty="0"/>
              <a:t> </a:t>
            </a:r>
            <a:r>
              <a:rPr sz="4400" spc="-20" dirty="0"/>
              <a:t>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198" y="2565329"/>
            <a:ext cx="11590020" cy="443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indent="-282575">
              <a:lnSpc>
                <a:spcPct val="100000"/>
              </a:lnSpc>
              <a:spcBef>
                <a:spcPts val="10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  <a:tab pos="3048000" algn="l"/>
              </a:tabLst>
            </a:pPr>
            <a:r>
              <a:rPr sz="2800" dirty="0">
                <a:latin typeface="Georgia"/>
                <a:cs typeface="Georgia"/>
              </a:rPr>
              <a:t>Speech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acts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20" dirty="0">
                <a:latin typeface="Georgia"/>
                <a:cs typeface="Georgia"/>
              </a:rPr>
              <a:t>(e.g.</a:t>
            </a:r>
            <a:r>
              <a:rPr sz="2800" dirty="0">
                <a:latin typeface="Georgia"/>
                <a:cs typeface="Georgia"/>
              </a:rPr>
              <a:t>	requesting/</a:t>
            </a:r>
            <a:r>
              <a:rPr sz="2800" spc="-9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commanding/</a:t>
            </a:r>
            <a:r>
              <a:rPr sz="2800" spc="-9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questioning/</a:t>
            </a:r>
            <a:r>
              <a:rPr sz="2800" spc="-9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informing)</a:t>
            </a:r>
            <a:endParaRPr sz="2800">
              <a:latin typeface="Georgia"/>
              <a:cs typeface="Georgia"/>
            </a:endParaRPr>
          </a:p>
          <a:p>
            <a:pPr marL="295275" marR="5080" indent="-283210">
              <a:lnSpc>
                <a:spcPct val="142900"/>
              </a:lnSpc>
              <a:spcBef>
                <a:spcPts val="64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We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can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define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B91109"/>
                </a:solidFill>
                <a:latin typeface="Georgia"/>
                <a:cs typeface="Georgia"/>
              </a:rPr>
              <a:t>speech</a:t>
            </a:r>
            <a:r>
              <a:rPr sz="2800" spc="-40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B91109"/>
                </a:solidFill>
                <a:latin typeface="Georgia"/>
                <a:cs typeface="Georgia"/>
              </a:rPr>
              <a:t>act</a:t>
            </a:r>
            <a:r>
              <a:rPr sz="2800" spc="-35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the</a:t>
            </a:r>
            <a:r>
              <a:rPr sz="2800" spc="-3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action</a:t>
            </a:r>
            <a:r>
              <a:rPr sz="2800" spc="-4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performed</a:t>
            </a:r>
            <a:r>
              <a:rPr sz="2800" spc="-3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by</a:t>
            </a:r>
            <a:r>
              <a:rPr sz="2800" spc="-3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a</a:t>
            </a:r>
            <a:r>
              <a:rPr sz="2800" spc="-3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speaker</a:t>
            </a:r>
            <a:r>
              <a:rPr sz="2800" spc="-3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95BC4"/>
                </a:solidFill>
                <a:latin typeface="Georgia"/>
                <a:cs typeface="Georgia"/>
              </a:rPr>
              <a:t>with</a:t>
            </a:r>
            <a:r>
              <a:rPr sz="2800" spc="-4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095BC4"/>
                </a:solidFill>
                <a:latin typeface="Georgia"/>
                <a:cs typeface="Georgia"/>
              </a:rPr>
              <a:t>an </a:t>
            </a:r>
            <a:r>
              <a:rPr sz="2800" spc="-10" dirty="0">
                <a:solidFill>
                  <a:srgbClr val="095BC4"/>
                </a:solidFill>
                <a:latin typeface="Georgia"/>
                <a:cs typeface="Georgia"/>
              </a:rPr>
              <a:t>utterance.</a:t>
            </a:r>
            <a:endParaRPr sz="2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090"/>
              </a:spcBef>
            </a:pPr>
            <a:r>
              <a:rPr sz="2800" spc="-20" dirty="0">
                <a:latin typeface="Georgia"/>
                <a:cs typeface="Georgia"/>
              </a:rPr>
              <a:t>e.g.</a:t>
            </a:r>
            <a:endParaRPr sz="2800">
              <a:latin typeface="Georgia"/>
              <a:cs typeface="Georgia"/>
            </a:endParaRPr>
          </a:p>
          <a:p>
            <a:pPr marL="381000" indent="-368300">
              <a:lnSpc>
                <a:spcPct val="100000"/>
              </a:lnSpc>
              <a:spcBef>
                <a:spcPts val="208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381000" algn="l"/>
              </a:tabLst>
            </a:pP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I’</a:t>
            </a:r>
            <a:r>
              <a:rPr sz="280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ll</a:t>
            </a:r>
            <a:r>
              <a:rPr sz="28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be</a:t>
            </a:r>
            <a:r>
              <a:rPr sz="28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here</a:t>
            </a:r>
            <a:r>
              <a:rPr sz="280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at</a:t>
            </a:r>
            <a:r>
              <a:rPr sz="28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spc="-20" dirty="0">
                <a:solidFill>
                  <a:srgbClr val="168BBA"/>
                </a:solidFill>
                <a:latin typeface="Georgia"/>
                <a:cs typeface="Georgia"/>
              </a:rPr>
              <a:t>five.</a:t>
            </a:r>
            <a:endParaRPr sz="2800">
              <a:latin typeface="Georgia"/>
              <a:cs typeface="Georgia"/>
            </a:endParaRPr>
          </a:p>
          <a:p>
            <a:pPr marL="285115" marR="1450340">
              <a:lnSpc>
                <a:spcPct val="142900"/>
              </a:lnSpc>
              <a:spcBef>
                <a:spcPts val="650"/>
              </a:spcBef>
            </a:pPr>
            <a:r>
              <a:rPr sz="2800" dirty="0">
                <a:latin typeface="Georgia"/>
                <a:cs typeface="Georgia"/>
              </a:rPr>
              <a:t>You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not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just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speaking,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performing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speech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act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‘promising’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978" y="304800"/>
            <a:ext cx="11704320" cy="750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800" dirty="0"/>
              <a:t>Direct</a:t>
            </a:r>
            <a:r>
              <a:rPr sz="4800" spc="-130" dirty="0"/>
              <a:t> </a:t>
            </a:r>
            <a:r>
              <a:rPr sz="4800" dirty="0"/>
              <a:t>and</a:t>
            </a:r>
            <a:r>
              <a:rPr sz="4800" spc="-125" dirty="0"/>
              <a:t> </a:t>
            </a:r>
            <a:r>
              <a:rPr sz="4800" dirty="0"/>
              <a:t>indirect</a:t>
            </a:r>
            <a:r>
              <a:rPr sz="4800" spc="-125" dirty="0"/>
              <a:t> </a:t>
            </a:r>
            <a:r>
              <a:rPr sz="4800" dirty="0"/>
              <a:t>speech</a:t>
            </a:r>
            <a:r>
              <a:rPr sz="4800" spc="-130" dirty="0"/>
              <a:t> </a:t>
            </a:r>
            <a:r>
              <a:rPr sz="4800" spc="-20" dirty="0"/>
              <a:t>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713" y="2138894"/>
            <a:ext cx="10852785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marR="5080" indent="-283210">
              <a:lnSpc>
                <a:spcPct val="114300"/>
              </a:lnSpc>
              <a:spcBef>
                <a:spcPts val="10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We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usually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use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certain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syntactic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structures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with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functions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listed </a:t>
            </a:r>
            <a:r>
              <a:rPr sz="2800" dirty="0">
                <a:latin typeface="Georgia"/>
                <a:cs typeface="Georgia"/>
              </a:rPr>
              <a:t>beside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them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in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following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table</a:t>
            </a:r>
            <a:endParaRPr sz="28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2381" y="3588623"/>
            <a:ext cx="9274668" cy="176632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79348" y="5561036"/>
            <a:ext cx="11906885" cy="245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marR="30480" indent="-277495">
              <a:lnSpc>
                <a:spcPct val="140900"/>
              </a:lnSpc>
              <a:spcBef>
                <a:spcPts val="100"/>
              </a:spcBef>
              <a:buClr>
                <a:srgbClr val="F0AD00"/>
              </a:buClr>
              <a:buSzPct val="83636"/>
              <a:buFont typeface="Arial MT"/>
              <a:buChar char="•"/>
              <a:tabLst>
                <a:tab pos="315595" algn="l"/>
              </a:tabLst>
            </a:pPr>
            <a:r>
              <a:rPr sz="2750" dirty="0">
                <a:latin typeface="Georgia"/>
                <a:cs typeface="Georgia"/>
              </a:rPr>
              <a:t>When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an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1B8418"/>
                </a:solidFill>
                <a:latin typeface="Georgia"/>
                <a:cs typeface="Georgia"/>
              </a:rPr>
              <a:t>interrogative</a:t>
            </a:r>
            <a:r>
              <a:rPr sz="2750" spc="-6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1B8418"/>
                </a:solidFill>
                <a:latin typeface="Georgia"/>
                <a:cs typeface="Georgia"/>
              </a:rPr>
              <a:t>structure</a:t>
            </a:r>
            <a:r>
              <a:rPr sz="2750" spc="-6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such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as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Did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you..?,</a:t>
            </a:r>
            <a:r>
              <a:rPr sz="2750" spc="-6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Are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they..?,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Can</a:t>
            </a:r>
            <a:r>
              <a:rPr sz="2750" spc="-60" dirty="0">
                <a:latin typeface="Georgia"/>
                <a:cs typeface="Georgia"/>
              </a:rPr>
              <a:t> </a:t>
            </a:r>
            <a:r>
              <a:rPr sz="2750" spc="-10" dirty="0">
                <a:latin typeface="Georgia"/>
                <a:cs typeface="Georgia"/>
              </a:rPr>
              <a:t>we….? </a:t>
            </a:r>
            <a:r>
              <a:rPr sz="2750" dirty="0">
                <a:latin typeface="Georgia"/>
                <a:cs typeface="Georgia"/>
              </a:rPr>
              <a:t>is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used</a:t>
            </a:r>
            <a:r>
              <a:rPr sz="2750" spc="-4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with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the</a:t>
            </a:r>
            <a:r>
              <a:rPr sz="2750" spc="-40" dirty="0"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1B8418"/>
                </a:solidFill>
                <a:latin typeface="Georgia"/>
                <a:cs typeface="Georgia"/>
              </a:rPr>
              <a:t>function</a:t>
            </a:r>
            <a:r>
              <a:rPr sz="2750" spc="-4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of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</a:t>
            </a:r>
            <a:r>
              <a:rPr sz="2750" spc="-40" dirty="0"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1B8418"/>
                </a:solidFill>
                <a:latin typeface="Georgia"/>
                <a:cs typeface="Georgia"/>
              </a:rPr>
              <a:t>question</a:t>
            </a:r>
            <a:r>
              <a:rPr sz="2750" dirty="0">
                <a:latin typeface="Georgia"/>
                <a:cs typeface="Georgia"/>
              </a:rPr>
              <a:t>,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it</a:t>
            </a:r>
            <a:r>
              <a:rPr sz="2750" spc="-4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is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described</a:t>
            </a:r>
            <a:r>
              <a:rPr sz="2750" spc="-4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as</a:t>
            </a:r>
            <a:r>
              <a:rPr sz="2750" spc="-4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a</a:t>
            </a:r>
            <a:r>
              <a:rPr sz="2750" spc="-35" dirty="0"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direct</a:t>
            </a:r>
            <a:r>
              <a:rPr sz="2750" spc="-4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speech</a:t>
            </a:r>
            <a:r>
              <a:rPr sz="2750" spc="-4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spc="-20" dirty="0">
                <a:solidFill>
                  <a:srgbClr val="CC0066"/>
                </a:solidFill>
                <a:latin typeface="Georgia"/>
                <a:cs typeface="Georgia"/>
              </a:rPr>
              <a:t>act</a:t>
            </a:r>
            <a:r>
              <a:rPr sz="2750" spc="-20" dirty="0">
                <a:latin typeface="Georgia"/>
                <a:cs typeface="Georgia"/>
              </a:rPr>
              <a:t>.</a:t>
            </a:r>
            <a:endParaRPr sz="2750">
              <a:latin typeface="Georgia"/>
              <a:cs typeface="Georgia"/>
            </a:endParaRPr>
          </a:p>
          <a:p>
            <a:pPr marL="652780" marR="45085" lvl="1" indent="-340995">
              <a:lnSpc>
                <a:spcPct val="140900"/>
              </a:lnSpc>
              <a:spcBef>
                <a:spcPts val="520"/>
              </a:spcBef>
              <a:buClr>
                <a:srgbClr val="60B4CC"/>
              </a:buClr>
              <a:buSzPct val="69090"/>
              <a:buFont typeface="Arial MT"/>
              <a:buChar char="•"/>
              <a:tabLst>
                <a:tab pos="652780" algn="l"/>
              </a:tabLst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When</a:t>
            </a:r>
            <a:r>
              <a:rPr sz="2750" spc="-6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we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don’t</a:t>
            </a:r>
            <a:r>
              <a:rPr sz="2750" spc="-6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know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something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and</a:t>
            </a:r>
            <a:r>
              <a:rPr sz="2750" spc="-6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we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ask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someone</a:t>
            </a:r>
            <a:r>
              <a:rPr sz="2750" spc="-6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to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provide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spc="-25" dirty="0">
                <a:solidFill>
                  <a:srgbClr val="5A6377"/>
                </a:solidFill>
                <a:latin typeface="Georgia"/>
                <a:cs typeface="Georgia"/>
              </a:rPr>
              <a:t>the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information,</a:t>
            </a:r>
            <a:r>
              <a:rPr sz="2750" spc="-6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we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usually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produce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direct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speech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(Can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ride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750" spc="-5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bicycle?)</a:t>
            </a:r>
            <a:endParaRPr sz="275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0222" y="304800"/>
            <a:ext cx="11704320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000" dirty="0"/>
              <a:t>Direct</a:t>
            </a:r>
            <a:r>
              <a:rPr sz="4000" spc="-130" dirty="0"/>
              <a:t> </a:t>
            </a:r>
            <a:r>
              <a:rPr sz="4000" dirty="0"/>
              <a:t>and</a:t>
            </a:r>
            <a:r>
              <a:rPr sz="4000" spc="-125" dirty="0"/>
              <a:t> </a:t>
            </a:r>
            <a:r>
              <a:rPr sz="4000" dirty="0"/>
              <a:t>indirect</a:t>
            </a:r>
            <a:r>
              <a:rPr sz="4000" spc="-125" dirty="0"/>
              <a:t> </a:t>
            </a:r>
            <a:r>
              <a:rPr sz="4000" dirty="0"/>
              <a:t>speech</a:t>
            </a:r>
            <a:r>
              <a:rPr sz="4000" spc="-130" dirty="0"/>
              <a:t> </a:t>
            </a:r>
            <a:r>
              <a:rPr sz="4000" spc="-20" dirty="0"/>
              <a:t>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0222" y="2580556"/>
            <a:ext cx="11409680" cy="3137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4365" indent="-347345">
              <a:lnSpc>
                <a:spcPct val="100000"/>
              </a:lnSpc>
              <a:spcBef>
                <a:spcPts val="100"/>
              </a:spcBef>
              <a:buClr>
                <a:srgbClr val="60B4CC"/>
              </a:buClr>
              <a:buSzPct val="69642"/>
              <a:buFont typeface="Arial MT"/>
              <a:buChar char="•"/>
              <a:tabLst>
                <a:tab pos="634365" algn="l"/>
              </a:tabLst>
            </a:pP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Can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you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pass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spc="-10" dirty="0">
                <a:solidFill>
                  <a:srgbClr val="168BBA"/>
                </a:solidFill>
                <a:latin typeface="Georgia"/>
                <a:cs typeface="Georgia"/>
              </a:rPr>
              <a:t>salt?</a:t>
            </a:r>
            <a:endParaRPr sz="2800">
              <a:latin typeface="Georgia"/>
              <a:cs typeface="Georgia"/>
            </a:endParaRPr>
          </a:p>
          <a:p>
            <a:pPr marL="295275" indent="-282575">
              <a:lnSpc>
                <a:spcPct val="100000"/>
              </a:lnSpc>
              <a:spcBef>
                <a:spcPts val="208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Is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same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syntactic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structure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(Can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ride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bicycle?)</a:t>
            </a:r>
            <a:endParaRPr sz="2800">
              <a:latin typeface="Georgia"/>
              <a:cs typeface="Georgia"/>
            </a:endParaRPr>
          </a:p>
          <a:p>
            <a:pPr marL="295275" marR="5080" indent="-283210">
              <a:lnSpc>
                <a:spcPct val="142900"/>
              </a:lnSpc>
              <a:spcBef>
                <a:spcPts val="65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Does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it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have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same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function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(Can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ride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bicycle?)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has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(i.e. </a:t>
            </a:r>
            <a:r>
              <a:rPr sz="2800" dirty="0">
                <a:latin typeface="Georgia"/>
                <a:cs typeface="Georgia"/>
              </a:rPr>
              <a:t>asking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about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your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ability?)?</a:t>
            </a:r>
            <a:endParaRPr sz="2800">
              <a:latin typeface="Georgia"/>
              <a:cs typeface="Georgia"/>
            </a:endParaRPr>
          </a:p>
          <a:p>
            <a:pPr marL="295275" indent="-282575">
              <a:lnSpc>
                <a:spcPct val="100000"/>
              </a:lnSpc>
              <a:spcBef>
                <a:spcPts val="208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No,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it’s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request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not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question.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(</a:t>
            </a: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Indirect</a:t>
            </a:r>
            <a:r>
              <a:rPr sz="2800" spc="-4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speech</a:t>
            </a:r>
            <a:r>
              <a:rPr sz="2800" spc="-4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CC0066"/>
                </a:solidFill>
                <a:latin typeface="Georgia"/>
                <a:cs typeface="Georgia"/>
              </a:rPr>
              <a:t>act</a:t>
            </a:r>
            <a:r>
              <a:rPr sz="2800" spc="-20" dirty="0">
                <a:latin typeface="Georgia"/>
                <a:cs typeface="Georgia"/>
              </a:rPr>
              <a:t>)</a:t>
            </a:r>
            <a:endParaRPr sz="28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3673" y="6501467"/>
            <a:ext cx="9210625" cy="175458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1200" y="457200"/>
            <a:ext cx="11704320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dirty="0"/>
              <a:t>Direct</a:t>
            </a:r>
            <a:r>
              <a:rPr sz="4400" spc="-130" dirty="0"/>
              <a:t> </a:t>
            </a:r>
            <a:r>
              <a:rPr sz="4400" dirty="0"/>
              <a:t>and</a:t>
            </a:r>
            <a:r>
              <a:rPr sz="4400" spc="-125" dirty="0"/>
              <a:t> </a:t>
            </a:r>
            <a:r>
              <a:rPr sz="4400" dirty="0"/>
              <a:t>indirect</a:t>
            </a:r>
            <a:r>
              <a:rPr sz="4400" spc="-125" dirty="0"/>
              <a:t> </a:t>
            </a:r>
            <a:r>
              <a:rPr sz="4400" dirty="0"/>
              <a:t>speech</a:t>
            </a:r>
            <a:r>
              <a:rPr sz="4400" spc="-130" dirty="0"/>
              <a:t> </a:t>
            </a:r>
            <a:r>
              <a:rPr sz="4400" spc="-20" dirty="0"/>
              <a:t>acts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35000" y="1600200"/>
            <a:ext cx="11704320" cy="454560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5080" indent="-260985">
              <a:lnSpc>
                <a:spcPct val="147100"/>
              </a:lnSpc>
              <a:spcBef>
                <a:spcPts val="90"/>
              </a:spcBef>
              <a:buClr>
                <a:srgbClr val="F0AD00"/>
              </a:buClr>
              <a:buSzPct val="84313"/>
              <a:buFont typeface="Arial MT"/>
              <a:buChar char="•"/>
              <a:tabLst>
                <a:tab pos="273050" algn="l"/>
              </a:tabLst>
            </a:pP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listed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line,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act.</a:t>
            </a: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F0AD00"/>
              </a:buClr>
              <a:buFont typeface="Arial MT"/>
              <a:buChar char="•"/>
            </a:pP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340"/>
              </a:spcBef>
              <a:buClr>
                <a:srgbClr val="F0AD00"/>
              </a:buClr>
              <a:buFont typeface="Arial MT"/>
              <a:buChar char="•"/>
            </a:pP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60350">
              <a:lnSpc>
                <a:spcPct val="100000"/>
              </a:lnSpc>
              <a:buClr>
                <a:srgbClr val="F0AD00"/>
              </a:buClr>
              <a:buSzPct val="84313"/>
              <a:buFont typeface="Arial MT"/>
              <a:buChar char="•"/>
              <a:tabLst>
                <a:tab pos="273050" algn="l"/>
              </a:tabLst>
            </a:pP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sz="2550" i="1" spc="1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sz="2550" i="1" spc="2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i="1" spc="2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sz="2550" i="1" spc="15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sz="2550" i="1" spc="2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(What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structure?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function?)</a:t>
            </a: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marR="574675" indent="-260985">
              <a:lnSpc>
                <a:spcPct val="147100"/>
              </a:lnSpc>
              <a:spcBef>
                <a:spcPts val="595"/>
              </a:spcBef>
              <a:buClr>
                <a:srgbClr val="F0AD00"/>
              </a:buClr>
              <a:buSzPct val="84313"/>
              <a:buFont typeface="Arial MT"/>
              <a:buChar char="•"/>
              <a:tabLst>
                <a:tab pos="273050" algn="l"/>
              </a:tabLst>
            </a:pP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left</a:t>
            </a:r>
            <a:r>
              <a:rPr sz="2550" i="1" spc="15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i="1" spc="1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door</a:t>
            </a:r>
            <a:r>
              <a:rPr sz="2550" i="1" spc="15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i="1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sz="2550" i="1" spc="10" dirty="0">
                <a:solidFill>
                  <a:srgbClr val="168B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someone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sz="25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sz="25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cold </a:t>
            </a:r>
            <a:r>
              <a:rPr sz="25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outside.)</a:t>
            </a: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60350">
              <a:lnSpc>
                <a:spcPct val="100000"/>
              </a:lnSpc>
              <a:spcBef>
                <a:spcPts val="2035"/>
              </a:spcBef>
              <a:buClr>
                <a:srgbClr val="F0AD00"/>
              </a:buClr>
              <a:buSzPct val="84313"/>
              <a:buFont typeface="Arial MT"/>
              <a:buChar char="•"/>
              <a:tabLst>
                <a:tab pos="273050" algn="l"/>
              </a:tabLst>
            </a:pP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(=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door)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sz="25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imperative</a:t>
            </a:r>
            <a:r>
              <a:rPr sz="255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structure?</a:t>
            </a:r>
            <a:endParaRPr sz="2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8651" y="6672595"/>
            <a:ext cx="9212478" cy="1761093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80" y="838200"/>
            <a:ext cx="9738360" cy="119648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78735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Pragmatics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6535" y="2201855"/>
            <a:ext cx="6869430" cy="480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950" dirty="0">
                <a:latin typeface="Georgia"/>
                <a:cs typeface="Georgia"/>
              </a:rPr>
              <a:t>In</a:t>
            </a:r>
            <a:r>
              <a:rPr sz="2950" spc="5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the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previous</a:t>
            </a:r>
            <a:r>
              <a:rPr sz="2950" spc="5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chapter,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we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talked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spc="-10" dirty="0">
                <a:latin typeface="Georgia"/>
                <a:cs typeface="Georgia"/>
              </a:rPr>
              <a:t>about:</a:t>
            </a:r>
            <a:endParaRPr sz="295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2835" y="2991202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2835" y="3610707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198" y="4217718"/>
            <a:ext cx="138430" cy="4127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2835" y="4960209"/>
            <a:ext cx="10541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435" y="2689814"/>
            <a:ext cx="9768205" cy="3233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6084" marR="6239510">
              <a:lnSpc>
                <a:spcPct val="159400"/>
              </a:lnSpc>
              <a:spcBef>
                <a:spcPts val="95"/>
              </a:spcBef>
            </a:pPr>
            <a:r>
              <a:rPr lang="en-US" sz="2550" dirty="0" smtClean="0">
                <a:solidFill>
                  <a:srgbClr val="5A6377"/>
                </a:solidFill>
                <a:latin typeface="Georgia"/>
                <a:cs typeface="Georgia"/>
              </a:rPr>
              <a:t>Referential </a:t>
            </a:r>
            <a:r>
              <a:rPr sz="2550" spc="-10" dirty="0" smtClean="0">
                <a:solidFill>
                  <a:srgbClr val="5A6377"/>
                </a:solidFill>
                <a:latin typeface="Georgia"/>
                <a:cs typeface="Georgia"/>
              </a:rPr>
              <a:t>meanings </a:t>
            </a: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Lexical </a:t>
            </a:r>
            <a:r>
              <a:rPr sz="2550" spc="-10" dirty="0" smtClean="0">
                <a:solidFill>
                  <a:srgbClr val="5A6377"/>
                </a:solidFill>
                <a:latin typeface="Georgia"/>
                <a:cs typeface="Georgia"/>
              </a:rPr>
              <a:t>relations</a:t>
            </a:r>
            <a:endParaRPr sz="2550" dirty="0">
              <a:latin typeface="Georgia"/>
              <a:cs typeface="Georgia"/>
            </a:endParaRPr>
          </a:p>
          <a:p>
            <a:pPr marL="151765">
              <a:lnSpc>
                <a:spcPct val="100000"/>
              </a:lnSpc>
              <a:spcBef>
                <a:spcPts val="1945"/>
              </a:spcBef>
            </a:pPr>
            <a:r>
              <a:rPr sz="2950" dirty="0">
                <a:latin typeface="Georgia"/>
                <a:cs typeface="Georgia"/>
              </a:rPr>
              <a:t>There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are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other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aspects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of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meaning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that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depend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more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spc="-25" dirty="0">
                <a:latin typeface="Georgia"/>
                <a:cs typeface="Georgia"/>
              </a:rPr>
              <a:t>on:</a:t>
            </a:r>
            <a:endParaRPr sz="2950" dirty="0">
              <a:latin typeface="Georgia"/>
              <a:cs typeface="Georgia"/>
            </a:endParaRPr>
          </a:p>
          <a:p>
            <a:pPr marL="426084">
              <a:lnSpc>
                <a:spcPct val="100000"/>
              </a:lnSpc>
              <a:spcBef>
                <a:spcPts val="2085"/>
              </a:spcBef>
            </a:pPr>
            <a:r>
              <a:rPr sz="2550" spc="-10" dirty="0">
                <a:solidFill>
                  <a:srgbClr val="5A6377"/>
                </a:solidFill>
                <a:latin typeface="Georgia"/>
                <a:cs typeface="Georgia"/>
              </a:rPr>
              <a:t>Context</a:t>
            </a:r>
            <a:endParaRPr sz="2550" dirty="0">
              <a:latin typeface="Georgia"/>
              <a:cs typeface="Georgia"/>
            </a:endParaRPr>
          </a:p>
          <a:p>
            <a:pPr marL="426084" indent="-387985">
              <a:lnSpc>
                <a:spcPct val="100000"/>
              </a:lnSpc>
              <a:spcBef>
                <a:spcPts val="1814"/>
              </a:spcBef>
              <a:buClr>
                <a:srgbClr val="60B4CC"/>
              </a:buClr>
              <a:buSzPct val="70588"/>
              <a:buFont typeface="Arial MT"/>
              <a:buChar char="•"/>
              <a:tabLst>
                <a:tab pos="426084" algn="l"/>
              </a:tabLst>
            </a:pPr>
            <a:r>
              <a:rPr sz="255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550" spc="-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lang="en-US" sz="2550" dirty="0" smtClean="0">
                <a:solidFill>
                  <a:srgbClr val="5A6377"/>
                </a:solidFill>
                <a:latin typeface="Georgia"/>
                <a:cs typeface="Georgia"/>
              </a:rPr>
              <a:t>intended meaning </a:t>
            </a:r>
            <a:r>
              <a:rPr sz="2550" dirty="0" smtClean="0">
                <a:solidFill>
                  <a:srgbClr val="5A6377"/>
                </a:solidFill>
                <a:latin typeface="Georgia"/>
                <a:cs typeface="Georgia"/>
              </a:rPr>
              <a:t>of </a:t>
            </a:r>
            <a:r>
              <a:rPr sz="2550" spc="-10" dirty="0">
                <a:solidFill>
                  <a:srgbClr val="5A6377"/>
                </a:solidFill>
                <a:latin typeface="Georgia"/>
                <a:cs typeface="Georgia"/>
              </a:rPr>
              <a:t>speakers.</a:t>
            </a:r>
            <a:endParaRPr sz="255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8198" y="5947336"/>
            <a:ext cx="11275695" cy="31627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0685" marR="5080" indent="-388620" algn="just">
              <a:lnSpc>
                <a:spcPct val="144100"/>
              </a:lnSpc>
              <a:spcBef>
                <a:spcPts val="9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r>
              <a:rPr sz="2950" dirty="0">
                <a:latin typeface="Georgia"/>
                <a:cs typeface="Georgia"/>
              </a:rPr>
              <a:t>Communication</a:t>
            </a:r>
            <a:r>
              <a:rPr sz="2950" spc="8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clearly</a:t>
            </a:r>
            <a:r>
              <a:rPr sz="2950" spc="8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depends</a:t>
            </a:r>
            <a:r>
              <a:rPr sz="2950" spc="7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on</a:t>
            </a:r>
            <a:r>
              <a:rPr sz="2950" spc="8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not</a:t>
            </a:r>
            <a:r>
              <a:rPr sz="2950" spc="8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only</a:t>
            </a:r>
            <a:r>
              <a:rPr sz="2950" spc="8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recognizing</a:t>
            </a:r>
            <a:r>
              <a:rPr sz="2950" spc="75" dirty="0">
                <a:latin typeface="Georgia"/>
                <a:cs typeface="Georgia"/>
              </a:rPr>
              <a:t> </a:t>
            </a:r>
            <a:r>
              <a:rPr sz="2950" spc="-25" dirty="0">
                <a:latin typeface="Georgia"/>
                <a:cs typeface="Georgia"/>
              </a:rPr>
              <a:t>the </a:t>
            </a:r>
            <a:r>
              <a:rPr sz="2950" dirty="0">
                <a:latin typeface="Georgia"/>
                <a:cs typeface="Georgia"/>
              </a:rPr>
              <a:t>meaning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of</a:t>
            </a:r>
            <a:r>
              <a:rPr sz="2950" spc="7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words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in</a:t>
            </a:r>
            <a:r>
              <a:rPr sz="2950" spc="7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an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utterance,</a:t>
            </a:r>
            <a:r>
              <a:rPr sz="2950" spc="7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but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recognizing</a:t>
            </a:r>
            <a:r>
              <a:rPr sz="2950" spc="7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what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spc="-10" dirty="0">
                <a:latin typeface="Georgia"/>
                <a:cs typeface="Georgia"/>
              </a:rPr>
              <a:t>speakers </a:t>
            </a:r>
            <a:r>
              <a:rPr sz="2950" dirty="0">
                <a:latin typeface="Georgia"/>
                <a:cs typeface="Georgia"/>
              </a:rPr>
              <a:t>mean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by</a:t>
            </a:r>
            <a:r>
              <a:rPr sz="2950" spc="5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their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spc="-10" dirty="0">
                <a:latin typeface="Georgia"/>
                <a:cs typeface="Georgia"/>
              </a:rPr>
              <a:t>utterances.</a:t>
            </a:r>
            <a:endParaRPr sz="2950" dirty="0">
              <a:latin typeface="Georgia"/>
              <a:cs typeface="Georgia"/>
            </a:endParaRPr>
          </a:p>
          <a:p>
            <a:pPr marL="400685" indent="-387985">
              <a:lnSpc>
                <a:spcPct val="100000"/>
              </a:lnSpc>
              <a:spcBef>
                <a:spcPts val="2210"/>
              </a:spcBef>
              <a:buClr>
                <a:srgbClr val="F0AD00"/>
              </a:buClr>
              <a:buSzPct val="84745"/>
              <a:buFont typeface="Arial MT"/>
              <a:buChar char="•"/>
              <a:tabLst>
                <a:tab pos="400685" algn="l"/>
              </a:tabLst>
            </a:pPr>
            <a:r>
              <a:rPr sz="2950" dirty="0">
                <a:latin typeface="Georgia"/>
                <a:cs typeface="Georgia"/>
              </a:rPr>
              <a:t>The</a:t>
            </a:r>
            <a:r>
              <a:rPr sz="2950" spc="5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study</a:t>
            </a:r>
            <a:r>
              <a:rPr sz="2950" spc="5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of</a:t>
            </a:r>
            <a:r>
              <a:rPr sz="2950" spc="55" dirty="0">
                <a:latin typeface="Georgia"/>
                <a:cs typeface="Georgia"/>
              </a:rPr>
              <a:t> </a:t>
            </a:r>
            <a:r>
              <a:rPr lang="en-US" sz="2950" dirty="0" smtClean="0">
                <a:latin typeface="Georgia"/>
                <a:cs typeface="Georgia"/>
              </a:rPr>
              <a:t>the invisible meaning as communicated by speakers-writers and interpreted by hearers-readers  is called </a:t>
            </a:r>
            <a:r>
              <a:rPr sz="2950" spc="-10" dirty="0" smtClean="0">
                <a:solidFill>
                  <a:srgbClr val="CC0066"/>
                </a:solidFill>
                <a:latin typeface="Georgia"/>
                <a:cs typeface="Georgia"/>
              </a:rPr>
              <a:t>pragmatics</a:t>
            </a:r>
            <a:r>
              <a:rPr sz="2950" spc="-10" dirty="0">
                <a:latin typeface="Georgia"/>
                <a:cs typeface="Georgia"/>
              </a:rPr>
              <a:t>.</a:t>
            </a:r>
            <a:endParaRPr sz="295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8288" y="381000"/>
            <a:ext cx="11704320" cy="84253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5400" dirty="0"/>
              <a:t>Direct</a:t>
            </a:r>
            <a:r>
              <a:rPr sz="5400" spc="-130" dirty="0"/>
              <a:t> </a:t>
            </a:r>
            <a:r>
              <a:rPr sz="5400" dirty="0"/>
              <a:t>and</a:t>
            </a:r>
            <a:r>
              <a:rPr sz="5400" spc="-125" dirty="0"/>
              <a:t> </a:t>
            </a:r>
            <a:r>
              <a:rPr sz="5400" dirty="0"/>
              <a:t>indirect</a:t>
            </a:r>
            <a:r>
              <a:rPr sz="5400" spc="-125" dirty="0"/>
              <a:t> </a:t>
            </a:r>
            <a:r>
              <a:rPr sz="5400" dirty="0"/>
              <a:t>speech</a:t>
            </a:r>
            <a:r>
              <a:rPr sz="5400" spc="-130" dirty="0"/>
              <a:t> </a:t>
            </a:r>
            <a:r>
              <a:rPr sz="5400" spc="-20" dirty="0"/>
              <a:t>acts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713" y="2241270"/>
            <a:ext cx="121285" cy="352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5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2463" y="2036701"/>
            <a:ext cx="11530330" cy="4731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939165">
              <a:lnSpc>
                <a:spcPct val="145000"/>
              </a:lnSpc>
              <a:spcBef>
                <a:spcPts val="95"/>
              </a:spcBef>
            </a:pPr>
            <a:r>
              <a:rPr sz="2500" dirty="0">
                <a:latin typeface="Georgia"/>
                <a:cs typeface="Georgia"/>
              </a:rPr>
              <a:t>It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possible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have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strange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effects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if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one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person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fails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recognize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another </a:t>
            </a:r>
            <a:r>
              <a:rPr sz="2500" dirty="0">
                <a:latin typeface="Georgia"/>
                <a:cs typeface="Georgia"/>
              </a:rPr>
              <a:t>person’s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indirect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speech</a:t>
            </a:r>
            <a:r>
              <a:rPr sz="2500" spc="30" dirty="0">
                <a:latin typeface="Georgia"/>
                <a:cs typeface="Georgia"/>
              </a:rPr>
              <a:t> </a:t>
            </a:r>
            <a:r>
              <a:rPr sz="2500" spc="-20" dirty="0">
                <a:latin typeface="Georgia"/>
                <a:cs typeface="Georgia"/>
              </a:rPr>
              <a:t>act.</a:t>
            </a:r>
            <a:endParaRPr sz="2500">
              <a:latin typeface="Georgia"/>
              <a:cs typeface="Georgia"/>
            </a:endParaRPr>
          </a:p>
          <a:p>
            <a:pPr marL="480059" marR="237490" indent="-240665">
              <a:lnSpc>
                <a:spcPts val="4350"/>
              </a:lnSpc>
              <a:spcBef>
                <a:spcPts val="935"/>
              </a:spcBef>
              <a:buClr>
                <a:srgbClr val="F0AD00"/>
              </a:buClr>
              <a:buSzPct val="172000"/>
              <a:buFont typeface="Arial MT"/>
              <a:buChar char="•"/>
              <a:tabLst>
                <a:tab pos="480059" algn="l"/>
              </a:tabLst>
            </a:pPr>
            <a:r>
              <a:rPr sz="2500" dirty="0">
                <a:latin typeface="Georgia"/>
                <a:cs typeface="Georgia"/>
              </a:rPr>
              <a:t>Consider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following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scene.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visitor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to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city,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carrying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his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luggage,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looking </a:t>
            </a:r>
            <a:r>
              <a:rPr sz="2500" dirty="0">
                <a:latin typeface="Georgia"/>
                <a:cs typeface="Georgia"/>
              </a:rPr>
              <a:t>lost,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stops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</a:t>
            </a:r>
            <a:r>
              <a:rPr sz="2500" spc="2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passer-</a:t>
            </a:r>
            <a:r>
              <a:rPr sz="2500" spc="-25" dirty="0">
                <a:latin typeface="Georgia"/>
                <a:cs typeface="Georgia"/>
              </a:rPr>
              <a:t>by.</a:t>
            </a:r>
            <a:endParaRPr sz="2500">
              <a:latin typeface="Georgia"/>
              <a:cs typeface="Georgia"/>
            </a:endParaRPr>
          </a:p>
          <a:p>
            <a:pPr marL="468630" marR="1403985">
              <a:lnSpc>
                <a:spcPts val="4910"/>
              </a:lnSpc>
              <a:spcBef>
                <a:spcPts val="115"/>
              </a:spcBef>
            </a:pP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VISITOR: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Excuse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me.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Do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you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know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where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the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Ambassador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Hotel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spc="-25" dirty="0">
                <a:solidFill>
                  <a:srgbClr val="1B8418"/>
                </a:solidFill>
                <a:latin typeface="Georgia"/>
                <a:cs typeface="Georgia"/>
              </a:rPr>
              <a:t>is?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PASSER-BY: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Oh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sure,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I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know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where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it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is.</a:t>
            </a:r>
            <a:r>
              <a:rPr sz="2500" spc="20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(and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dirty="0">
                <a:solidFill>
                  <a:srgbClr val="1B8418"/>
                </a:solidFill>
                <a:latin typeface="Georgia"/>
                <a:cs typeface="Georgia"/>
              </a:rPr>
              <a:t>walks</a:t>
            </a:r>
            <a:r>
              <a:rPr sz="2500" spc="15" dirty="0">
                <a:solidFill>
                  <a:srgbClr val="1B8418"/>
                </a:solidFill>
                <a:latin typeface="Georgia"/>
                <a:cs typeface="Georgia"/>
              </a:rPr>
              <a:t> </a:t>
            </a:r>
            <a:r>
              <a:rPr sz="2500" spc="-10" dirty="0">
                <a:solidFill>
                  <a:srgbClr val="1B8418"/>
                </a:solidFill>
                <a:latin typeface="Georgia"/>
                <a:cs typeface="Georgia"/>
              </a:rPr>
              <a:t>away)</a:t>
            </a:r>
            <a:endParaRPr sz="2500">
              <a:latin typeface="Georgia"/>
              <a:cs typeface="Georgia"/>
            </a:endParaRPr>
          </a:p>
          <a:p>
            <a:pPr marL="480059" marR="30480" indent="-240665">
              <a:lnSpc>
                <a:spcPts val="4350"/>
              </a:lnSpc>
              <a:spcBef>
                <a:spcPts val="254"/>
              </a:spcBef>
              <a:buClr>
                <a:srgbClr val="F0AD00"/>
              </a:buClr>
              <a:buSzPct val="172000"/>
              <a:buFont typeface="Arial MT"/>
              <a:buChar char="•"/>
              <a:tabLst>
                <a:tab pos="480059" algn="l"/>
              </a:tabLst>
            </a:pPr>
            <a:r>
              <a:rPr sz="2500" dirty="0">
                <a:latin typeface="Georgia"/>
                <a:cs typeface="Georgia"/>
              </a:rPr>
              <a:t>The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passer-by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is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acting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as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if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utterance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was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direct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speech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act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instead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of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spc="-25" dirty="0">
                <a:latin typeface="Georgia"/>
                <a:cs typeface="Georgia"/>
              </a:rPr>
              <a:t>an </a:t>
            </a:r>
            <a:r>
              <a:rPr sz="2500" dirty="0">
                <a:latin typeface="Georgia"/>
                <a:cs typeface="Georgia"/>
              </a:rPr>
              <a:t>indirect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speech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act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used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as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a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request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for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directions.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713" y="7018859"/>
            <a:ext cx="121285" cy="352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713" y="7642907"/>
            <a:ext cx="121285" cy="352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2713" y="8266954"/>
            <a:ext cx="121285" cy="352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1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1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7863" y="6982234"/>
            <a:ext cx="9514840" cy="16586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959350" algn="l"/>
              </a:tabLst>
            </a:pP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Could</a:t>
            </a:r>
            <a:r>
              <a:rPr sz="2500" i="1" spc="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you</a:t>
            </a:r>
            <a:r>
              <a:rPr sz="2500" i="1" spc="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open</a:t>
            </a:r>
            <a:r>
              <a:rPr sz="2500" i="1" spc="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that</a:t>
            </a:r>
            <a:r>
              <a:rPr sz="2500" i="1" spc="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door</a:t>
            </a:r>
            <a:r>
              <a:rPr sz="2500" i="1" spc="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for</a:t>
            </a:r>
            <a:r>
              <a:rPr sz="2500" i="1" spc="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spc="-25" dirty="0">
                <a:solidFill>
                  <a:srgbClr val="168BBA"/>
                </a:solidFill>
                <a:latin typeface="Georgia"/>
                <a:cs typeface="Georgia"/>
              </a:rPr>
              <a:t>me?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	</a:t>
            </a:r>
            <a:r>
              <a:rPr sz="2500" dirty="0">
                <a:latin typeface="Georgia"/>
                <a:cs typeface="Georgia"/>
              </a:rPr>
              <a:t>Function =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request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not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question</a:t>
            </a:r>
            <a:endParaRPr sz="25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914"/>
              </a:spcBef>
            </a:pPr>
            <a:r>
              <a:rPr sz="2500" dirty="0">
                <a:latin typeface="Georgia"/>
                <a:cs typeface="Georgia"/>
              </a:rPr>
              <a:t>Why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do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we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use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the</a:t>
            </a:r>
            <a:r>
              <a:rPr sz="2500" spc="1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indirect</a:t>
            </a:r>
            <a:r>
              <a:rPr sz="2500" spc="1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speech?</a:t>
            </a:r>
            <a:endParaRPr sz="25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914"/>
              </a:spcBef>
            </a:pPr>
            <a:r>
              <a:rPr sz="2500" dirty="0">
                <a:latin typeface="Georgia"/>
                <a:cs typeface="Georgia"/>
              </a:rPr>
              <a:t>It’s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more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dirty="0">
                <a:latin typeface="Georgia"/>
                <a:cs typeface="Georgia"/>
              </a:rPr>
              <a:t>polite.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Open</a:t>
            </a:r>
            <a:r>
              <a:rPr sz="2500" i="1" spc="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that</a:t>
            </a:r>
            <a:r>
              <a:rPr sz="2500" i="1" spc="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door</a:t>
            </a:r>
            <a:r>
              <a:rPr sz="2500" i="1" spc="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dirty="0">
                <a:solidFill>
                  <a:srgbClr val="168BBA"/>
                </a:solidFill>
                <a:latin typeface="Georgia"/>
                <a:cs typeface="Georgia"/>
              </a:rPr>
              <a:t>for</a:t>
            </a:r>
            <a:r>
              <a:rPr sz="2500" i="1" spc="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500" i="1" spc="-25" dirty="0">
                <a:solidFill>
                  <a:srgbClr val="168BBA"/>
                </a:solidFill>
                <a:latin typeface="Georgia"/>
                <a:cs typeface="Georgia"/>
              </a:rPr>
              <a:t>me!</a:t>
            </a:r>
            <a:endParaRPr sz="25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3700" y="228600"/>
            <a:ext cx="9621520" cy="6886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12085">
              <a:lnSpc>
                <a:spcPct val="100000"/>
              </a:lnSpc>
              <a:spcBef>
                <a:spcPts val="90"/>
              </a:spcBef>
            </a:pPr>
            <a:r>
              <a:rPr sz="4400" spc="-10" dirty="0"/>
              <a:t>Politeness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198" y="2534873"/>
            <a:ext cx="11591925" cy="236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indent="-282575">
              <a:lnSpc>
                <a:spcPct val="100000"/>
              </a:lnSpc>
              <a:spcBef>
                <a:spcPts val="10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In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study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linguistic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politeness,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most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relevant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concept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‘</a:t>
            </a:r>
            <a:r>
              <a:rPr sz="2800" spc="-10" dirty="0">
                <a:solidFill>
                  <a:srgbClr val="CC0066"/>
                </a:solidFill>
                <a:latin typeface="Georgia"/>
                <a:cs typeface="Georgia"/>
              </a:rPr>
              <a:t>face</a:t>
            </a:r>
            <a:r>
              <a:rPr sz="2800" spc="-10" dirty="0">
                <a:latin typeface="Georgia"/>
                <a:cs typeface="Georgia"/>
              </a:rPr>
              <a:t>’</a:t>
            </a:r>
            <a:endParaRPr sz="2800">
              <a:latin typeface="Georgia"/>
              <a:cs typeface="Georgia"/>
            </a:endParaRPr>
          </a:p>
          <a:p>
            <a:pPr marL="295275" marR="5080" indent="-283210">
              <a:lnSpc>
                <a:spcPct val="142900"/>
              </a:lnSpc>
              <a:spcBef>
                <a:spcPts val="64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Your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face,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in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pragmatics,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public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self-</a:t>
            </a:r>
            <a:r>
              <a:rPr sz="2800" dirty="0">
                <a:latin typeface="Georgia"/>
                <a:cs typeface="Georgia"/>
              </a:rPr>
              <a:t>image.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This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emotional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social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sense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self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everyone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expects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everyone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else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recognize.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3700" y="5168900"/>
            <a:ext cx="12204700" cy="1206500"/>
          </a:xfrm>
          <a:prstGeom prst="rect">
            <a:avLst/>
          </a:prstGeom>
          <a:ln w="50800">
            <a:solidFill>
              <a:srgbClr val="B9110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6845">
              <a:lnSpc>
                <a:spcPts val="3215"/>
              </a:lnSpc>
            </a:pP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Politeness</a:t>
            </a:r>
            <a:r>
              <a:rPr sz="2800" spc="-5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can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defined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showing</a:t>
            </a:r>
            <a:r>
              <a:rPr sz="2800" spc="-5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awareness</a:t>
            </a:r>
            <a:r>
              <a:rPr sz="2800" spc="-6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of</a:t>
            </a:r>
            <a:r>
              <a:rPr sz="2800" spc="-55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and</a:t>
            </a:r>
            <a:r>
              <a:rPr sz="2800" spc="-6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consideration</a:t>
            </a:r>
            <a:r>
              <a:rPr sz="2800" spc="-6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0000CC"/>
                </a:solidFill>
                <a:latin typeface="Georgia"/>
                <a:cs typeface="Georgia"/>
              </a:rPr>
              <a:t>of</a:t>
            </a:r>
            <a:endParaRPr sz="2800">
              <a:latin typeface="Georgia"/>
              <a:cs typeface="Georgia"/>
            </a:endParaRPr>
          </a:p>
          <a:p>
            <a:pPr marL="156845">
              <a:lnSpc>
                <a:spcPct val="100000"/>
              </a:lnSpc>
              <a:spcBef>
                <a:spcPts val="1440"/>
              </a:spcBef>
            </a:pP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another</a:t>
            </a:r>
            <a:r>
              <a:rPr sz="2800" spc="-7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CC"/>
                </a:solidFill>
                <a:latin typeface="Georgia"/>
                <a:cs typeface="Georgia"/>
              </a:rPr>
              <a:t>person’s</a:t>
            </a:r>
            <a:r>
              <a:rPr sz="2800" spc="-70" dirty="0">
                <a:solidFill>
                  <a:srgbClr val="0000CC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0000CC"/>
                </a:solidFill>
                <a:latin typeface="Georgia"/>
                <a:cs typeface="Georgia"/>
              </a:rPr>
              <a:t>face.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965200" y="228600"/>
            <a:ext cx="11704320" cy="750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12085">
              <a:lnSpc>
                <a:spcPct val="100000"/>
              </a:lnSpc>
              <a:spcBef>
                <a:spcPts val="90"/>
              </a:spcBef>
            </a:pPr>
            <a:r>
              <a:rPr sz="4800" spc="-10" dirty="0"/>
              <a:t>Politeness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3700" y="2209800"/>
            <a:ext cx="12204700" cy="1435100"/>
          </a:xfrm>
          <a:prstGeom prst="rect">
            <a:avLst/>
          </a:prstGeom>
          <a:ln w="50800">
            <a:solidFill>
              <a:srgbClr val="B91109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156845" marR="168910">
              <a:lnSpc>
                <a:spcPct val="142900"/>
              </a:lnSpc>
              <a:spcBef>
                <a:spcPts val="60"/>
              </a:spcBef>
            </a:pPr>
            <a:r>
              <a:rPr sz="2800" dirty="0">
                <a:latin typeface="Georgia"/>
                <a:cs typeface="Georgia"/>
              </a:rPr>
              <a:t>If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say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something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represents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threat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another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person’s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self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image,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called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CC0066"/>
                </a:solidFill>
                <a:latin typeface="Georgia"/>
                <a:cs typeface="Georgia"/>
              </a:rPr>
              <a:t>face-</a:t>
            </a: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threatening</a:t>
            </a:r>
            <a:r>
              <a:rPr sz="2800" spc="-2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CC0066"/>
                </a:solidFill>
                <a:latin typeface="Georgia"/>
                <a:cs typeface="Georgia"/>
              </a:rPr>
              <a:t>act</a:t>
            </a:r>
            <a:r>
              <a:rPr sz="2800" spc="-20" dirty="0">
                <a:latin typeface="Georgia"/>
                <a:cs typeface="Georgia"/>
              </a:rPr>
              <a:t>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8198" y="3689592"/>
            <a:ext cx="11908155" cy="236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275" indent="-282575">
              <a:lnSpc>
                <a:spcPct val="100000"/>
              </a:lnSpc>
              <a:spcBef>
                <a:spcPts val="10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e.g.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Give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me</a:t>
            </a:r>
            <a:r>
              <a:rPr sz="2800" i="1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that</a:t>
            </a:r>
            <a:r>
              <a:rPr sz="2800" i="1" spc="-4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spc="-10" dirty="0">
                <a:solidFill>
                  <a:srgbClr val="168BBA"/>
                </a:solidFill>
                <a:latin typeface="Georgia"/>
                <a:cs typeface="Georgia"/>
              </a:rPr>
              <a:t>paper!</a:t>
            </a:r>
            <a:endParaRPr sz="2800">
              <a:latin typeface="Georgia"/>
              <a:cs typeface="Georgia"/>
            </a:endParaRPr>
          </a:p>
          <a:p>
            <a:pPr marL="285115" marR="5080">
              <a:lnSpc>
                <a:spcPct val="142900"/>
              </a:lnSpc>
              <a:spcBef>
                <a:spcPts val="645"/>
              </a:spcBef>
            </a:pP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behaving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as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if</a:t>
            </a:r>
            <a:r>
              <a:rPr sz="2800" spc="-2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have</a:t>
            </a:r>
            <a:r>
              <a:rPr sz="2800" spc="-2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more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social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power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than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the</a:t>
            </a:r>
            <a:r>
              <a:rPr sz="2800" spc="-2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other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person.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If</a:t>
            </a:r>
            <a:r>
              <a:rPr sz="2800" spc="-3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5A6377"/>
                </a:solidFill>
                <a:latin typeface="Georgia"/>
                <a:cs typeface="Georgia"/>
              </a:rPr>
              <a:t>you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don’t</a:t>
            </a:r>
            <a:r>
              <a:rPr sz="280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actually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have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that</a:t>
            </a:r>
            <a:r>
              <a:rPr sz="280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power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(your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mom,</a:t>
            </a:r>
            <a:r>
              <a:rPr sz="280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military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officer),</a:t>
            </a:r>
            <a:r>
              <a:rPr sz="280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then</a:t>
            </a:r>
            <a:r>
              <a:rPr sz="2800" spc="-4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you</a:t>
            </a:r>
            <a:r>
              <a:rPr sz="2800" spc="-3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spc="-25" dirty="0">
                <a:solidFill>
                  <a:srgbClr val="5A6377"/>
                </a:solidFill>
                <a:latin typeface="Georgia"/>
                <a:cs typeface="Georgia"/>
              </a:rPr>
              <a:t>are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performing</a:t>
            </a:r>
            <a:r>
              <a:rPr sz="2800" spc="-5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a</a:t>
            </a:r>
            <a:r>
              <a:rPr sz="2800" spc="-5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5A6377"/>
                </a:solidFill>
                <a:latin typeface="Georgia"/>
                <a:cs typeface="Georgia"/>
              </a:rPr>
              <a:t>face-</a:t>
            </a:r>
            <a:r>
              <a:rPr sz="2800" dirty="0">
                <a:solidFill>
                  <a:srgbClr val="5A6377"/>
                </a:solidFill>
                <a:latin typeface="Georgia"/>
                <a:cs typeface="Georgia"/>
              </a:rPr>
              <a:t>threatening</a:t>
            </a:r>
            <a:r>
              <a:rPr sz="2800" spc="-50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5A6377"/>
                </a:solidFill>
                <a:latin typeface="Georgia"/>
                <a:cs typeface="Georgia"/>
              </a:rPr>
              <a:t>act.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700" y="6286500"/>
            <a:ext cx="12204700" cy="1193800"/>
          </a:xfrm>
          <a:prstGeom prst="rect">
            <a:avLst/>
          </a:prstGeom>
          <a:ln w="50800">
            <a:solidFill>
              <a:srgbClr val="B91109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156845">
              <a:lnSpc>
                <a:spcPct val="100000"/>
              </a:lnSpc>
              <a:spcBef>
                <a:spcPts val="145"/>
              </a:spcBef>
            </a:pPr>
            <a:r>
              <a:rPr sz="2800" dirty="0">
                <a:latin typeface="Georgia"/>
                <a:cs typeface="Georgia"/>
              </a:rPr>
              <a:t>If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say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something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lessens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possible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threat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another’s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face,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it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can</a:t>
            </a:r>
            <a:endParaRPr sz="2800">
              <a:latin typeface="Georgia"/>
              <a:cs typeface="Georgia"/>
            </a:endParaRPr>
          </a:p>
          <a:p>
            <a:pPr marL="156845">
              <a:lnSpc>
                <a:spcPct val="100000"/>
              </a:lnSpc>
              <a:spcBef>
                <a:spcPts val="1440"/>
              </a:spcBef>
            </a:pPr>
            <a:r>
              <a:rPr sz="2800" dirty="0">
                <a:latin typeface="Georgia"/>
                <a:cs typeface="Georgia"/>
              </a:rPr>
              <a:t>be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described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CC0066"/>
                </a:solidFill>
                <a:latin typeface="Georgia"/>
                <a:cs typeface="Georgia"/>
              </a:rPr>
              <a:t>face-</a:t>
            </a: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saving</a:t>
            </a:r>
            <a:r>
              <a:rPr sz="2800" spc="-3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CC0066"/>
                </a:solidFill>
                <a:latin typeface="Georgia"/>
                <a:cs typeface="Georgia"/>
              </a:rPr>
              <a:t>act</a:t>
            </a:r>
            <a:r>
              <a:rPr sz="2800" spc="-20" dirty="0">
                <a:latin typeface="Georgia"/>
                <a:cs typeface="Georgia"/>
              </a:rPr>
              <a:t>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198" y="7411201"/>
            <a:ext cx="1053846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275" marR="5080" indent="-283210">
              <a:lnSpc>
                <a:spcPct val="142900"/>
              </a:lnSpc>
              <a:spcBef>
                <a:spcPts val="9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Indirect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speech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act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(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Could</a:t>
            </a:r>
            <a:r>
              <a:rPr sz="2800" i="1" spc="-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you</a:t>
            </a:r>
            <a:r>
              <a:rPr sz="2800" i="1" spc="-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pass</a:t>
            </a:r>
            <a:r>
              <a:rPr sz="2800" i="1" spc="-6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me</a:t>
            </a:r>
            <a:r>
              <a:rPr sz="2800" i="1" spc="-5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that</a:t>
            </a:r>
            <a:r>
              <a:rPr sz="2800" i="1" spc="-5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68BBA"/>
                </a:solidFill>
                <a:latin typeface="Georgia"/>
                <a:cs typeface="Georgia"/>
              </a:rPr>
              <a:t>paper</a:t>
            </a:r>
            <a:r>
              <a:rPr sz="2800" dirty="0">
                <a:latin typeface="Georgia"/>
                <a:cs typeface="Georgia"/>
              </a:rPr>
              <a:t>?)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removes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the </a:t>
            </a:r>
            <a:r>
              <a:rPr sz="2800" dirty="0">
                <a:latin typeface="Georgia"/>
                <a:cs typeface="Georgia"/>
              </a:rPr>
              <a:t>assumption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social</a:t>
            </a:r>
            <a:r>
              <a:rPr sz="2800" spc="-7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power.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0013" y="685800"/>
            <a:ext cx="11704320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26110">
              <a:lnSpc>
                <a:spcPct val="100000"/>
              </a:lnSpc>
              <a:spcBef>
                <a:spcPts val="90"/>
              </a:spcBef>
            </a:pPr>
            <a:r>
              <a:rPr sz="4000" dirty="0"/>
              <a:t>Negative</a:t>
            </a:r>
            <a:r>
              <a:rPr sz="4000" spc="-114" dirty="0"/>
              <a:t> </a:t>
            </a:r>
            <a:r>
              <a:rPr sz="4000" dirty="0"/>
              <a:t>and</a:t>
            </a:r>
            <a:r>
              <a:rPr sz="4000" spc="-110" dirty="0"/>
              <a:t> </a:t>
            </a:r>
            <a:r>
              <a:rPr sz="4000" dirty="0"/>
              <a:t>positive</a:t>
            </a:r>
            <a:r>
              <a:rPr sz="4000" spc="-114" dirty="0"/>
              <a:t> </a:t>
            </a:r>
            <a:r>
              <a:rPr sz="4000" spc="-20" dirty="0"/>
              <a:t>face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713" y="2197053"/>
            <a:ext cx="11805285" cy="977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5904" indent="-243204">
              <a:lnSpc>
                <a:spcPct val="100000"/>
              </a:lnSpc>
              <a:spcBef>
                <a:spcPts val="105"/>
              </a:spcBef>
              <a:buClr>
                <a:srgbClr val="F0AD00"/>
              </a:buClr>
              <a:buSzPct val="85416"/>
              <a:buFont typeface="Arial MT"/>
              <a:buChar char="•"/>
              <a:tabLst>
                <a:tab pos="255904" algn="l"/>
              </a:tabLst>
            </a:pPr>
            <a:r>
              <a:rPr sz="2400" dirty="0">
                <a:solidFill>
                  <a:srgbClr val="CC0066"/>
                </a:solidFill>
                <a:latin typeface="Georgia"/>
                <a:cs typeface="Georgia"/>
              </a:rPr>
              <a:t>Negative</a:t>
            </a:r>
            <a:r>
              <a:rPr sz="2400" spc="-1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CC0066"/>
                </a:solidFill>
                <a:latin typeface="Georgia"/>
                <a:cs typeface="Georgia"/>
              </a:rPr>
              <a:t>face</a:t>
            </a:r>
            <a:r>
              <a:rPr sz="2400" dirty="0">
                <a:latin typeface="Georgia"/>
                <a:cs typeface="Georgia"/>
              </a:rPr>
              <a:t>: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need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independent,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free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from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imposition</a:t>
            </a:r>
            <a:endParaRPr sz="2400">
              <a:latin typeface="Georgia"/>
              <a:cs typeface="Georgia"/>
            </a:endParaRPr>
          </a:p>
          <a:p>
            <a:pPr marL="255904" indent="-243204">
              <a:lnSpc>
                <a:spcPct val="100000"/>
              </a:lnSpc>
              <a:spcBef>
                <a:spcPts val="1730"/>
              </a:spcBef>
              <a:buClr>
                <a:srgbClr val="F0AD00"/>
              </a:buClr>
              <a:buSzPct val="85416"/>
              <a:buFont typeface="Arial MT"/>
              <a:buChar char="•"/>
              <a:tabLst>
                <a:tab pos="255904" algn="l"/>
              </a:tabLst>
            </a:pPr>
            <a:r>
              <a:rPr sz="2400" dirty="0">
                <a:latin typeface="Georgia"/>
                <a:cs typeface="Georgia"/>
              </a:rPr>
              <a:t>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face-saving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emphasizes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negative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face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will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show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concern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about</a:t>
            </a:r>
            <a:r>
              <a:rPr sz="2400" spc="-10" dirty="0">
                <a:latin typeface="Georgia"/>
                <a:cs typeface="Georgia"/>
              </a:rPr>
              <a:t> imposition: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7350" y="3991323"/>
            <a:ext cx="10096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7350" y="4563341"/>
            <a:ext cx="10096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7350" y="3149156"/>
            <a:ext cx="3743325" cy="174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1150" marR="5080" indent="-299085" algn="just">
              <a:lnSpc>
                <a:spcPct val="156400"/>
              </a:lnSpc>
              <a:spcBef>
                <a:spcPts val="95"/>
              </a:spcBef>
              <a:buSzPct val="68750"/>
              <a:buFont typeface="Arial MT"/>
              <a:buChar char="•"/>
              <a:tabLst>
                <a:tab pos="311150" algn="l"/>
                <a:tab pos="312420" algn="l"/>
              </a:tabLst>
            </a:pPr>
            <a:r>
              <a:rPr sz="3600" baseline="4629" dirty="0">
                <a:solidFill>
                  <a:srgbClr val="60B4CC"/>
                </a:solidFill>
                <a:latin typeface="Georgia"/>
                <a:cs typeface="Georgia"/>
              </a:rPr>
              <a:t>	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I’m</a:t>
            </a:r>
            <a:r>
              <a:rPr sz="240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sorry</a:t>
            </a:r>
            <a:r>
              <a:rPr sz="240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to</a:t>
            </a:r>
            <a:r>
              <a:rPr sz="24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bother</a:t>
            </a:r>
            <a:r>
              <a:rPr sz="2400" i="1" spc="-20" dirty="0">
                <a:solidFill>
                  <a:srgbClr val="168BBA"/>
                </a:solidFill>
                <a:latin typeface="Georgia"/>
                <a:cs typeface="Georgia"/>
              </a:rPr>
              <a:t> you…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I</a:t>
            </a:r>
            <a:r>
              <a:rPr sz="24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know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you’re</a:t>
            </a:r>
            <a:r>
              <a:rPr sz="24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busy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spc="-20" dirty="0">
                <a:solidFill>
                  <a:srgbClr val="168BBA"/>
                </a:solidFill>
                <a:latin typeface="Georgia"/>
                <a:cs typeface="Georgia"/>
              </a:rPr>
              <a:t>but…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If</a:t>
            </a:r>
            <a:r>
              <a:rPr sz="240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you’re</a:t>
            </a:r>
            <a:r>
              <a:rPr sz="240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free,…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013" y="5655374"/>
            <a:ext cx="11260455" cy="2635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indent="-243204">
              <a:lnSpc>
                <a:spcPct val="100000"/>
              </a:lnSpc>
              <a:spcBef>
                <a:spcPts val="105"/>
              </a:spcBef>
              <a:buClr>
                <a:srgbClr val="F0AD00"/>
              </a:buClr>
              <a:buSzPct val="85416"/>
              <a:buFont typeface="Arial MT"/>
              <a:buChar char="•"/>
              <a:tabLst>
                <a:tab pos="268605" algn="l"/>
              </a:tabLst>
            </a:pPr>
            <a:r>
              <a:rPr sz="2400" dirty="0">
                <a:solidFill>
                  <a:srgbClr val="CC0066"/>
                </a:solidFill>
                <a:latin typeface="Georgia"/>
                <a:cs typeface="Georgia"/>
              </a:rPr>
              <a:t>Positive</a:t>
            </a:r>
            <a:r>
              <a:rPr sz="2400" spc="-1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CC0066"/>
                </a:solidFill>
                <a:latin typeface="Georgia"/>
                <a:cs typeface="Georgia"/>
              </a:rPr>
              <a:t>face</a:t>
            </a:r>
            <a:r>
              <a:rPr sz="2400" dirty="0">
                <a:latin typeface="Georgia"/>
                <a:cs typeface="Georgia"/>
              </a:rPr>
              <a:t>: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need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connected,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be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member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the</a:t>
            </a:r>
            <a:r>
              <a:rPr sz="2400" spc="-10" dirty="0">
                <a:latin typeface="Georgia"/>
                <a:cs typeface="Georgia"/>
              </a:rPr>
              <a:t> group</a:t>
            </a:r>
            <a:endParaRPr sz="2400">
              <a:latin typeface="Georgia"/>
              <a:cs typeface="Georgia"/>
            </a:endParaRPr>
          </a:p>
          <a:p>
            <a:pPr marL="268605" marR="17780" indent="-243840">
              <a:lnSpc>
                <a:spcPct val="140600"/>
              </a:lnSpc>
              <a:spcBef>
                <a:spcPts val="560"/>
              </a:spcBef>
              <a:buClr>
                <a:srgbClr val="F0AD00"/>
              </a:buClr>
              <a:buSzPct val="85416"/>
              <a:buFont typeface="Arial MT"/>
              <a:buChar char="•"/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face-saving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act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that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emphasizes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person’s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positive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face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will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show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solidarity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25" dirty="0">
                <a:latin typeface="Georgia"/>
                <a:cs typeface="Georgia"/>
              </a:rPr>
              <a:t>and </a:t>
            </a:r>
            <a:r>
              <a:rPr sz="2400" dirty="0">
                <a:latin typeface="Georgia"/>
                <a:cs typeface="Georgia"/>
              </a:rPr>
              <a:t>draw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attention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to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a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common</a:t>
            </a:r>
            <a:r>
              <a:rPr sz="2400" spc="-10" dirty="0">
                <a:latin typeface="Georgia"/>
                <a:cs typeface="Georgia"/>
              </a:rPr>
              <a:t> goal:</a:t>
            </a:r>
            <a:endParaRPr sz="2400">
              <a:latin typeface="Georgia"/>
              <a:cs typeface="Georgia"/>
            </a:endParaRPr>
          </a:p>
          <a:p>
            <a:pPr marL="598805" lvl="1" indent="-299085">
              <a:lnSpc>
                <a:spcPct val="100000"/>
              </a:lnSpc>
              <a:spcBef>
                <a:spcPts val="1625"/>
              </a:spcBef>
              <a:buClr>
                <a:srgbClr val="60B4CC"/>
              </a:buClr>
              <a:buSzPct val="68750"/>
              <a:buFont typeface="Arial MT"/>
              <a:buChar char="•"/>
              <a:tabLst>
                <a:tab pos="598805" algn="l"/>
              </a:tabLst>
            </a:pP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Let’s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do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this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together…</a:t>
            </a:r>
            <a:endParaRPr sz="2400">
              <a:latin typeface="Georgia"/>
              <a:cs typeface="Georgia"/>
            </a:endParaRPr>
          </a:p>
          <a:p>
            <a:pPr marL="598805" lvl="1" indent="-299085">
              <a:lnSpc>
                <a:spcPct val="100000"/>
              </a:lnSpc>
              <a:spcBef>
                <a:spcPts val="1625"/>
              </a:spcBef>
              <a:buClr>
                <a:srgbClr val="60B4CC"/>
              </a:buClr>
              <a:buSzPct val="68750"/>
              <a:buFont typeface="Arial MT"/>
              <a:buChar char="•"/>
              <a:tabLst>
                <a:tab pos="598805" algn="l"/>
              </a:tabLst>
            </a:pP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You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and</a:t>
            </a:r>
            <a:r>
              <a:rPr sz="240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I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have</a:t>
            </a:r>
            <a:r>
              <a:rPr sz="240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400" i="1" spc="-1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same</a:t>
            </a:r>
            <a:r>
              <a:rPr sz="240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dirty="0">
                <a:solidFill>
                  <a:srgbClr val="168BBA"/>
                </a:solidFill>
                <a:latin typeface="Georgia"/>
                <a:cs typeface="Georgia"/>
              </a:rPr>
              <a:t>problem,</a:t>
            </a:r>
            <a:r>
              <a:rPr sz="2400" i="1" spc="-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400" i="1" spc="-25" dirty="0">
                <a:solidFill>
                  <a:srgbClr val="168BBA"/>
                </a:solidFill>
                <a:latin typeface="Georgia"/>
                <a:cs typeface="Georgia"/>
              </a:rPr>
              <a:t>so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6079" y="457200"/>
            <a:ext cx="11567160" cy="119648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91639">
              <a:lnSpc>
                <a:spcPct val="100000"/>
              </a:lnSpc>
              <a:spcBef>
                <a:spcPts val="90"/>
              </a:spcBef>
            </a:pPr>
            <a:r>
              <a:rPr dirty="0"/>
              <a:t>Invisible</a:t>
            </a:r>
            <a:r>
              <a:rPr spc="-185" dirty="0"/>
              <a:t> </a:t>
            </a:r>
            <a:r>
              <a:rPr spc="-10" dirty="0"/>
              <a:t>meaning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32177" y="2247160"/>
            <a:ext cx="11785600" cy="6311265"/>
            <a:chOff x="632177" y="2247160"/>
            <a:chExt cx="11785600" cy="63112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2177" y="2247160"/>
              <a:ext cx="6646899" cy="498517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64674" y="5209902"/>
              <a:ext cx="5952575" cy="334832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861032" y="3381824"/>
            <a:ext cx="41808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CC0066"/>
                </a:solidFill>
                <a:latin typeface="Georgia"/>
                <a:cs typeface="Georgia"/>
              </a:rPr>
              <a:t>What</a:t>
            </a:r>
            <a:r>
              <a:rPr sz="2800" b="1" spc="-3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CC0066"/>
                </a:solidFill>
                <a:latin typeface="Georgia"/>
                <a:cs typeface="Georgia"/>
              </a:rPr>
              <a:t>does</a:t>
            </a:r>
            <a:r>
              <a:rPr sz="2800" b="1" spc="-4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CC0066"/>
                </a:solidFill>
                <a:latin typeface="Georgia"/>
                <a:cs typeface="Georgia"/>
              </a:rPr>
              <a:t>this</a:t>
            </a:r>
            <a:r>
              <a:rPr sz="2800" b="1" spc="-3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b="1" spc="-10" dirty="0">
                <a:solidFill>
                  <a:srgbClr val="CC0066"/>
                </a:solidFill>
                <a:latin typeface="Georgia"/>
                <a:cs typeface="Georgia"/>
              </a:rPr>
              <a:t>mean?!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6082" y="7835267"/>
            <a:ext cx="258064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>
                <a:solidFill>
                  <a:srgbClr val="CC0066"/>
                </a:solidFill>
                <a:latin typeface="Georgia"/>
                <a:cs typeface="Georgia"/>
              </a:rPr>
              <a:t>Fall</a:t>
            </a:r>
            <a:r>
              <a:rPr sz="2800" b="1" spc="-4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CC0066"/>
                </a:solidFill>
                <a:latin typeface="Georgia"/>
                <a:cs typeface="Georgia"/>
              </a:rPr>
              <a:t>Baby</a:t>
            </a:r>
            <a:r>
              <a:rPr sz="2800" b="1" spc="-3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800" b="1" spc="-20" dirty="0">
                <a:solidFill>
                  <a:srgbClr val="CC0066"/>
                </a:solidFill>
                <a:latin typeface="Georgia"/>
                <a:cs typeface="Georgia"/>
              </a:rPr>
              <a:t>Sale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2600" y="0"/>
            <a:ext cx="1170432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91639">
              <a:lnSpc>
                <a:spcPct val="100000"/>
              </a:lnSpc>
              <a:spcBef>
                <a:spcPts val="90"/>
              </a:spcBef>
            </a:pPr>
            <a:r>
              <a:rPr sz="6000" dirty="0"/>
              <a:t>Invisible</a:t>
            </a:r>
            <a:r>
              <a:rPr sz="6000" spc="-185" dirty="0"/>
              <a:t> </a:t>
            </a:r>
            <a:r>
              <a:rPr sz="6000" spc="-10" dirty="0"/>
              <a:t>meaning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254000" y="1295400"/>
            <a:ext cx="12344400" cy="7009464"/>
          </a:xfrm>
          <a:prstGeom prst="rect">
            <a:avLst/>
          </a:prstGeom>
        </p:spPr>
        <p:txBody>
          <a:bodyPr vert="horz" wrap="square" lIns="0" tIns="363328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2390"/>
              </a:spcBef>
            </a:pP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32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selling</a:t>
            </a:r>
            <a:r>
              <a:rPr sz="32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babies?</a:t>
            </a:r>
            <a:endParaRPr sz="3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5080">
              <a:lnSpc>
                <a:spcPct val="142300"/>
              </a:lnSpc>
              <a:spcBef>
                <a:spcPts val="650"/>
              </a:spcBef>
            </a:pP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32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sz="32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32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message although the word</a:t>
            </a:r>
            <a:r>
              <a:rPr sz="32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‘clothes’</a:t>
            </a:r>
            <a:r>
              <a:rPr sz="32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32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32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sz="325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50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5080" indent="0">
              <a:lnSpc>
                <a:spcPct val="142300"/>
              </a:lnSpc>
              <a:spcBef>
                <a:spcPts val="650"/>
              </a:spcBef>
              <a:buNone/>
            </a:pPr>
            <a:endParaRPr lang="en-US" sz="3250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-Teacher:  </a:t>
            </a:r>
            <a:r>
              <a:rPr lang="en-US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too cold here! 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literal meaning is </a:t>
            </a:r>
            <a:r>
              <a:rPr lang="en-US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cold here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Student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will shut the windows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(the pragmatic meaning as understood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by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shut the windows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5080">
              <a:lnSpc>
                <a:spcPct val="142300"/>
              </a:lnSpc>
              <a:spcBef>
                <a:spcPts val="650"/>
              </a:spcBef>
            </a:pPr>
            <a:endParaRPr sz="3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0200" y="304800"/>
            <a:ext cx="6625643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23235" rtl="1">
              <a:lnSpc>
                <a:spcPct val="100000"/>
              </a:lnSpc>
              <a:spcBef>
                <a:spcPts val="90"/>
              </a:spcBef>
            </a:pPr>
            <a:r>
              <a:rPr sz="6000" spc="-10" dirty="0"/>
              <a:t>Context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713" y="2199854"/>
            <a:ext cx="55600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Georgia"/>
                <a:cs typeface="Georgia"/>
              </a:rPr>
              <a:t>There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different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kinds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context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713" y="3620033"/>
            <a:ext cx="1314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35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713" y="4921529"/>
            <a:ext cx="1314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50" dirty="0">
                <a:solidFill>
                  <a:srgbClr val="F0AD00"/>
                </a:solidFill>
                <a:latin typeface="Arial MT"/>
                <a:cs typeface="Arial MT"/>
              </a:rPr>
              <a:t>•</a:t>
            </a:r>
            <a:endParaRPr sz="23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713" y="2891750"/>
            <a:ext cx="11643995" cy="305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</a:tabLst>
            </a:pPr>
            <a:r>
              <a:rPr lang="en-US" sz="2800" u="sng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1-  </a:t>
            </a:r>
            <a:r>
              <a:rPr sz="2800" u="sng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Linguistic</a:t>
            </a:r>
            <a:r>
              <a:rPr sz="2800" u="sng" spc="-55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context</a:t>
            </a:r>
            <a:r>
              <a:rPr sz="2800" u="sng" spc="-5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u="sng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(co-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text)</a:t>
            </a:r>
            <a:endParaRPr sz="2800" dirty="0">
              <a:latin typeface="Georgia"/>
              <a:cs typeface="Georgia"/>
            </a:endParaRPr>
          </a:p>
          <a:p>
            <a:pPr marL="545465" marR="5080">
              <a:lnSpc>
                <a:spcPct val="142900"/>
              </a:lnSpc>
              <a:spcBef>
                <a:spcPts val="645"/>
              </a:spcBef>
              <a:tabLst>
                <a:tab pos="2878455" algn="l"/>
              </a:tabLst>
            </a:pPr>
            <a:r>
              <a:rPr sz="2800" dirty="0">
                <a:latin typeface="Georgia"/>
                <a:cs typeface="Georgia"/>
              </a:rPr>
              <a:t>The </a:t>
            </a:r>
            <a:r>
              <a:rPr sz="2800" spc="-20" dirty="0">
                <a:solidFill>
                  <a:srgbClr val="CC0066"/>
                </a:solidFill>
                <a:latin typeface="Georgia"/>
                <a:cs typeface="Georgia"/>
              </a:rPr>
              <a:t>co-</a:t>
            </a:r>
            <a:r>
              <a:rPr sz="2800" dirty="0">
                <a:solidFill>
                  <a:srgbClr val="CC0066"/>
                </a:solidFill>
                <a:latin typeface="Georgia"/>
                <a:cs typeface="Georgia"/>
              </a:rPr>
              <a:t>text </a:t>
            </a:r>
            <a:r>
              <a:rPr sz="2800" spc="-25" dirty="0">
                <a:latin typeface="Georgia"/>
                <a:cs typeface="Georgia"/>
              </a:rPr>
              <a:t>of</a:t>
            </a:r>
            <a:r>
              <a:rPr sz="2800" dirty="0">
                <a:latin typeface="Georgia"/>
                <a:cs typeface="Georgia"/>
              </a:rPr>
              <a:t>	a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word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set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of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other</a:t>
            </a:r>
            <a:r>
              <a:rPr sz="2800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words</a:t>
            </a:r>
            <a:r>
              <a:rPr sz="2800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used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in</a:t>
            </a:r>
            <a:r>
              <a:rPr sz="2800" spc="-3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the</a:t>
            </a:r>
            <a:r>
              <a:rPr sz="2800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same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168BBA"/>
                </a:solidFill>
                <a:latin typeface="Georgia"/>
                <a:cs typeface="Georgia"/>
              </a:rPr>
              <a:t>phrase </a:t>
            </a:r>
            <a:r>
              <a:rPr sz="2800" dirty="0">
                <a:solidFill>
                  <a:srgbClr val="168BBA"/>
                </a:solidFill>
                <a:latin typeface="Georgia"/>
                <a:cs typeface="Georgia"/>
              </a:rPr>
              <a:t>or</a:t>
            </a:r>
            <a:r>
              <a:rPr sz="2800" spc="-3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168BBA"/>
                </a:solidFill>
                <a:latin typeface="Georgia"/>
                <a:cs typeface="Georgia"/>
              </a:rPr>
              <a:t>sentence.</a:t>
            </a:r>
            <a:endParaRPr sz="2800" dirty="0">
              <a:latin typeface="Georgia"/>
              <a:cs typeface="Georgia"/>
            </a:endParaRPr>
          </a:p>
          <a:p>
            <a:pPr marL="545465" marR="92710">
              <a:lnSpc>
                <a:spcPct val="142900"/>
              </a:lnSpc>
              <a:spcBef>
                <a:spcPts val="645"/>
              </a:spcBef>
            </a:pPr>
            <a:r>
              <a:rPr sz="2800" dirty="0">
                <a:latin typeface="Georgia"/>
                <a:cs typeface="Georgia"/>
              </a:rPr>
              <a:t>The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surrounding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20" dirty="0">
                <a:latin typeface="Georgia"/>
                <a:cs typeface="Georgia"/>
              </a:rPr>
              <a:t>co-</a:t>
            </a:r>
            <a:r>
              <a:rPr sz="2800" dirty="0">
                <a:latin typeface="Georgia"/>
                <a:cs typeface="Georgia"/>
              </a:rPr>
              <a:t>text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has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strong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effect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on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what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think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20" dirty="0">
                <a:latin typeface="Georgia"/>
                <a:cs typeface="Georgia"/>
              </a:rPr>
              <a:t> word </a:t>
            </a:r>
            <a:r>
              <a:rPr sz="2800" dirty="0">
                <a:latin typeface="Georgia"/>
                <a:cs typeface="Georgia"/>
              </a:rPr>
              <a:t>probably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means.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6438" y="6226378"/>
            <a:ext cx="11938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0" dirty="0">
                <a:solidFill>
                  <a:srgbClr val="E66B7D"/>
                </a:solidFill>
                <a:latin typeface="Arial MT"/>
                <a:cs typeface="Arial MT"/>
              </a:rPr>
              <a:t>•</a:t>
            </a:r>
            <a:endParaRPr sz="21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69838" y="6165302"/>
            <a:ext cx="30575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Georgia"/>
                <a:cs typeface="Georgia"/>
              </a:rPr>
              <a:t>Bank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(a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homonym)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11075" y="6912456"/>
            <a:ext cx="11303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950" spc="-50" dirty="0">
                <a:solidFill>
                  <a:srgbClr val="6AB76D"/>
                </a:solidFill>
                <a:latin typeface="Arial MT"/>
                <a:cs typeface="Arial MT"/>
              </a:rPr>
              <a:t>•</a:t>
            </a:r>
            <a:endParaRPr sz="195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11075" y="7583016"/>
            <a:ext cx="113030" cy="324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950" spc="-50" dirty="0">
                <a:solidFill>
                  <a:srgbClr val="6AB76D"/>
                </a:solidFill>
                <a:latin typeface="Arial MT"/>
                <a:cs typeface="Arial MT"/>
              </a:rPr>
              <a:t>•</a:t>
            </a:r>
            <a:endParaRPr sz="195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8436" y="6592022"/>
            <a:ext cx="11793856" cy="1976120"/>
          </a:xfrm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lang="en-US" sz="2800" i="1" u="sng" dirty="0" smtClean="0">
                <a:solidFill>
                  <a:schemeClr val="tx1"/>
                </a:solidFill>
                <a:latin typeface="Georgia"/>
                <a:cs typeface="Georgia"/>
              </a:rPr>
              <a:t>A-   </a:t>
            </a:r>
            <a:r>
              <a:rPr sz="2800" i="1" u="sng" dirty="0" smtClean="0">
                <a:solidFill>
                  <a:schemeClr val="tx1"/>
                </a:solidFill>
                <a:latin typeface="Georgia"/>
                <a:cs typeface="Georgia"/>
              </a:rPr>
              <a:t>I</a:t>
            </a:r>
            <a:r>
              <a:rPr sz="2800" i="1" u="sng" spc="-35" dirty="0" smtClean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need</a:t>
            </a:r>
            <a:r>
              <a:rPr sz="2800" i="1" u="sng" spc="-3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to</a:t>
            </a:r>
            <a:r>
              <a:rPr sz="2800" i="1" u="sng" spc="-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withdraw</a:t>
            </a:r>
            <a:r>
              <a:rPr sz="2800" i="1" u="sng" spc="-3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some</a:t>
            </a:r>
            <a:r>
              <a:rPr sz="2800" i="1" u="sng" spc="-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cash</a:t>
            </a:r>
            <a:r>
              <a:rPr sz="2800" i="1" u="sng" spc="-3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from</a:t>
            </a:r>
            <a:r>
              <a:rPr sz="2800" i="1" u="sng" spc="-3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the</a:t>
            </a:r>
            <a:r>
              <a:rPr sz="2800" i="1" u="sng" spc="-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spc="-10" dirty="0">
                <a:solidFill>
                  <a:schemeClr val="tx1"/>
                </a:solidFill>
                <a:uFill>
                  <a:solidFill>
                    <a:srgbClr val="5A6377"/>
                  </a:solidFill>
                </a:uFill>
                <a:latin typeface="Georgia"/>
                <a:cs typeface="Georgia"/>
              </a:rPr>
              <a:t>bank</a:t>
            </a:r>
            <a:r>
              <a:rPr sz="2800" i="1" u="sng" spc="-10" dirty="0">
                <a:solidFill>
                  <a:schemeClr val="tx1"/>
                </a:solidFill>
                <a:latin typeface="Georgia"/>
                <a:cs typeface="Georgia"/>
              </a:rPr>
              <a:t>.</a:t>
            </a:r>
            <a:endParaRPr sz="2800" i="1" u="sng" dirty="0">
              <a:solidFill>
                <a:schemeClr val="tx1"/>
              </a:solidFill>
              <a:latin typeface="Georgia"/>
              <a:cs typeface="Georgia"/>
            </a:endParaRPr>
          </a:p>
          <a:p>
            <a:pPr marL="12700" marR="5080">
              <a:lnSpc>
                <a:spcPct val="142900"/>
              </a:lnSpc>
              <a:spcBef>
                <a:spcPts val="475"/>
              </a:spcBef>
            </a:pPr>
            <a:r>
              <a:rPr lang="en-US" sz="2800" i="1" u="sng" dirty="0" smtClean="0">
                <a:solidFill>
                  <a:schemeClr val="tx1"/>
                </a:solidFill>
                <a:latin typeface="Georgia"/>
                <a:cs typeface="Georgia"/>
              </a:rPr>
              <a:t>B-  </a:t>
            </a:r>
            <a:r>
              <a:rPr sz="2800" i="1" u="sng" dirty="0" smtClean="0">
                <a:solidFill>
                  <a:schemeClr val="tx1"/>
                </a:solidFill>
                <a:latin typeface="Georgia"/>
                <a:cs typeface="Georgia"/>
              </a:rPr>
              <a:t>Most</a:t>
            </a:r>
            <a:r>
              <a:rPr sz="2800" i="1" u="sng" spc="-55" dirty="0" smtClean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of</a:t>
            </a:r>
            <a:r>
              <a:rPr sz="2800" i="1" u="sng" spc="-5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Ancient</a:t>
            </a:r>
            <a:r>
              <a:rPr sz="2800" i="1" u="sng" spc="-5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Egypt's</a:t>
            </a:r>
            <a:r>
              <a:rPr sz="2800" i="1" u="sng" spc="-5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historical</a:t>
            </a:r>
            <a:r>
              <a:rPr sz="2800" i="1" u="sng" spc="-5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sites</a:t>
            </a:r>
            <a:r>
              <a:rPr sz="2800" i="1" u="sng" spc="-5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are</a:t>
            </a:r>
            <a:r>
              <a:rPr sz="2800" i="1" u="sng" spc="-4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located</a:t>
            </a:r>
            <a:r>
              <a:rPr sz="2800" i="1" u="sng" spc="-5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along</a:t>
            </a:r>
            <a:r>
              <a:rPr sz="2800" i="1" u="sng" spc="-5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the</a:t>
            </a:r>
            <a:r>
              <a:rPr sz="2800" i="1" u="sng" spc="-4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spc="-10" dirty="0">
                <a:solidFill>
                  <a:schemeClr val="tx1"/>
                </a:solidFill>
                <a:uFill>
                  <a:solidFill>
                    <a:srgbClr val="5A6377"/>
                  </a:solidFill>
                </a:uFill>
                <a:latin typeface="Georgia"/>
                <a:cs typeface="Georgia"/>
              </a:rPr>
              <a:t>banks</a:t>
            </a:r>
            <a:r>
              <a:rPr sz="2800" i="1" u="sng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of</a:t>
            </a:r>
            <a:r>
              <a:rPr sz="2800" i="1" u="sng" spc="-3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the</a:t>
            </a:r>
            <a:r>
              <a:rPr sz="2800" i="1" u="sng" spc="-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dirty="0">
                <a:solidFill>
                  <a:schemeClr val="tx1"/>
                </a:solidFill>
                <a:latin typeface="Georgia"/>
                <a:cs typeface="Georgia"/>
              </a:rPr>
              <a:t>Nile</a:t>
            </a:r>
            <a:r>
              <a:rPr sz="2800" i="1" u="sng" spc="-2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u="sng" spc="-10" dirty="0">
                <a:solidFill>
                  <a:schemeClr val="tx1"/>
                </a:solidFill>
                <a:latin typeface="Georgia"/>
                <a:cs typeface="Georgia"/>
              </a:rPr>
              <a:t>River.</a:t>
            </a:r>
            <a:endParaRPr sz="2800" i="1" u="sng" dirty="0">
              <a:solidFill>
                <a:schemeClr val="tx1"/>
              </a:solidFill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713" y="457200"/>
            <a:ext cx="950976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023235">
              <a:lnSpc>
                <a:spcPct val="100000"/>
              </a:lnSpc>
              <a:spcBef>
                <a:spcPts val="90"/>
              </a:spcBef>
            </a:pPr>
            <a:r>
              <a:rPr sz="6000" spc="-10" dirty="0"/>
              <a:t>Context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713" y="2196350"/>
            <a:ext cx="12208087" cy="791434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r>
              <a:rPr sz="2800" spc="-25" dirty="0">
                <a:solidFill>
                  <a:srgbClr val="F0AD00"/>
                </a:solidFill>
                <a:latin typeface="Georgia"/>
                <a:cs typeface="Georgia"/>
              </a:rPr>
              <a:t>2.</a:t>
            </a:r>
            <a:r>
              <a:rPr sz="2800" dirty="0">
                <a:solidFill>
                  <a:srgbClr val="F0AD00"/>
                </a:solidFill>
                <a:latin typeface="Georgia"/>
                <a:cs typeface="Georgia"/>
              </a:rPr>
              <a:t>	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Physical</a:t>
            </a:r>
            <a:r>
              <a:rPr sz="2800" u="sng" spc="8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800" u="sng" spc="-10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context</a:t>
            </a: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Classroom Setting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Conversation: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 (pointing to the board):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"What does that mean?"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Teacher: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"Oh, this formula represents Newton’s Second Law."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Context: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student is pointing at something on the board. Without the pointing gesture and classroom setting, "that" would be unclear.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lang="en-US" sz="2800" u="sng" spc="-10" dirty="0" smtClean="0">
              <a:uFill>
                <a:solidFill>
                  <a:srgbClr val="000000"/>
                </a:solidFill>
              </a:uFill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743585" algn="l"/>
              </a:tabLst>
            </a:pPr>
            <a:endParaRPr sz="28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8113" y="8153400"/>
            <a:ext cx="9018905" cy="4806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950" dirty="0">
                <a:latin typeface="Georgia"/>
                <a:cs typeface="Georgia"/>
              </a:rPr>
              <a:t>The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physical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location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will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influence</a:t>
            </a:r>
            <a:r>
              <a:rPr sz="2950" spc="65" dirty="0">
                <a:latin typeface="Georgia"/>
                <a:cs typeface="Georgia"/>
              </a:rPr>
              <a:t> </a:t>
            </a:r>
            <a:r>
              <a:rPr sz="2950" dirty="0">
                <a:latin typeface="Georgia"/>
                <a:cs typeface="Georgia"/>
              </a:rPr>
              <a:t>our</a:t>
            </a:r>
            <a:r>
              <a:rPr sz="2950" spc="60" dirty="0">
                <a:latin typeface="Georgia"/>
                <a:cs typeface="Georgia"/>
              </a:rPr>
              <a:t> </a:t>
            </a:r>
            <a:r>
              <a:rPr sz="2950" spc="-10" dirty="0">
                <a:latin typeface="Georgia"/>
                <a:cs typeface="Georgia"/>
              </a:rPr>
              <a:t>interpretation</a:t>
            </a:r>
            <a:endParaRPr sz="295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000" y="914400"/>
            <a:ext cx="821436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30245">
              <a:lnSpc>
                <a:spcPct val="100000"/>
              </a:lnSpc>
              <a:spcBef>
                <a:spcPts val="90"/>
              </a:spcBef>
            </a:pPr>
            <a:r>
              <a:rPr sz="6000" spc="-10" dirty="0"/>
              <a:t>Deixis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5916" y="2770127"/>
            <a:ext cx="12212483" cy="33015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275" marR="767080" indent="-283210">
              <a:lnSpc>
                <a:spcPct val="142900"/>
              </a:lnSpc>
              <a:spcBef>
                <a:spcPts val="9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dirty="0">
                <a:latin typeface="Georgia"/>
                <a:cs typeface="Georgia"/>
              </a:rPr>
              <a:t>Some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very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common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words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cannot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interpreted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unless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physical </a:t>
            </a:r>
            <a:r>
              <a:rPr sz="2800" dirty="0">
                <a:latin typeface="Georgia"/>
                <a:cs typeface="Georgia"/>
              </a:rPr>
              <a:t>context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speaker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known.</a:t>
            </a:r>
            <a:endParaRPr sz="2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F0AD00"/>
              </a:buClr>
              <a:buFont typeface="Arial MT"/>
              <a:buChar char="•"/>
            </a:pPr>
            <a:endParaRPr sz="2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175"/>
              </a:spcBef>
              <a:buClr>
                <a:srgbClr val="F0AD00"/>
              </a:buClr>
              <a:buFont typeface="Arial MT"/>
              <a:buChar char="•"/>
            </a:pPr>
            <a:endParaRPr sz="2800" dirty="0">
              <a:latin typeface="Georgia"/>
              <a:cs typeface="Georgia"/>
            </a:endParaRPr>
          </a:p>
          <a:p>
            <a:pPr marL="295275" indent="-282575">
              <a:lnSpc>
                <a:spcPct val="100000"/>
              </a:lnSpc>
              <a:buClr>
                <a:srgbClr val="F0AD00"/>
              </a:buClr>
              <a:buSzPct val="83928"/>
              <a:buFont typeface="Arial MT"/>
              <a:buChar char="•"/>
              <a:tabLst>
                <a:tab pos="295275" algn="l"/>
              </a:tabLst>
            </a:pPr>
            <a:r>
              <a:rPr sz="2800" b="1" dirty="0">
                <a:latin typeface="Georgia"/>
                <a:cs typeface="Georgia"/>
              </a:rPr>
              <a:t>Examples:</a:t>
            </a:r>
            <a:r>
              <a:rPr sz="2800" b="1" spc="-6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here</a:t>
            </a:r>
            <a:r>
              <a:rPr sz="2800" i="1" spc="-5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there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this</a:t>
            </a:r>
            <a:r>
              <a:rPr sz="2800" i="1" spc="-5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or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that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now</a:t>
            </a:r>
            <a:r>
              <a:rPr sz="2800" i="1" spc="-5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then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yesterday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i="1" spc="-10" dirty="0">
                <a:solidFill>
                  <a:srgbClr val="1780FB"/>
                </a:solidFill>
                <a:latin typeface="Georgia"/>
                <a:cs typeface="Georgia"/>
              </a:rPr>
              <a:t>today</a:t>
            </a:r>
            <a:endParaRPr sz="2800" dirty="0">
              <a:latin typeface="Georgia"/>
              <a:cs typeface="Georgia"/>
            </a:endParaRPr>
          </a:p>
          <a:p>
            <a:pPr marL="295275">
              <a:lnSpc>
                <a:spcPct val="100000"/>
              </a:lnSpc>
              <a:spcBef>
                <a:spcPts val="1440"/>
              </a:spcBef>
            </a:pPr>
            <a:r>
              <a:rPr sz="2800" dirty="0">
                <a:latin typeface="Georgia"/>
                <a:cs typeface="Georgia"/>
              </a:rPr>
              <a:t>or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tomorrow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well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pronouns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such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you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me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she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him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it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1780FB"/>
                </a:solidFill>
                <a:latin typeface="Georgia"/>
                <a:cs typeface="Georgia"/>
              </a:rPr>
              <a:t>them</a:t>
            </a:r>
            <a:r>
              <a:rPr sz="2800" spc="-10" dirty="0">
                <a:latin typeface="Georgia"/>
                <a:cs typeface="Georgia"/>
              </a:rPr>
              <a:t>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762000"/>
            <a:ext cx="9627524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30245">
              <a:lnSpc>
                <a:spcPct val="100000"/>
              </a:lnSpc>
              <a:spcBef>
                <a:spcPts val="90"/>
              </a:spcBef>
            </a:pPr>
            <a:r>
              <a:rPr sz="6000" spc="-10" dirty="0"/>
              <a:t>Deixis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0097" y="2282827"/>
            <a:ext cx="12022103" cy="5694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3375" marR="478790" indent="-283210">
              <a:lnSpc>
                <a:spcPct val="142900"/>
              </a:lnSpc>
              <a:spcBef>
                <a:spcPts val="95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333375" algn="l"/>
              </a:tabLst>
            </a:pPr>
            <a:r>
              <a:rPr sz="2800" dirty="0">
                <a:latin typeface="Georgia"/>
                <a:cs typeface="Georgia"/>
              </a:rPr>
              <a:t>Some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sentences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impossible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understand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if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don’t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know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who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is </a:t>
            </a:r>
            <a:r>
              <a:rPr sz="2800" dirty="0">
                <a:latin typeface="Georgia"/>
                <a:cs typeface="Georgia"/>
              </a:rPr>
              <a:t>speaking,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about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whom,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where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when.</a:t>
            </a:r>
            <a:endParaRPr sz="2800" dirty="0">
              <a:latin typeface="Georgia"/>
              <a:cs typeface="Georgia"/>
            </a:endParaRPr>
          </a:p>
          <a:p>
            <a:pPr marL="774065" lvl="1" indent="-266700">
              <a:lnSpc>
                <a:spcPct val="100000"/>
              </a:lnSpc>
              <a:spcBef>
                <a:spcPts val="140"/>
              </a:spcBef>
              <a:buClr>
                <a:srgbClr val="F0AD00"/>
              </a:buClr>
              <a:buSzPct val="169642"/>
              <a:buFont typeface="Arial MT"/>
              <a:buChar char="•"/>
              <a:tabLst>
                <a:tab pos="774065" algn="l"/>
              </a:tabLst>
            </a:pP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You’ll</a:t>
            </a:r>
            <a:r>
              <a:rPr sz="2800" i="1" spc="-4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have</a:t>
            </a:r>
            <a:r>
              <a:rPr sz="2800" i="1" spc="-4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to</a:t>
            </a:r>
            <a:r>
              <a:rPr sz="2800" i="1" spc="-3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bring</a:t>
            </a:r>
            <a:r>
              <a:rPr sz="2800" i="1" spc="-4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b="1" i="1" u="sng" dirty="0">
                <a:solidFill>
                  <a:schemeClr val="tx1"/>
                </a:solidFill>
                <a:latin typeface="Georgia"/>
                <a:cs typeface="Georgia"/>
              </a:rPr>
              <a:t>it</a:t>
            </a:r>
            <a:r>
              <a:rPr sz="2800" i="1" u="sng" spc="-3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back</a:t>
            </a:r>
            <a:r>
              <a:rPr sz="2800" i="1" spc="-3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tomorrow,</a:t>
            </a:r>
            <a:r>
              <a:rPr sz="2800" i="1" spc="-4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because</a:t>
            </a:r>
            <a:r>
              <a:rPr sz="2800" i="1" spc="-40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b="1" i="1" dirty="0">
                <a:solidFill>
                  <a:schemeClr val="tx1"/>
                </a:solidFill>
                <a:latin typeface="Georgia"/>
                <a:cs typeface="Georgia"/>
              </a:rPr>
              <a:t>she</a:t>
            </a:r>
            <a:r>
              <a:rPr sz="2800" i="1" spc="-4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isn’t</a:t>
            </a:r>
            <a:r>
              <a:rPr sz="2800" i="1" spc="-3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dirty="0">
                <a:solidFill>
                  <a:srgbClr val="1780FB"/>
                </a:solidFill>
                <a:latin typeface="Georgia"/>
                <a:cs typeface="Georgia"/>
              </a:rPr>
              <a:t>here</a:t>
            </a:r>
            <a:r>
              <a:rPr sz="2800" i="1" spc="-45" dirty="0">
                <a:solidFill>
                  <a:srgbClr val="1780FB"/>
                </a:solidFill>
                <a:latin typeface="Georgia"/>
                <a:cs typeface="Georgia"/>
              </a:rPr>
              <a:t> </a:t>
            </a:r>
            <a:r>
              <a:rPr sz="2800" i="1" spc="-10" dirty="0">
                <a:solidFill>
                  <a:srgbClr val="1780FB"/>
                </a:solidFill>
                <a:latin typeface="Georgia"/>
                <a:cs typeface="Georgia"/>
              </a:rPr>
              <a:t>today.</a:t>
            </a:r>
            <a:endParaRPr sz="2800" dirty="0">
              <a:latin typeface="Georgia"/>
              <a:cs typeface="Georgia"/>
            </a:endParaRPr>
          </a:p>
          <a:p>
            <a:pPr marL="333375" indent="-282575">
              <a:lnSpc>
                <a:spcPct val="100000"/>
              </a:lnSpc>
              <a:spcBef>
                <a:spcPts val="170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333375" algn="l"/>
              </a:tabLst>
            </a:pPr>
            <a:r>
              <a:rPr sz="2800" dirty="0">
                <a:latin typeface="Georgia"/>
                <a:cs typeface="Georgia"/>
              </a:rPr>
              <a:t>Out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context,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this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sentence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vague</a:t>
            </a:r>
            <a:r>
              <a:rPr sz="2800" spc="-10" dirty="0" smtClean="0">
                <a:latin typeface="Georgia"/>
                <a:cs typeface="Georgia"/>
              </a:rPr>
              <a:t>.</a:t>
            </a:r>
            <a:r>
              <a:rPr lang="en-US" sz="2800" spc="-10" dirty="0" smtClean="0">
                <a:latin typeface="Georgia"/>
                <a:cs typeface="Georgia"/>
              </a:rPr>
              <a:t> (pronoun reference ambiguity) </a:t>
            </a:r>
            <a:endParaRPr sz="2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910"/>
              </a:spcBef>
              <a:buClr>
                <a:srgbClr val="F0AD00"/>
              </a:buClr>
              <a:buFont typeface="Arial MT"/>
              <a:buChar char="•"/>
            </a:pPr>
            <a:endParaRPr sz="2800" dirty="0">
              <a:latin typeface="Georgia"/>
              <a:cs typeface="Georgia"/>
            </a:endParaRPr>
          </a:p>
          <a:p>
            <a:pPr marL="333375" marR="281305" indent="-283210">
              <a:lnSpc>
                <a:spcPct val="142900"/>
              </a:lnSpc>
              <a:buClr>
                <a:srgbClr val="F0AD00"/>
              </a:buClr>
              <a:buSzPct val="83928"/>
              <a:buFont typeface="Arial MT"/>
              <a:buChar char="•"/>
              <a:tabLst>
                <a:tab pos="333375" algn="l"/>
              </a:tabLst>
            </a:pPr>
            <a:r>
              <a:rPr sz="2800" dirty="0">
                <a:latin typeface="Georgia"/>
                <a:cs typeface="Georgia"/>
              </a:rPr>
              <a:t>It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contains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large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number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expressions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that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rely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on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knowledge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the </a:t>
            </a:r>
            <a:r>
              <a:rPr sz="2800" dirty="0">
                <a:latin typeface="Georgia"/>
                <a:cs typeface="Georgia"/>
              </a:rPr>
              <a:t>immediate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physical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context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for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their</a:t>
            </a:r>
            <a:r>
              <a:rPr sz="2800" spc="-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interpretation</a:t>
            </a:r>
            <a:endParaRPr sz="2800" dirty="0">
              <a:latin typeface="Georgia"/>
              <a:cs typeface="Georgia"/>
            </a:endParaRPr>
          </a:p>
          <a:p>
            <a:pPr marL="333375" marR="17780" indent="-283210">
              <a:lnSpc>
                <a:spcPct val="142900"/>
              </a:lnSpc>
              <a:spcBef>
                <a:spcPts val="650"/>
              </a:spcBef>
              <a:buClr>
                <a:srgbClr val="F0AD00"/>
              </a:buClr>
              <a:buSzPct val="83928"/>
              <a:buFont typeface="Arial MT"/>
              <a:buChar char="•"/>
              <a:tabLst>
                <a:tab pos="333375" algn="l"/>
              </a:tabLst>
            </a:pPr>
            <a:r>
              <a:rPr sz="2800" dirty="0">
                <a:latin typeface="Georgia"/>
                <a:cs typeface="Georgia"/>
              </a:rPr>
              <a:t>These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expressions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technically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known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B91109"/>
                </a:solidFill>
                <a:latin typeface="Georgia"/>
                <a:cs typeface="Georgia"/>
              </a:rPr>
              <a:t>deictic</a:t>
            </a:r>
            <a:r>
              <a:rPr sz="2800" spc="-60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B91109"/>
                </a:solidFill>
                <a:latin typeface="Georgia"/>
                <a:cs typeface="Georgia"/>
              </a:rPr>
              <a:t>expressions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from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spc="-25" dirty="0">
                <a:latin typeface="Georgia"/>
                <a:cs typeface="Georgia"/>
              </a:rPr>
              <a:t>the </a:t>
            </a:r>
            <a:r>
              <a:rPr sz="2800" dirty="0">
                <a:latin typeface="Georgia"/>
                <a:cs typeface="Georgia"/>
              </a:rPr>
              <a:t>Greek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word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b="1" dirty="0">
                <a:solidFill>
                  <a:srgbClr val="B91109"/>
                </a:solidFill>
                <a:latin typeface="Georgia"/>
                <a:cs typeface="Georgia"/>
              </a:rPr>
              <a:t>deixis</a:t>
            </a:r>
            <a:r>
              <a:rPr sz="2800" dirty="0">
                <a:latin typeface="Georgia"/>
                <a:cs typeface="Georgia"/>
              </a:rPr>
              <a:t>,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which</a:t>
            </a:r>
            <a:r>
              <a:rPr sz="2800" spc="-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means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“pointing”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via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language.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85099" y="0"/>
            <a:ext cx="8976360" cy="750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230245">
              <a:lnSpc>
                <a:spcPct val="100000"/>
              </a:lnSpc>
              <a:spcBef>
                <a:spcPts val="90"/>
              </a:spcBef>
            </a:pPr>
            <a:r>
              <a:rPr sz="4800" spc="-10" dirty="0"/>
              <a:t>Deixis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06400" y="1549436"/>
            <a:ext cx="11177270" cy="1875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900"/>
              </a:lnSpc>
              <a:spcBef>
                <a:spcPts val="100"/>
              </a:spcBef>
            </a:pPr>
            <a:r>
              <a:rPr sz="2750" dirty="0">
                <a:solidFill>
                  <a:srgbClr val="B91109"/>
                </a:solidFill>
                <a:latin typeface="Georgia"/>
                <a:cs typeface="Georgia"/>
              </a:rPr>
              <a:t>Deixis</a:t>
            </a:r>
            <a:r>
              <a:rPr sz="2750" spc="-15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B91109"/>
                </a:solidFill>
                <a:latin typeface="Georgia"/>
                <a:cs typeface="Georgia"/>
              </a:rPr>
              <a:t>(deictic</a:t>
            </a:r>
            <a:r>
              <a:rPr sz="2750" spc="-15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B91109"/>
                </a:solidFill>
                <a:latin typeface="Georgia"/>
                <a:cs typeface="Georgia"/>
              </a:rPr>
              <a:t>expressions):</a:t>
            </a:r>
            <a:r>
              <a:rPr sz="2750" spc="-15" dirty="0">
                <a:solidFill>
                  <a:srgbClr val="B91109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Using</a:t>
            </a:r>
            <a:r>
              <a:rPr sz="2750" spc="-1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words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such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as</a:t>
            </a:r>
            <a:r>
              <a:rPr sz="2750" spc="-1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this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or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here</a:t>
            </a:r>
            <a:r>
              <a:rPr sz="2750" spc="-10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as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a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way</a:t>
            </a:r>
            <a:r>
              <a:rPr sz="2750" spc="-1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spc="-25" dirty="0">
                <a:solidFill>
                  <a:srgbClr val="095BC4"/>
                </a:solidFill>
                <a:latin typeface="Georgia"/>
                <a:cs typeface="Georgia"/>
              </a:rPr>
              <a:t>of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“pointing”</a:t>
            </a:r>
            <a:r>
              <a:rPr sz="2750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095BC4"/>
                </a:solidFill>
                <a:latin typeface="Georgia"/>
                <a:cs typeface="Georgia"/>
              </a:rPr>
              <a:t>with</a:t>
            </a:r>
            <a:r>
              <a:rPr sz="2750" spc="-25" dirty="0">
                <a:solidFill>
                  <a:srgbClr val="095BC4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095BC4"/>
                </a:solidFill>
                <a:latin typeface="Georgia"/>
                <a:cs typeface="Georgia"/>
              </a:rPr>
              <a:t>language.</a:t>
            </a:r>
            <a:endParaRPr sz="2750" dirty="0">
              <a:latin typeface="Georgia"/>
              <a:cs typeface="Georgia"/>
            </a:endParaRPr>
          </a:p>
          <a:p>
            <a:pPr marL="290830" indent="-278130">
              <a:lnSpc>
                <a:spcPct val="100000"/>
              </a:lnSpc>
              <a:spcBef>
                <a:spcPts val="1965"/>
              </a:spcBef>
              <a:buClr>
                <a:srgbClr val="F0AD00"/>
              </a:buClr>
              <a:buSzPct val="85454"/>
              <a:buFont typeface="Arial MT"/>
              <a:buChar char="•"/>
              <a:tabLst>
                <a:tab pos="290830" algn="l"/>
              </a:tabLst>
            </a:pPr>
            <a:r>
              <a:rPr sz="2750" dirty="0">
                <a:latin typeface="Georgia"/>
                <a:cs typeface="Georgia"/>
              </a:rPr>
              <a:t>We</a:t>
            </a:r>
            <a:r>
              <a:rPr sz="2750" spc="-2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use</a:t>
            </a:r>
            <a:r>
              <a:rPr sz="2750" spc="-1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deixis</a:t>
            </a:r>
            <a:r>
              <a:rPr sz="2750" spc="-15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to</a:t>
            </a:r>
            <a:r>
              <a:rPr sz="2750" spc="-20" dirty="0">
                <a:latin typeface="Georgia"/>
                <a:cs typeface="Georgia"/>
              </a:rPr>
              <a:t> </a:t>
            </a:r>
            <a:r>
              <a:rPr sz="2750" dirty="0">
                <a:latin typeface="Georgia"/>
                <a:cs typeface="Georgia"/>
              </a:rPr>
              <a:t>point</a:t>
            </a:r>
            <a:r>
              <a:rPr sz="2750" spc="-15" dirty="0">
                <a:latin typeface="Georgia"/>
                <a:cs typeface="Georgia"/>
              </a:rPr>
              <a:t> </a:t>
            </a:r>
            <a:r>
              <a:rPr sz="2750" spc="-25" dirty="0">
                <a:latin typeface="Georgia"/>
                <a:cs typeface="Georgia"/>
              </a:rPr>
              <a:t>to:</a:t>
            </a:r>
            <a:endParaRPr sz="2750" dirty="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2834" y="5262032"/>
            <a:ext cx="111760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39168" y="4298842"/>
            <a:ext cx="6249035" cy="1334135"/>
          </a:xfrm>
          <a:prstGeom prst="rect">
            <a:avLst/>
          </a:prstGeom>
        </p:spPr>
        <p:txBody>
          <a:bodyPr vert="horz" wrap="square" lIns="0" tIns="247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0"/>
              </a:spcBef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it,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this,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these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spc="-10" dirty="0">
                <a:solidFill>
                  <a:srgbClr val="168BBA"/>
                </a:solidFill>
                <a:latin typeface="Georgia"/>
                <a:cs typeface="Georgia"/>
              </a:rPr>
              <a:t>boxes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7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him,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them,</a:t>
            </a:r>
            <a:r>
              <a:rPr sz="275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those</a:t>
            </a:r>
            <a:r>
              <a:rPr sz="2750" i="1" spc="-2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idiots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r>
              <a:rPr sz="2750" spc="145" dirty="0">
                <a:solidFill>
                  <a:srgbClr val="5A6377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[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Person</a:t>
            </a:r>
            <a:r>
              <a:rPr sz="2750" spc="-2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CC0066"/>
                </a:solidFill>
                <a:latin typeface="Georgia"/>
                <a:cs typeface="Georgia"/>
              </a:rPr>
              <a:t>deixis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]</a:t>
            </a:r>
            <a:endParaRPr sz="2750" dirty="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2834" y="5916286"/>
            <a:ext cx="111760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2834" y="6570539"/>
            <a:ext cx="111760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-50" dirty="0">
                <a:solidFill>
                  <a:srgbClr val="60B4CC"/>
                </a:solidFill>
                <a:latin typeface="Arial MT"/>
                <a:cs typeface="Arial MT"/>
              </a:rPr>
              <a:t>•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2834" y="4298842"/>
            <a:ext cx="1610360" cy="2642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2265">
              <a:lnSpc>
                <a:spcPct val="156100"/>
              </a:lnSpc>
              <a:spcBef>
                <a:spcPts val="100"/>
              </a:spcBef>
              <a:buClr>
                <a:srgbClr val="60B4CC"/>
              </a:buClr>
              <a:buSzPct val="69090"/>
              <a:buFont typeface="Arial MT"/>
              <a:buChar char="•"/>
              <a:tabLst>
                <a:tab pos="354330" algn="l"/>
              </a:tabLst>
            </a:pP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things people location </a:t>
            </a:r>
            <a:r>
              <a:rPr sz="2750" spc="-20" dirty="0">
                <a:solidFill>
                  <a:schemeClr val="tx1"/>
                </a:solidFill>
                <a:latin typeface="Georgia"/>
                <a:cs typeface="Georgia"/>
              </a:rPr>
              <a:t>time</a:t>
            </a:r>
            <a:endParaRPr sz="2750" dirty="0">
              <a:solidFill>
                <a:schemeClr val="tx1"/>
              </a:solidFill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72419" y="5607346"/>
            <a:ext cx="3601720" cy="133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75" marR="5080" indent="-67310">
              <a:lnSpc>
                <a:spcPct val="156100"/>
              </a:lnSpc>
              <a:spcBef>
                <a:spcPts val="100"/>
              </a:spcBef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here,</a:t>
            </a:r>
            <a:r>
              <a:rPr sz="2750" i="1" spc="-7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there,</a:t>
            </a:r>
            <a:r>
              <a:rPr sz="2750" i="1" spc="-6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near</a:t>
            </a:r>
            <a:r>
              <a:rPr sz="2750" i="1" spc="-6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spc="-10" dirty="0">
                <a:solidFill>
                  <a:srgbClr val="168BBA"/>
                </a:solidFill>
                <a:latin typeface="Georgia"/>
                <a:cs typeface="Georgia"/>
              </a:rPr>
              <a:t>that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)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(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now,</a:t>
            </a:r>
            <a:r>
              <a:rPr sz="275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then,</a:t>
            </a:r>
            <a:r>
              <a:rPr sz="2750" i="1" spc="-15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dirty="0">
                <a:solidFill>
                  <a:srgbClr val="168BBA"/>
                </a:solidFill>
                <a:latin typeface="Georgia"/>
                <a:cs typeface="Georgia"/>
              </a:rPr>
              <a:t>last</a:t>
            </a:r>
            <a:r>
              <a:rPr sz="2750" i="1" spc="-20" dirty="0">
                <a:solidFill>
                  <a:srgbClr val="168BBA"/>
                </a:solidFill>
                <a:latin typeface="Georgia"/>
                <a:cs typeface="Georgia"/>
              </a:rPr>
              <a:t> </a:t>
            </a:r>
            <a:r>
              <a:rPr sz="2750" i="1" spc="-10" dirty="0">
                <a:solidFill>
                  <a:srgbClr val="168BBA"/>
                </a:solidFill>
                <a:latin typeface="Georgia"/>
                <a:cs typeface="Georgia"/>
              </a:rPr>
              <a:t>week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)</a:t>
            </a:r>
            <a:endParaRPr sz="2750" dirty="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40582" y="5607346"/>
            <a:ext cx="2777490" cy="1334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6100"/>
              </a:lnSpc>
              <a:spcBef>
                <a:spcPts val="100"/>
              </a:spcBef>
            </a:pP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[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Spatial</a:t>
            </a:r>
            <a:r>
              <a:rPr sz="2750" spc="-20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CC0066"/>
                </a:solidFill>
                <a:latin typeface="Georgia"/>
                <a:cs typeface="Georgia"/>
              </a:rPr>
              <a:t>deixis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] </a:t>
            </a:r>
            <a:r>
              <a:rPr sz="2750" dirty="0">
                <a:solidFill>
                  <a:srgbClr val="5A6377"/>
                </a:solidFill>
                <a:latin typeface="Georgia"/>
                <a:cs typeface="Georgia"/>
              </a:rPr>
              <a:t>[</a:t>
            </a:r>
            <a:r>
              <a:rPr sz="2750" dirty="0">
                <a:solidFill>
                  <a:srgbClr val="CC0066"/>
                </a:solidFill>
                <a:latin typeface="Georgia"/>
                <a:cs typeface="Georgia"/>
              </a:rPr>
              <a:t>Temporal</a:t>
            </a:r>
            <a:r>
              <a:rPr sz="2750" spc="-45" dirty="0">
                <a:solidFill>
                  <a:srgbClr val="CC0066"/>
                </a:solidFill>
                <a:latin typeface="Georgia"/>
                <a:cs typeface="Georgia"/>
              </a:rPr>
              <a:t> </a:t>
            </a:r>
            <a:r>
              <a:rPr sz="2750" spc="-10" dirty="0">
                <a:solidFill>
                  <a:srgbClr val="CC0066"/>
                </a:solidFill>
                <a:latin typeface="Georgia"/>
                <a:cs typeface="Georgia"/>
              </a:rPr>
              <a:t>deixis</a:t>
            </a:r>
            <a:r>
              <a:rPr sz="2750" spc="-10" dirty="0">
                <a:solidFill>
                  <a:srgbClr val="5A6377"/>
                </a:solidFill>
                <a:latin typeface="Georgia"/>
                <a:cs typeface="Georgia"/>
              </a:rPr>
              <a:t>]</a:t>
            </a:r>
            <a:endParaRPr sz="2750">
              <a:latin typeface="Georgia"/>
              <a:cs typeface="Georg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8196" y="6979556"/>
            <a:ext cx="11837670" cy="11387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0900"/>
              </a:lnSpc>
              <a:spcBef>
                <a:spcPts val="100"/>
              </a:spcBef>
            </a:pP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All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these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deictic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expressions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have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to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be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interpreted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in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terms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of</a:t>
            </a:r>
            <a:r>
              <a:rPr sz="2750" spc="-15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which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person,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place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or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time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the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speaker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has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</a:t>
            </a:r>
            <a:r>
              <a:rPr sz="2750" dirty="0">
                <a:solidFill>
                  <a:schemeClr val="tx1"/>
                </a:solidFill>
                <a:latin typeface="Georgia"/>
                <a:cs typeface="Georgia"/>
              </a:rPr>
              <a:t>in</a:t>
            </a:r>
            <a:r>
              <a:rPr sz="2750" spc="-10" dirty="0">
                <a:solidFill>
                  <a:schemeClr val="tx1"/>
                </a:solidFill>
                <a:latin typeface="Georgia"/>
                <a:cs typeface="Georgia"/>
              </a:rPr>
              <a:t> mind.</a:t>
            </a:r>
            <a:endParaRPr sz="2750" dirty="0">
              <a:solidFill>
                <a:schemeClr val="tx1"/>
              </a:solidFill>
              <a:latin typeface="Georgia"/>
              <a:cs typeface="Georgia"/>
            </a:endParaRPr>
          </a:p>
        </p:txBody>
      </p:sp>
    </p:spTree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</TotalTime>
  <Words>1540</Words>
  <Application>Microsoft Office PowerPoint</Application>
  <PresentationFormat>Custom</PresentationFormat>
  <Paragraphs>211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Executive</vt:lpstr>
      <vt:lpstr>Pragmatics   By Dr. Salah Al Bahadily</vt:lpstr>
      <vt:lpstr>Pragmatics</vt:lpstr>
      <vt:lpstr>Invisible meaning</vt:lpstr>
      <vt:lpstr>Invisible meaning</vt:lpstr>
      <vt:lpstr>Context</vt:lpstr>
      <vt:lpstr>Context</vt:lpstr>
      <vt:lpstr>Deixis</vt:lpstr>
      <vt:lpstr>Deixis</vt:lpstr>
      <vt:lpstr>Deixis</vt:lpstr>
      <vt:lpstr>Reference</vt:lpstr>
      <vt:lpstr>Inference</vt:lpstr>
      <vt:lpstr>Anaphora</vt:lpstr>
      <vt:lpstr>Anaphora</vt:lpstr>
      <vt:lpstr>Presupposition</vt:lpstr>
      <vt:lpstr>Presupposition</vt:lpstr>
      <vt:lpstr>Speech acts</vt:lpstr>
      <vt:lpstr>Direct and indirect speech acts</vt:lpstr>
      <vt:lpstr>Direct and indirect speech acts</vt:lpstr>
      <vt:lpstr>Direct and indirect speech acts</vt:lpstr>
      <vt:lpstr>Direct and indirect speech acts</vt:lpstr>
      <vt:lpstr>Politeness</vt:lpstr>
      <vt:lpstr>Politeness</vt:lpstr>
      <vt:lpstr>Negative and positive face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Salah</dc:creator>
  <cp:lastModifiedBy>Salah</cp:lastModifiedBy>
  <cp:revision>10</cp:revision>
  <dcterms:created xsi:type="dcterms:W3CDTF">2025-03-04T17:07:21Z</dcterms:created>
  <dcterms:modified xsi:type="dcterms:W3CDTF">2025-03-04T18:37:39Z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2014-11-11T00:00:00Z</vt:filetime>
  </property>
  <property fmtid="{D5CDD505-2E9C-101B-9397-08002B2CF9AE}" pid="3" name="Creator">
    <vt:lpwstr>Keynote</vt:lpwstr>
  </property>
  <property fmtid="{D5CDD505-2E9C-101B-9397-08002B2CF9AE}" pid="4" name="LastSaved">
    <vt:filetime>2025-03-04T00:00:00Z</vt:filetime>
  </property>
  <property fmtid="{D5CDD505-2E9C-101B-9397-08002B2CF9AE}" pid="5" name="Producer">
    <vt:lpwstr>iPhone OS 7.0.4 Quartz PDFContext</vt:lpwstr>
  </property>
</Properties>
</file>