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Adam Script" panose="020B0604020202020204" charset="-78"/>
      <p:regular r:id="rId13"/>
    </p:embeddedFont>
    <p:embeddedFont>
      <p:font typeface="Afeesh" panose="020B0604020202020204" charset="-78"/>
      <p:regular r:id="rId14"/>
    </p:embeddedFont>
    <p:embeddedFont>
      <p:font typeface="Glacial Indifference" panose="020B0604020202020204" charset="0"/>
      <p:regular r:id="rId15"/>
    </p:embeddedFont>
    <p:embeddedFont>
      <p:font typeface="HS Headline" panose="020B0604020202020204" charset="-78"/>
      <p:regular r:id="rId16"/>
    </p:embeddedFont>
    <p:embeddedFont>
      <p:font typeface="Madani Arabic"/>
      <p:regular r:id="rId17"/>
    </p:embeddedFont>
    <p:embeddedFont>
      <p:font typeface="Monotype Koufi" pitchFamily="2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13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31964" y="-4621831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3410162" y="2962648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983914" y="6930446"/>
            <a:ext cx="6525553" cy="7102643"/>
          </a:xfrm>
          <a:custGeom>
            <a:avLst/>
            <a:gdLst/>
            <a:ahLst/>
            <a:cxnLst/>
            <a:rect l="l" t="t" r="r" b="b"/>
            <a:pathLst>
              <a:path w="6525553" h="7102643">
                <a:moveTo>
                  <a:pt x="0" y="0"/>
                </a:moveTo>
                <a:lnTo>
                  <a:pt x="6525554" y="0"/>
                </a:lnTo>
                <a:lnTo>
                  <a:pt x="6525554" y="7102643"/>
                </a:lnTo>
                <a:lnTo>
                  <a:pt x="0" y="7102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02528" y="850533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5"/>
                </a:lnTo>
                <a:lnTo>
                  <a:pt x="0" y="3619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6" name="Freeform 6"/>
          <p:cNvSpPr/>
          <p:nvPr/>
        </p:nvSpPr>
        <p:spPr>
          <a:xfrm flipH="1">
            <a:off x="13038545" y="5438443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5"/>
                </a:lnTo>
                <a:lnTo>
                  <a:pt x="10498910" y="5043325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811048" y="4195430"/>
            <a:ext cx="3298472" cy="1649236"/>
          </a:xfrm>
          <a:custGeom>
            <a:avLst/>
            <a:gdLst/>
            <a:ahLst/>
            <a:cxnLst/>
            <a:rect l="l" t="t" r="r" b="b"/>
            <a:pathLst>
              <a:path w="3298472" h="1649236">
                <a:moveTo>
                  <a:pt x="0" y="0"/>
                </a:moveTo>
                <a:lnTo>
                  <a:pt x="3298472" y="0"/>
                </a:lnTo>
                <a:lnTo>
                  <a:pt x="3298472" y="1649236"/>
                </a:lnTo>
                <a:lnTo>
                  <a:pt x="0" y="16492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5897880" y="6651079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685800" y="9134017"/>
            <a:ext cx="4076116" cy="1000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919"/>
              </a:lnSpc>
            </a:pPr>
            <a:r>
              <a:rPr lang="ar-EG" sz="3600" dirty="0">
                <a:solidFill>
                  <a:srgbClr val="F8F7F2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قسم اللغة العربية</a:t>
            </a:r>
          </a:p>
          <a:p>
            <a:pPr algn="ctr" rtl="1">
              <a:lnSpc>
                <a:spcPts val="3919"/>
              </a:lnSpc>
            </a:pPr>
            <a:r>
              <a:rPr lang="ar-EG" sz="3600" dirty="0">
                <a:solidFill>
                  <a:srgbClr val="F8F7F2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المرحلة الثانية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45694" y="4540775"/>
            <a:ext cx="10796665" cy="2006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4118"/>
              </a:lnSpc>
            </a:pPr>
            <a:r>
              <a:rPr lang="ar-EG" sz="16900" b="1" dirty="0">
                <a:solidFill>
                  <a:srgbClr val="000000"/>
                </a:solidFill>
                <a:latin typeface="Adam Script" panose="020B0604020202020204" charset="-78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اسم الفاعل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85467" y="2857500"/>
            <a:ext cx="5517061" cy="6501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73"/>
              </a:lnSpc>
            </a:pPr>
            <a:r>
              <a:rPr lang="ar-EG" sz="5400" dirty="0">
                <a:solidFill>
                  <a:srgbClr val="000000"/>
                </a:solidFill>
                <a:latin typeface="Madani Arabic"/>
                <a:ea typeface="Madani Arabic"/>
                <a:cs typeface="Simple Outline Pat" panose="02010400000000000000" pitchFamily="2" charset="-78"/>
                <a:sym typeface="Madani Arabic"/>
                <a:rtl/>
              </a:rPr>
              <a:t>محاضرة بعنوان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51309" y="7356607"/>
            <a:ext cx="6185379" cy="2277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/>
            <a:r>
              <a:rPr lang="ar-EG" sz="44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المدرس المساعد</a:t>
            </a:r>
          </a:p>
          <a:p>
            <a:pPr algn="ctr" rtl="1"/>
            <a:r>
              <a:rPr lang="ar-EG" sz="60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سجَّاد حسَن عوَّاد</a:t>
            </a:r>
          </a:p>
          <a:p>
            <a:pPr algn="ctr" rtl="1"/>
            <a:r>
              <a:rPr lang="ar-EG" sz="44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كلية الآداب- الجامعة المستنصرية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31964" y="-4621831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3410162" y="2962648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0084" y="7960106"/>
            <a:ext cx="6525553" cy="7102643"/>
          </a:xfrm>
          <a:custGeom>
            <a:avLst/>
            <a:gdLst/>
            <a:ahLst/>
            <a:cxnLst/>
            <a:rect l="l" t="t" r="r" b="b"/>
            <a:pathLst>
              <a:path w="6525553" h="7102643">
                <a:moveTo>
                  <a:pt x="0" y="0"/>
                </a:moveTo>
                <a:lnTo>
                  <a:pt x="6525553" y="0"/>
                </a:lnTo>
                <a:lnTo>
                  <a:pt x="6525553" y="7102643"/>
                </a:lnTo>
                <a:lnTo>
                  <a:pt x="0" y="7102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926979" y="-1056407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5"/>
                </a:lnTo>
                <a:lnTo>
                  <a:pt x="0" y="36191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10829" y="5844666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4"/>
                </a:lnTo>
                <a:lnTo>
                  <a:pt x="10498910" y="5043324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30195" y="238705"/>
            <a:ext cx="7227610" cy="1029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7509"/>
              </a:lnSpc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إعراب اسم الفاعل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07235" y="1828485"/>
            <a:ext cx="15782294" cy="661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5667"/>
              </a:lnSpc>
            </a:pPr>
            <a:r>
              <a:rPr lang="ar-EG" sz="4885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  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مثال آخر في الإعراب:</a:t>
            </a:r>
          </a:p>
          <a:p>
            <a:pPr algn="ctr" rtl="1">
              <a:lnSpc>
                <a:spcPts val="5667"/>
              </a:lnSpc>
            </a:pPr>
            <a:r>
              <a:rPr lang="ar-EG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(أصبح الرجل </a:t>
            </a:r>
            <a:r>
              <a:rPr lang="ar-EG" sz="4800" b="1" dirty="0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طائعًا </a:t>
            </a:r>
            <a:r>
              <a:rPr lang="ar-EG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ربه).</a:t>
            </a:r>
          </a:p>
          <a:p>
            <a:pPr algn="just" rtl="1">
              <a:lnSpc>
                <a:spcPts val="5209"/>
              </a:lnSpc>
            </a:pPr>
            <a:endParaRPr lang="ar-EG" sz="48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أصبح: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فعل ماضٍ ناقص مبني على الفتح.</a:t>
            </a: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الرجل: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اسم كان مرفوع وعلامة رفعه الضمة الظاهرة على آخره.</a:t>
            </a: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طائعًا: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خبر كان منصوب وعلامة نصبه الفتحة الظاهرة على آخره.</a:t>
            </a:r>
          </a:p>
          <a:p>
            <a:pPr marL="969671" lvl="1" indent="-484835" algn="just" rtl="1">
              <a:lnSpc>
                <a:spcPts val="7141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ربه: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مفعول به لاسم الفاعل "طائعًا" منصوب وعلامة نصبه الفتحة الظاهرة على آخره، والهاء ضمير متصل مبني على الضم في محل جر مضاف إليه.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846465" y="-5219700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rot="-5400000">
            <a:off x="-3410162" y="2962648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48381" y="7124700"/>
            <a:ext cx="6525553" cy="7102643"/>
          </a:xfrm>
          <a:custGeom>
            <a:avLst/>
            <a:gdLst/>
            <a:ahLst/>
            <a:cxnLst/>
            <a:rect l="l" t="t" r="r" b="b"/>
            <a:pathLst>
              <a:path w="6525553" h="7102643">
                <a:moveTo>
                  <a:pt x="0" y="0"/>
                </a:moveTo>
                <a:lnTo>
                  <a:pt x="6525553" y="0"/>
                </a:lnTo>
                <a:lnTo>
                  <a:pt x="6525553" y="7102643"/>
                </a:lnTo>
                <a:lnTo>
                  <a:pt x="0" y="71026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Freeform 5"/>
          <p:cNvSpPr/>
          <p:nvPr/>
        </p:nvSpPr>
        <p:spPr>
          <a:xfrm>
            <a:off x="11086771" y="224324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6"/>
                </a:lnTo>
                <a:lnTo>
                  <a:pt x="0" y="36191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3210829" y="5844666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4"/>
                </a:lnTo>
                <a:lnTo>
                  <a:pt x="10498910" y="5043324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259300" y="3702596"/>
            <a:ext cx="3298472" cy="1649236"/>
          </a:xfrm>
          <a:custGeom>
            <a:avLst/>
            <a:gdLst/>
            <a:ahLst/>
            <a:cxnLst/>
            <a:rect l="l" t="t" r="r" b="b"/>
            <a:pathLst>
              <a:path w="3298472" h="1649236">
                <a:moveTo>
                  <a:pt x="0" y="0"/>
                </a:moveTo>
                <a:lnTo>
                  <a:pt x="3298472" y="0"/>
                </a:lnTo>
                <a:lnTo>
                  <a:pt x="3298472" y="1649236"/>
                </a:lnTo>
                <a:lnTo>
                  <a:pt x="0" y="164923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658185" y="3831096"/>
            <a:ext cx="13177400" cy="1327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208"/>
              </a:lnSpc>
            </a:pPr>
            <a:r>
              <a:rPr lang="ar-EG" sz="11500" b="1" dirty="0">
                <a:solidFill>
                  <a:srgbClr val="0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  <a:sym typeface="Madani Arabic"/>
                <a:rtl/>
              </a:rPr>
              <a:t>شكرًا على حسن </a:t>
            </a:r>
            <a:r>
              <a:rPr lang="ar-IQ" sz="11500" b="1" dirty="0">
                <a:solidFill>
                  <a:srgbClr val="0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  <a:sym typeface="Madani Arabic"/>
                <a:rtl/>
              </a:rPr>
              <a:t>إ</a:t>
            </a:r>
            <a:r>
              <a:rPr lang="ar-EG" sz="11500" b="1" dirty="0" err="1">
                <a:solidFill>
                  <a:srgbClr val="00000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  <a:sym typeface="Madani Arabic"/>
                <a:rtl/>
              </a:rPr>
              <a:t>صغائكم</a:t>
            </a:r>
            <a:endParaRPr lang="ar-EG" sz="11500" b="1" dirty="0">
              <a:solidFill>
                <a:srgbClr val="000000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  <a:sym typeface="Madani Arabic"/>
              <a:rtl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817462" y="5447270"/>
            <a:ext cx="6653075" cy="64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573"/>
              </a:lnSpc>
            </a:pPr>
            <a:r>
              <a:rPr lang="ar-EG" sz="4573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نلتقي في محاضرات أخرى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FCA49-9F38-2283-91EC-60AA48567D86}"/>
              </a:ext>
            </a:extLst>
          </p:cNvPr>
          <p:cNvSpPr txBox="1"/>
          <p:nvPr/>
        </p:nvSpPr>
        <p:spPr>
          <a:xfrm>
            <a:off x="4343400" y="7289624"/>
            <a:ext cx="10068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sz="60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سجَّاد حسَن عوَّاد</a:t>
            </a:r>
          </a:p>
          <a:p>
            <a:pPr algn="ctr"/>
            <a:r>
              <a:rPr lang="ar-IQ" sz="6000" b="1" dirty="0"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كلية الآداب- الجامعة المستنصرية</a:t>
            </a:r>
            <a:endParaRPr lang="en-US" sz="6000" b="1" dirty="0">
              <a:ea typeface="Monotype Koufi" pitchFamily="2" charset="-78"/>
              <a:cs typeface="Monotype Koufi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04715" y="4880896"/>
            <a:ext cx="13498290" cy="31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8680"/>
              </a:lnSpc>
            </a:pPr>
            <a:r>
              <a:rPr lang="ar-EG" sz="5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• </a:t>
            </a:r>
            <a:r>
              <a:rPr lang="ar-EG" sz="66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هو اسم مشتق من الفعل المبني للمعلوم, ويدل على من قام بالفعل أو اتصف به.</a:t>
            </a:r>
          </a:p>
          <a:p>
            <a:pPr marL="0" lvl="0" indent="0" algn="ctr" rtl="1">
              <a:lnSpc>
                <a:spcPts val="6720"/>
              </a:lnSpc>
              <a:spcBef>
                <a:spcPct val="0"/>
              </a:spcBef>
            </a:pPr>
            <a:endParaRPr lang="ar-EG" sz="56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6409596" y="1391065"/>
            <a:ext cx="4437642" cy="1733221"/>
            <a:chOff x="0" y="0"/>
            <a:chExt cx="5916856" cy="231096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5916856" cy="2310961"/>
              <a:chOff x="0" y="0"/>
              <a:chExt cx="6909363" cy="2698608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909363" cy="2698608"/>
              </a:xfrm>
              <a:custGeom>
                <a:avLst/>
                <a:gdLst/>
                <a:ahLst/>
                <a:cxnLst/>
                <a:rect l="l" t="t" r="r" b="b"/>
                <a:pathLst>
                  <a:path w="6909363" h="2698608">
                    <a:moveTo>
                      <a:pt x="5939718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1349304"/>
                    </a:cubicBezTo>
                    <a:cubicBezTo>
                      <a:pt x="0" y="2263633"/>
                      <a:pt x="434975" y="2698608"/>
                      <a:pt x="969645" y="2698608"/>
                    </a:cubicBezTo>
                    <a:lnTo>
                      <a:pt x="5939718" y="2698608"/>
                    </a:lnTo>
                    <a:cubicBezTo>
                      <a:pt x="6474388" y="2698608"/>
                      <a:pt x="6909363" y="2263633"/>
                      <a:pt x="6909363" y="1349304"/>
                    </a:cubicBezTo>
                    <a:cubicBezTo>
                      <a:pt x="6909363" y="434975"/>
                      <a:pt x="6474388" y="0"/>
                      <a:pt x="5939718" y="0"/>
                    </a:cubicBezTo>
                    <a:close/>
                    <a:moveTo>
                      <a:pt x="5939718" y="2673208"/>
                    </a:moveTo>
                    <a:lnTo>
                      <a:pt x="969645" y="2673208"/>
                    </a:lnTo>
                    <a:cubicBezTo>
                      <a:pt x="448945" y="2673208"/>
                      <a:pt x="25400" y="2249662"/>
                      <a:pt x="25400" y="1349304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5939718" y="25400"/>
                    </a:lnTo>
                    <a:cubicBezTo>
                      <a:pt x="6460418" y="25400"/>
                      <a:pt x="6883963" y="448945"/>
                      <a:pt x="6883963" y="1349304"/>
                    </a:cubicBezTo>
                    <a:cubicBezTo>
                      <a:pt x="6883963" y="2249662"/>
                      <a:pt x="6460418" y="2673208"/>
                      <a:pt x="5939718" y="2673208"/>
                    </a:cubicBezTo>
                    <a:close/>
                  </a:path>
                </a:pathLst>
              </a:custGeom>
              <a:solidFill>
                <a:srgbClr val="444443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468615" y="323629"/>
              <a:ext cx="4979627" cy="15388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 rtl="1">
                <a:lnSpc>
                  <a:spcPts val="8999"/>
                </a:lnSpc>
                <a:spcBef>
                  <a:spcPct val="0"/>
                </a:spcBef>
              </a:pPr>
              <a:r>
                <a:rPr lang="ar-EG" sz="7200" b="1" dirty="0">
                  <a:solidFill>
                    <a:srgbClr val="A44F30"/>
                  </a:solidFill>
                  <a:latin typeface="Madani Arabic"/>
                  <a:ea typeface="Madani Arabic"/>
                  <a:cs typeface="PT Bold Heading" panose="02010400000000000000" pitchFamily="2" charset="-78"/>
                  <a:sym typeface="Madani Arabic"/>
                  <a:rtl/>
                </a:rPr>
                <a:t>اسم الفاعل</a:t>
              </a:r>
            </a:p>
          </p:txBody>
        </p:sp>
      </p:grpSp>
      <p:sp>
        <p:nvSpPr>
          <p:cNvPr id="7" name="Freeform 7"/>
          <p:cNvSpPr/>
          <p:nvPr/>
        </p:nvSpPr>
        <p:spPr>
          <a:xfrm flipH="1" flipV="1">
            <a:off x="12727324" y="-628487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1" y="5043325"/>
                </a:moveTo>
                <a:lnTo>
                  <a:pt x="0" y="5043325"/>
                </a:lnTo>
                <a:lnTo>
                  <a:pt x="0" y="0"/>
                </a:lnTo>
                <a:lnTo>
                  <a:pt x="10498911" y="0"/>
                </a:lnTo>
                <a:lnTo>
                  <a:pt x="10498911" y="50433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5737779" y="8042561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13853406" y="3379002"/>
            <a:ext cx="2349599" cy="1040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8530"/>
              </a:lnSpc>
              <a:spcBef>
                <a:spcPct val="0"/>
              </a:spcBef>
            </a:pPr>
            <a:r>
              <a:rPr lang="ar-EG" sz="66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تعريف: 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C43E7EB2-E2A1-CAEB-32A0-E05A5C6C4F66}"/>
              </a:ext>
            </a:extLst>
          </p:cNvPr>
          <p:cNvSpPr/>
          <p:nvPr/>
        </p:nvSpPr>
        <p:spPr>
          <a:xfrm>
            <a:off x="-1371600" y="7581900"/>
            <a:ext cx="3325099" cy="3619155"/>
          </a:xfrm>
          <a:custGeom>
            <a:avLst/>
            <a:gdLst/>
            <a:ahLst/>
            <a:cxnLst/>
            <a:rect l="l" t="t" r="r" b="b"/>
            <a:pathLst>
              <a:path w="3325099" h="3619155">
                <a:moveTo>
                  <a:pt x="0" y="0"/>
                </a:moveTo>
                <a:lnTo>
                  <a:pt x="3325099" y="0"/>
                </a:lnTo>
                <a:lnTo>
                  <a:pt x="3325099" y="3619155"/>
                </a:lnTo>
                <a:lnTo>
                  <a:pt x="0" y="3619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4">
            <a:extLst>
              <a:ext uri="{FF2B5EF4-FFF2-40B4-BE49-F238E27FC236}">
                <a16:creationId xmlns:a16="http://schemas.microsoft.com/office/drawing/2014/main" id="{DF5C14AE-E65D-3D5B-2E75-5748D3971F74}"/>
              </a:ext>
            </a:extLst>
          </p:cNvPr>
          <p:cNvSpPr/>
          <p:nvPr/>
        </p:nvSpPr>
        <p:spPr>
          <a:xfrm>
            <a:off x="-2315163" y="-950083"/>
            <a:ext cx="5143116" cy="5597950"/>
          </a:xfrm>
          <a:custGeom>
            <a:avLst/>
            <a:gdLst/>
            <a:ahLst/>
            <a:cxnLst/>
            <a:rect l="l" t="t" r="r" b="b"/>
            <a:pathLst>
              <a:path w="5143116" h="5597950">
                <a:moveTo>
                  <a:pt x="0" y="0"/>
                </a:moveTo>
                <a:lnTo>
                  <a:pt x="5143116" y="0"/>
                </a:lnTo>
                <a:lnTo>
                  <a:pt x="5143116" y="5597949"/>
                </a:lnTo>
                <a:lnTo>
                  <a:pt x="0" y="5597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3403477" y="-255465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0" y="5043325"/>
                </a:moveTo>
                <a:lnTo>
                  <a:pt x="10498910" y="5043325"/>
                </a:lnTo>
                <a:lnTo>
                  <a:pt x="10498910" y="0"/>
                </a:lnTo>
                <a:lnTo>
                  <a:pt x="0" y="0"/>
                </a:lnTo>
                <a:lnTo>
                  <a:pt x="0" y="5043325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6638764" y="4318882"/>
            <a:ext cx="3298472" cy="1649236"/>
          </a:xfrm>
          <a:custGeom>
            <a:avLst/>
            <a:gdLst/>
            <a:ahLst/>
            <a:cxnLst/>
            <a:rect l="l" t="t" r="r" b="b"/>
            <a:pathLst>
              <a:path w="3298472" h="1649236">
                <a:moveTo>
                  <a:pt x="0" y="0"/>
                </a:moveTo>
                <a:lnTo>
                  <a:pt x="3298472" y="0"/>
                </a:lnTo>
                <a:lnTo>
                  <a:pt x="3298472" y="1649236"/>
                </a:lnTo>
                <a:lnTo>
                  <a:pt x="0" y="16492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5400000">
            <a:off x="-772368" y="3596815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14800" y="2626747"/>
            <a:ext cx="12177483" cy="539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ct val="150000"/>
              </a:lnSpc>
              <a:spcBef>
                <a:spcPct val="0"/>
              </a:spcBef>
            </a:pP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يُعدّ اسم الفاعل من المشتقات وتختلف صياغته على حسب الفعل الذي يُصاغ منه، فقد يُصاغ من الفعل الثلاثي المجرد، وقد يُصاغ من غير الثلاثي، وفيما يلي التوضيح: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818397" y="685800"/>
            <a:ext cx="8546727" cy="155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12803"/>
              </a:lnSpc>
              <a:spcBef>
                <a:spcPct val="0"/>
              </a:spcBef>
            </a:pPr>
            <a:r>
              <a:rPr lang="ar-EG" sz="8535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صياغة اسم الفاعل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5066057" y="7886845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4160682" y="2570961"/>
            <a:ext cx="1022062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8872727" y="2045411"/>
            <a:ext cx="600630" cy="525551"/>
            <a:chOff x="0" y="0"/>
            <a:chExt cx="812800" cy="7112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0"/>
                  </a:moveTo>
                  <a:lnTo>
                    <a:pt x="812800" y="711200"/>
                  </a:lnTo>
                  <a:lnTo>
                    <a:pt x="0" y="711200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27000" y="2730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>
            <a:off x="4179732" y="2571635"/>
            <a:ext cx="19050" cy="5381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8" name="AutoShape 8"/>
          <p:cNvSpPr/>
          <p:nvPr/>
        </p:nvSpPr>
        <p:spPr>
          <a:xfrm flipH="1">
            <a:off x="14381337" y="2571635"/>
            <a:ext cx="19050" cy="538183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9" name="Group 9"/>
          <p:cNvGrpSpPr/>
          <p:nvPr/>
        </p:nvGrpSpPr>
        <p:grpSpPr>
          <a:xfrm>
            <a:off x="2847644" y="3191244"/>
            <a:ext cx="2702277" cy="1351138"/>
            <a:chOff x="0" y="0"/>
            <a:chExt cx="812800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812800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812800" y="406400"/>
                  </a:lnTo>
                  <a:lnTo>
                    <a:pt x="711200" y="20320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88900" y="-85725"/>
              <a:ext cx="6350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599"/>
                </a:lnSpc>
              </a:pPr>
              <a:r>
                <a:rPr lang="ar-EG" sz="3999" spc="-59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غير الثلاثي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001662" y="2904999"/>
            <a:ext cx="2702277" cy="1653631"/>
            <a:chOff x="-14313" y="-85725"/>
            <a:chExt cx="812800" cy="497385"/>
          </a:xfrm>
        </p:grpSpPr>
        <p:sp>
          <p:nvSpPr>
            <p:cNvPr id="13" name="Freeform 13"/>
            <p:cNvSpPr/>
            <p:nvPr/>
          </p:nvSpPr>
          <p:spPr>
            <a:xfrm>
              <a:off x="-14313" y="526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812800" y="0"/>
                  </a:moveTo>
                  <a:lnTo>
                    <a:pt x="0" y="0"/>
                  </a:lnTo>
                  <a:lnTo>
                    <a:pt x="101600" y="203200"/>
                  </a:lnTo>
                  <a:lnTo>
                    <a:pt x="0" y="406400"/>
                  </a:lnTo>
                  <a:lnTo>
                    <a:pt x="812800" y="406400"/>
                  </a:lnTo>
                  <a:lnTo>
                    <a:pt x="711200" y="203200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88900" y="-85725"/>
              <a:ext cx="635000" cy="492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5599"/>
                </a:lnSpc>
              </a:pPr>
              <a:r>
                <a:rPr lang="ar-EG" sz="3999" spc="-59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الثلاثي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 flipH="1">
            <a:off x="4198782" y="4542382"/>
            <a:ext cx="0" cy="2922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16" name="Group 16"/>
          <p:cNvGrpSpPr/>
          <p:nvPr/>
        </p:nvGrpSpPr>
        <p:grpSpPr>
          <a:xfrm>
            <a:off x="12866862" y="4912108"/>
            <a:ext cx="3086100" cy="1543050"/>
            <a:chOff x="0" y="0"/>
            <a:chExt cx="812800" cy="406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203200" y="0"/>
                  </a:lnTo>
                  <a:lnTo>
                    <a:pt x="0" y="203200"/>
                  </a:lnTo>
                  <a:lnTo>
                    <a:pt x="20320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52400" y="-66675"/>
              <a:ext cx="508000" cy="4730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على وزن </a:t>
              </a:r>
            </a:p>
            <a:p>
              <a:pPr algn="ctr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فاعل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854160" y="4898003"/>
            <a:ext cx="4613045" cy="2140229"/>
            <a:chOff x="0" y="0"/>
            <a:chExt cx="1214958" cy="56368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214958" cy="563682"/>
            </a:xfrm>
            <a:custGeom>
              <a:avLst/>
              <a:gdLst/>
              <a:ahLst/>
              <a:cxnLst/>
              <a:rect l="l" t="t" r="r" b="b"/>
              <a:pathLst>
                <a:path w="1214958" h="563682">
                  <a:moveTo>
                    <a:pt x="1011758" y="0"/>
                  </a:moveTo>
                  <a:lnTo>
                    <a:pt x="203200" y="0"/>
                  </a:lnTo>
                  <a:lnTo>
                    <a:pt x="0" y="281841"/>
                  </a:lnTo>
                  <a:lnTo>
                    <a:pt x="203200" y="563682"/>
                  </a:lnTo>
                  <a:lnTo>
                    <a:pt x="1011758" y="563682"/>
                  </a:lnTo>
                  <a:lnTo>
                    <a:pt x="1214958" y="281841"/>
                  </a:lnTo>
                  <a:lnTo>
                    <a:pt x="1011758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52400" y="-57150"/>
              <a:ext cx="910158" cy="6208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4059"/>
                </a:lnSpc>
              </a:pPr>
              <a:r>
                <a:rPr lang="ar-EG" sz="2899" spc="-43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على وزن الفعل المضارع مع إبدال حرف المضارعة بالميم المضمومة وكسر ما قبل الآخر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049248" y="6826123"/>
            <a:ext cx="2702277" cy="3136416"/>
            <a:chOff x="0" y="0"/>
            <a:chExt cx="711711" cy="82605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11711" cy="826052"/>
            </a:xfrm>
            <a:custGeom>
              <a:avLst/>
              <a:gdLst/>
              <a:ahLst/>
              <a:cxnLst/>
              <a:rect l="l" t="t" r="r" b="b"/>
              <a:pathLst>
                <a:path w="711711" h="826052">
                  <a:moveTo>
                    <a:pt x="711711" y="0"/>
                  </a:moveTo>
                  <a:lnTo>
                    <a:pt x="711711" y="711752"/>
                  </a:lnTo>
                  <a:lnTo>
                    <a:pt x="355855" y="826052"/>
                  </a:lnTo>
                  <a:lnTo>
                    <a:pt x="0" y="711752"/>
                  </a:lnTo>
                  <a:lnTo>
                    <a:pt x="0" y="0"/>
                  </a:lnTo>
                  <a:lnTo>
                    <a:pt x="711711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711711" cy="7689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كتب - كاتب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سمع - سامع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قال - قائل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مضى - ماضٍ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عدّ - عاد</a:t>
              </a:r>
            </a:p>
          </p:txBody>
        </p:sp>
      </p:grpSp>
      <p:sp>
        <p:nvSpPr>
          <p:cNvPr id="25" name="AutoShape 25"/>
          <p:cNvSpPr/>
          <p:nvPr/>
        </p:nvSpPr>
        <p:spPr>
          <a:xfrm>
            <a:off x="14352802" y="6456397"/>
            <a:ext cx="19050" cy="2922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6" name="AutoShape 26"/>
          <p:cNvSpPr/>
          <p:nvPr/>
        </p:nvSpPr>
        <p:spPr>
          <a:xfrm>
            <a:off x="14390862" y="4542382"/>
            <a:ext cx="19050" cy="292287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7" name="AutoShape 27"/>
          <p:cNvSpPr/>
          <p:nvPr/>
        </p:nvSpPr>
        <p:spPr>
          <a:xfrm flipH="1">
            <a:off x="4139686" y="7038344"/>
            <a:ext cx="1946" cy="3319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28" name="Group 28"/>
          <p:cNvGrpSpPr/>
          <p:nvPr/>
        </p:nvGrpSpPr>
        <p:grpSpPr>
          <a:xfrm>
            <a:off x="1992378" y="7437031"/>
            <a:ext cx="4294617" cy="2507213"/>
            <a:chOff x="0" y="0"/>
            <a:chExt cx="1131092" cy="66033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131092" cy="660336"/>
            </a:xfrm>
            <a:custGeom>
              <a:avLst/>
              <a:gdLst/>
              <a:ahLst/>
              <a:cxnLst/>
              <a:rect l="l" t="t" r="r" b="b"/>
              <a:pathLst>
                <a:path w="1131092" h="660336">
                  <a:moveTo>
                    <a:pt x="1131092" y="0"/>
                  </a:moveTo>
                  <a:lnTo>
                    <a:pt x="1131092" y="546036"/>
                  </a:lnTo>
                  <a:lnTo>
                    <a:pt x="565546" y="660336"/>
                  </a:lnTo>
                  <a:lnTo>
                    <a:pt x="0" y="546036"/>
                  </a:lnTo>
                  <a:lnTo>
                    <a:pt x="0" y="0"/>
                  </a:lnTo>
                  <a:lnTo>
                    <a:pt x="1131092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1131092" cy="6031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أكرم - يكرم - مُكرِم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استمع - يستمع - مُستمِع</a:t>
              </a:r>
            </a:p>
            <a:p>
              <a:pPr algn="ctr" rtl="1">
                <a:lnSpc>
                  <a:spcPts val="4199"/>
                </a:lnSpc>
              </a:pPr>
              <a:r>
                <a:rPr lang="ar-EG" sz="2999" spc="-44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استخرج- يستخرج - مُستخرِج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7467600" y="248061"/>
            <a:ext cx="3946327" cy="898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6749"/>
              </a:lnSpc>
              <a:spcBef>
                <a:spcPct val="0"/>
              </a:spcBef>
            </a:pPr>
            <a:r>
              <a:rPr lang="ar-EG" sz="6600" b="1" dirty="0">
                <a:solidFill>
                  <a:srgbClr val="A44F30"/>
                </a:solidFill>
                <a:latin typeface="HS Headline"/>
                <a:ea typeface="HS Headline"/>
                <a:cs typeface="HS Headline"/>
                <a:sym typeface="HS Headline"/>
                <a:rtl/>
              </a:rPr>
              <a:t>اسم الفاعل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95157" y="1392658"/>
            <a:ext cx="529768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4971"/>
              </a:lnSpc>
            </a:pPr>
            <a:r>
              <a:rPr lang="ar-EG" sz="44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يصاغ اسم الفاعل من الفعل:</a:t>
            </a:r>
          </a:p>
        </p:txBody>
      </p:sp>
      <p:sp>
        <p:nvSpPr>
          <p:cNvPr id="33" name="Freeform 33"/>
          <p:cNvSpPr/>
          <p:nvPr/>
        </p:nvSpPr>
        <p:spPr>
          <a:xfrm rot="-5400000">
            <a:off x="-2597820" y="24940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6" y="0"/>
                </a:lnTo>
                <a:lnTo>
                  <a:pt x="565953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6467205" y="8394331"/>
            <a:ext cx="4173835" cy="4542949"/>
          </a:xfrm>
          <a:custGeom>
            <a:avLst/>
            <a:gdLst/>
            <a:ahLst/>
            <a:cxnLst/>
            <a:rect l="l" t="t" r="r" b="b"/>
            <a:pathLst>
              <a:path w="4173835" h="4542949">
                <a:moveTo>
                  <a:pt x="0" y="0"/>
                </a:moveTo>
                <a:lnTo>
                  <a:pt x="4173835" y="0"/>
                </a:lnTo>
                <a:lnTo>
                  <a:pt x="4173835" y="4542949"/>
                </a:lnTo>
                <a:lnTo>
                  <a:pt x="0" y="4542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14942376" y="-2533394"/>
            <a:ext cx="5659536" cy="4114800"/>
          </a:xfrm>
          <a:custGeom>
            <a:avLst/>
            <a:gdLst/>
            <a:ahLst/>
            <a:cxnLst/>
            <a:rect l="l" t="t" r="r" b="b"/>
            <a:pathLst>
              <a:path w="5659536" h="4114800">
                <a:moveTo>
                  <a:pt x="0" y="0"/>
                </a:moveTo>
                <a:lnTo>
                  <a:pt x="5659537" y="0"/>
                </a:lnTo>
                <a:lnTo>
                  <a:pt x="56595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831964" y="-5097825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8" y="0"/>
                </a:lnTo>
                <a:lnTo>
                  <a:pt x="11663928" y="9243663"/>
                </a:lnTo>
                <a:lnTo>
                  <a:pt x="0" y="9243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90612" y="1759809"/>
            <a:ext cx="5143116" cy="5597950"/>
          </a:xfrm>
          <a:custGeom>
            <a:avLst/>
            <a:gdLst/>
            <a:ahLst/>
            <a:cxnLst/>
            <a:rect l="l" t="t" r="r" b="b"/>
            <a:pathLst>
              <a:path w="5143116" h="5597950">
                <a:moveTo>
                  <a:pt x="0" y="0"/>
                </a:moveTo>
                <a:lnTo>
                  <a:pt x="5143116" y="0"/>
                </a:lnTo>
                <a:lnTo>
                  <a:pt x="5143116" y="5597949"/>
                </a:lnTo>
                <a:lnTo>
                  <a:pt x="0" y="55979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828195" y="6471304"/>
            <a:ext cx="11249507" cy="3529423"/>
            <a:chOff x="0" y="-41275"/>
            <a:chExt cx="2962833" cy="9295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62833" cy="888285"/>
            </a:xfrm>
            <a:custGeom>
              <a:avLst/>
              <a:gdLst/>
              <a:ahLst/>
              <a:cxnLst/>
              <a:rect l="l" t="t" r="r" b="b"/>
              <a:pathLst>
                <a:path w="2962833" h="888285">
                  <a:moveTo>
                    <a:pt x="0" y="50800"/>
                  </a:moveTo>
                  <a:lnTo>
                    <a:pt x="1481417" y="0"/>
                  </a:lnTo>
                  <a:lnTo>
                    <a:pt x="2962833" y="50800"/>
                  </a:lnTo>
                  <a:lnTo>
                    <a:pt x="2962833" y="837485"/>
                  </a:lnTo>
                  <a:lnTo>
                    <a:pt x="1481417" y="888285"/>
                  </a:lnTo>
                  <a:lnTo>
                    <a:pt x="0" y="837485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1275"/>
              <a:ext cx="2962833" cy="9041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رأيت: فعل, وفاعل.</a:t>
              </a:r>
            </a:p>
            <a:p>
              <a:pPr algn="just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الكاتب: مفعول به, وهو اسم فاعل عمل </a:t>
              </a:r>
              <a:r>
                <a:rPr lang="ar-EG" sz="3499" spc="-52" dirty="0" err="1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عمل</a:t>
              </a: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فعله, والفاعل: ضمير مستتر فيه مقدر.</a:t>
              </a:r>
            </a:p>
            <a:p>
              <a:pPr algn="just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درسًا: مفعول به, لاسم الفاعل.</a:t>
              </a:r>
            </a:p>
            <a:p>
              <a:pPr algn="just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بالأمس: جار ومجرور.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 rot="-10800000">
            <a:off x="12485266" y="7357758"/>
            <a:ext cx="3630327" cy="1900542"/>
            <a:chOff x="0" y="0"/>
            <a:chExt cx="956136" cy="50055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56136" cy="500554"/>
            </a:xfrm>
            <a:custGeom>
              <a:avLst/>
              <a:gdLst/>
              <a:ahLst/>
              <a:cxnLst/>
              <a:rect l="l" t="t" r="r" b="b"/>
              <a:pathLst>
                <a:path w="956136" h="500554">
                  <a:moveTo>
                    <a:pt x="752936" y="0"/>
                  </a:moveTo>
                  <a:lnTo>
                    <a:pt x="0" y="0"/>
                  </a:lnTo>
                  <a:lnTo>
                    <a:pt x="0" y="500554"/>
                  </a:lnTo>
                  <a:lnTo>
                    <a:pt x="752936" y="500554"/>
                  </a:lnTo>
                  <a:lnTo>
                    <a:pt x="956136" y="250277"/>
                  </a:lnTo>
                  <a:lnTo>
                    <a:pt x="752936" y="0"/>
                  </a:ln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841836" cy="5577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934200" y="381073"/>
            <a:ext cx="6038006" cy="9694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r" rtl="1">
              <a:lnSpc>
                <a:spcPts val="7229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HS Headline"/>
                <a:ea typeface="HS Headline"/>
                <a:cs typeface="PT Bold Heading" panose="02010400000000000000" pitchFamily="2" charset="-78"/>
                <a:sym typeface="HS Headline"/>
                <a:rtl/>
              </a:rPr>
              <a:t>إعمال اسم الفاعل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201806" y="3917238"/>
            <a:ext cx="11756384" cy="778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rtl="1">
              <a:lnSpc>
                <a:spcPts val="6408"/>
              </a:lnSpc>
            </a:pPr>
            <a:r>
              <a:rPr lang="en-US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</a:rPr>
              <a:t>1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- أن يكون مقترنًا بـ(أل) التعريف, فيعمل دون قيد أو شرط.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31964" y="2076523"/>
            <a:ext cx="11126227" cy="167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6389"/>
              </a:lnSpc>
              <a:spcBef>
                <a:spcPct val="0"/>
              </a:spcBef>
            </a:pPr>
            <a:r>
              <a:rPr lang="ar-EG" sz="60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يعمل اسم الفاعل عمل فعله المبني للمعلوم بشرطين, هما: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380166" y="4802784"/>
            <a:ext cx="7184080" cy="1741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918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مثال ذلك:</a:t>
            </a:r>
          </a:p>
          <a:p>
            <a:pPr marL="878710" lvl="1" indent="-439355" algn="r" rtl="1">
              <a:lnSpc>
                <a:spcPts val="6918"/>
              </a:lnSpc>
              <a:buFont typeface="Arial"/>
              <a:buChar char="•"/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رأيتُ </a:t>
            </a:r>
            <a:r>
              <a:rPr lang="ar-EG" sz="4800" dirty="0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الكاتِب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درسًا بالأمس.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546283" y="7688580"/>
            <a:ext cx="1992313" cy="11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239"/>
              </a:lnSpc>
              <a:spcBef>
                <a:spcPct val="0"/>
              </a:spcBef>
            </a:pPr>
            <a:r>
              <a:rPr lang="ar-EG" sz="6599" spc="-98">
                <a:solidFill>
                  <a:srgbClr val="000000"/>
                </a:solidFill>
                <a:latin typeface="Afeesh"/>
                <a:ea typeface="Afeesh"/>
                <a:cs typeface="Afeesh"/>
                <a:sym typeface="Afeesh"/>
                <a:rtl/>
              </a:rPr>
              <a:t>الإعراب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4736908">
            <a:off x="-2106557" y="47390"/>
            <a:ext cx="6270514" cy="4969383"/>
          </a:xfrm>
          <a:custGeom>
            <a:avLst/>
            <a:gdLst/>
            <a:ahLst/>
            <a:cxnLst/>
            <a:rect l="l" t="t" r="r" b="b"/>
            <a:pathLst>
              <a:path w="6270514" h="4969383">
                <a:moveTo>
                  <a:pt x="0" y="0"/>
                </a:moveTo>
                <a:lnTo>
                  <a:pt x="6270514" y="0"/>
                </a:lnTo>
                <a:lnTo>
                  <a:pt x="6270514" y="4969382"/>
                </a:lnTo>
                <a:lnTo>
                  <a:pt x="0" y="49693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260707" y="7144669"/>
            <a:ext cx="5143116" cy="5597950"/>
          </a:xfrm>
          <a:custGeom>
            <a:avLst/>
            <a:gdLst/>
            <a:ahLst/>
            <a:cxnLst/>
            <a:rect l="l" t="t" r="r" b="b"/>
            <a:pathLst>
              <a:path w="5143116" h="5597950">
                <a:moveTo>
                  <a:pt x="0" y="0"/>
                </a:moveTo>
                <a:lnTo>
                  <a:pt x="5143116" y="0"/>
                </a:lnTo>
                <a:lnTo>
                  <a:pt x="5143116" y="5597949"/>
                </a:lnTo>
                <a:lnTo>
                  <a:pt x="0" y="5597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87915" y="6913440"/>
            <a:ext cx="4680003" cy="3086100"/>
            <a:chOff x="0" y="0"/>
            <a:chExt cx="1232593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32593" cy="812800"/>
            </a:xfrm>
            <a:custGeom>
              <a:avLst/>
              <a:gdLst/>
              <a:ahLst/>
              <a:cxnLst/>
              <a:rect l="l" t="t" r="r" b="b"/>
              <a:pathLst>
                <a:path w="1232593" h="812800">
                  <a:moveTo>
                    <a:pt x="1232593" y="0"/>
                  </a:moveTo>
                  <a:lnTo>
                    <a:pt x="0" y="0"/>
                  </a:lnTo>
                  <a:lnTo>
                    <a:pt x="0" y="624840"/>
                  </a:lnTo>
                  <a:lnTo>
                    <a:pt x="157480" y="624840"/>
                  </a:lnTo>
                  <a:lnTo>
                    <a:pt x="157480" y="812800"/>
                  </a:lnTo>
                  <a:lnTo>
                    <a:pt x="463550" y="624840"/>
                  </a:lnTo>
                  <a:lnTo>
                    <a:pt x="1232593" y="624840"/>
                  </a:lnTo>
                  <a:lnTo>
                    <a:pt x="1232593" y="0"/>
                  </a:ln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66675"/>
              <a:ext cx="1232593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ولا يجوز في نحو:</a:t>
              </a:r>
            </a:p>
            <a:p>
              <a:pPr algn="ctr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أزائرٌ محمدٌ عليًا أمس؟</a:t>
              </a:r>
            </a:p>
            <a:p>
              <a:pPr algn="ctr" rtl="1">
                <a:lnSpc>
                  <a:spcPts val="4899"/>
                </a:lnSpc>
              </a:pPr>
              <a:r>
                <a:rPr lang="ar-EG" sz="3499" spc="-52" dirty="0">
                  <a:solidFill>
                    <a:srgbClr val="FFFFFF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لأن فيه دلالة على المضي.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529397" y="5758546"/>
            <a:ext cx="7783639" cy="3339257"/>
            <a:chOff x="0" y="-66675"/>
            <a:chExt cx="2050012" cy="8794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50012" cy="812800"/>
            </a:xfrm>
            <a:custGeom>
              <a:avLst/>
              <a:gdLst/>
              <a:ahLst/>
              <a:cxnLst/>
              <a:rect l="l" t="t" r="r" b="b"/>
              <a:pathLst>
                <a:path w="2050012" h="812800">
                  <a:moveTo>
                    <a:pt x="50727" y="0"/>
                  </a:moveTo>
                  <a:lnTo>
                    <a:pt x="1999285" y="0"/>
                  </a:lnTo>
                  <a:cubicBezTo>
                    <a:pt x="2012739" y="0"/>
                    <a:pt x="2025641" y="5344"/>
                    <a:pt x="2035154" y="14857"/>
                  </a:cubicBezTo>
                  <a:cubicBezTo>
                    <a:pt x="2044667" y="24371"/>
                    <a:pt x="2050012" y="37273"/>
                    <a:pt x="2050012" y="50727"/>
                  </a:cubicBezTo>
                  <a:lnTo>
                    <a:pt x="2050012" y="762073"/>
                  </a:lnTo>
                  <a:cubicBezTo>
                    <a:pt x="2050012" y="790089"/>
                    <a:pt x="2027301" y="812800"/>
                    <a:pt x="1999285" y="812800"/>
                  </a:cubicBezTo>
                  <a:lnTo>
                    <a:pt x="50727" y="812800"/>
                  </a:lnTo>
                  <a:cubicBezTo>
                    <a:pt x="22711" y="812800"/>
                    <a:pt x="0" y="790089"/>
                    <a:pt x="0" y="762073"/>
                  </a:cubicBezTo>
                  <a:lnTo>
                    <a:pt x="0" y="50727"/>
                  </a:lnTo>
                  <a:cubicBezTo>
                    <a:pt x="0" y="22711"/>
                    <a:pt x="22711" y="0"/>
                    <a:pt x="50727" y="0"/>
                  </a:cubicBezTo>
                  <a:close/>
                </a:path>
              </a:pathLst>
            </a:custGeom>
            <a:solidFill>
              <a:srgbClr val="C88C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66675"/>
              <a:ext cx="2050012" cy="8794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just" rtl="1">
                <a:lnSpc>
                  <a:spcPts val="4619"/>
                </a:lnSpc>
              </a:pPr>
              <a:r>
                <a:rPr lang="ar-EG" sz="3299" spc="-49" dirty="0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الطلاب: مبتدأ.</a:t>
              </a:r>
            </a:p>
            <a:p>
              <a:pPr algn="just" rtl="1">
                <a:lnSpc>
                  <a:spcPts val="4619"/>
                </a:lnSpc>
              </a:pPr>
              <a:r>
                <a:rPr lang="ar-EG" sz="3299" spc="-49" dirty="0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محترمون: خبر, وهو اسم فاعل, عمل </a:t>
              </a:r>
              <a:r>
                <a:rPr lang="ar-EG" sz="3299" spc="-49" dirty="0" err="1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عمل</a:t>
              </a:r>
              <a:r>
                <a:rPr lang="ar-EG" sz="3299" spc="-49" dirty="0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 فعله, ولفاعل, ضمير مستتر فيه مقدر.</a:t>
              </a:r>
            </a:p>
            <a:p>
              <a:pPr algn="just" rtl="1">
                <a:lnSpc>
                  <a:spcPts val="4619"/>
                </a:lnSpc>
              </a:pPr>
              <a:r>
                <a:rPr lang="ar-EG" sz="3299" spc="-49" dirty="0">
                  <a:solidFill>
                    <a:srgbClr val="000000"/>
                  </a:solidFill>
                  <a:latin typeface="Glacial Indifference"/>
                  <a:ea typeface="Glacial Indifference"/>
                  <a:cs typeface="+mj-cs"/>
                  <a:sym typeface="Glacial Indifference"/>
                  <a:rtl/>
                </a:rPr>
                <a:t>معلميهم: مفعول به, لاسم الفاعل.</a:t>
              </a:r>
            </a:p>
            <a:p>
              <a:pPr algn="just" rtl="1">
                <a:lnSpc>
                  <a:spcPts val="4619"/>
                </a:lnSpc>
              </a:pPr>
              <a:endParaRPr lang="ar-EG" sz="3299" spc="-49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15263393" y="7614265"/>
            <a:ext cx="2555502" cy="638876"/>
            <a:chOff x="0" y="0"/>
            <a:chExt cx="812800" cy="2032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203200"/>
            </a:xfrm>
            <a:custGeom>
              <a:avLst/>
              <a:gdLst/>
              <a:ahLst/>
              <a:cxnLst/>
              <a:rect l="l" t="t" r="r" b="b"/>
              <a:pathLst>
                <a:path w="812800" h="203200">
                  <a:moveTo>
                    <a:pt x="609600" y="0"/>
                  </a:moveTo>
                  <a:lnTo>
                    <a:pt x="0" y="0"/>
                  </a:lnTo>
                  <a:lnTo>
                    <a:pt x="0" y="203200"/>
                  </a:lnTo>
                  <a:lnTo>
                    <a:pt x="609600" y="203200"/>
                  </a:lnTo>
                  <a:lnTo>
                    <a:pt x="812800" y="1016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698500" cy="260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10800000">
            <a:off x="15020534" y="5974178"/>
            <a:ext cx="2921810" cy="1543050"/>
            <a:chOff x="0" y="0"/>
            <a:chExt cx="769530" cy="406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69530" cy="406400"/>
            </a:xfrm>
            <a:custGeom>
              <a:avLst/>
              <a:gdLst/>
              <a:ahLst/>
              <a:cxnLst/>
              <a:rect l="l" t="t" r="r" b="b"/>
              <a:pathLst>
                <a:path w="769530" h="406400">
                  <a:moveTo>
                    <a:pt x="0" y="0"/>
                  </a:moveTo>
                  <a:lnTo>
                    <a:pt x="566330" y="0"/>
                  </a:lnTo>
                  <a:lnTo>
                    <a:pt x="769530" y="203200"/>
                  </a:lnTo>
                  <a:lnTo>
                    <a:pt x="56633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4F3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77800" y="-57150"/>
              <a:ext cx="51553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09588" y="420288"/>
            <a:ext cx="6268823" cy="9791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251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إعمال اسم الفاعل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10800" y="3842812"/>
            <a:ext cx="5839689" cy="1666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 rtl="1">
              <a:lnSpc>
                <a:spcPts val="6653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مثاله:</a:t>
            </a:r>
          </a:p>
          <a:p>
            <a:pPr marL="0" lvl="0" indent="0" algn="just" rtl="1">
              <a:lnSpc>
                <a:spcPts val="6653"/>
              </a:lnSpc>
            </a:pPr>
            <a:r>
              <a:rPr lang="ar-IQ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(</a:t>
            </a:r>
            <a:r>
              <a:rPr lang="ar-EG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الطلابُ </a:t>
            </a:r>
            <a:r>
              <a:rPr lang="ar-EG" sz="4800" u="none" dirty="0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مُحترِمون </a:t>
            </a:r>
            <a:r>
              <a:rPr lang="ar-EG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مُعلِّميهم</a:t>
            </a:r>
            <a:r>
              <a:rPr lang="ar-IQ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)</a:t>
            </a:r>
            <a:r>
              <a:rPr lang="ar-EG" sz="4800" u="none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75494" y="1865331"/>
            <a:ext cx="1408380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987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</a:rPr>
              <a:t>2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- أن يكون اسم الفاعل مجردًا من (أل) التعريف, فيعمل بشرطين, هما: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144000" y="3113106"/>
            <a:ext cx="7716581" cy="595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507"/>
              </a:lnSpc>
              <a:spcBef>
                <a:spcPct val="0"/>
              </a:spcBef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أ- أن يكون دالًا على الحال والاستقبال.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560972" y="6306384"/>
            <a:ext cx="1321467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5039"/>
              </a:lnSpc>
              <a:spcBef>
                <a:spcPct val="0"/>
              </a:spcBef>
            </a:pPr>
            <a:r>
              <a:rPr lang="ar-EG" sz="3599" spc="-53">
                <a:solidFill>
                  <a:srgbClr val="FFFFFF"/>
                </a:solidFill>
                <a:latin typeface="Adam Script"/>
                <a:ea typeface="Adam Script"/>
                <a:cs typeface="Adam Script"/>
                <a:sym typeface="Adam Script"/>
                <a:rtl/>
              </a:rPr>
              <a:t>الإعراب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67000" y="-1790700"/>
            <a:ext cx="5540805" cy="6030808"/>
          </a:xfrm>
          <a:custGeom>
            <a:avLst/>
            <a:gdLst/>
            <a:ahLst/>
            <a:cxnLst/>
            <a:rect l="l" t="t" r="r" b="b"/>
            <a:pathLst>
              <a:path w="5540805" h="6030808">
                <a:moveTo>
                  <a:pt x="0" y="0"/>
                </a:moveTo>
                <a:lnTo>
                  <a:pt x="5540805" y="0"/>
                </a:lnTo>
                <a:lnTo>
                  <a:pt x="5540805" y="6030808"/>
                </a:lnTo>
                <a:lnTo>
                  <a:pt x="0" y="60308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943600" y="370113"/>
            <a:ext cx="6874886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952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إعمال اسم الفاعل</a:t>
            </a:r>
          </a:p>
        </p:txBody>
      </p:sp>
      <p:sp>
        <p:nvSpPr>
          <p:cNvPr id="4" name="Freeform 4"/>
          <p:cNvSpPr/>
          <p:nvPr/>
        </p:nvSpPr>
        <p:spPr>
          <a:xfrm>
            <a:off x="15536412" y="7531359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2"/>
                </a:lnTo>
                <a:lnTo>
                  <a:pt x="0" y="4862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710685" y="2120648"/>
            <a:ext cx="14574013" cy="624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 rtl="1">
              <a:lnSpc>
                <a:spcPts val="4800"/>
              </a:lnSpc>
              <a:spcBef>
                <a:spcPct val="0"/>
              </a:spcBef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ب- أن يكون مسبوقًا بنفي أو استفهام, أو أن يقع خبرًا, أو صفة, أو منادى.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13043" y="3086100"/>
            <a:ext cx="14771655" cy="54168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نفي: مثاله: (ما </a:t>
            </a:r>
            <a:r>
              <a:rPr lang="ar-EG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نافعٌ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البخلُ صاحبَه).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استفهام: مثاله: (أ</a:t>
            </a:r>
            <a:r>
              <a:rPr lang="ar-EG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مُساعِدٌ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الصديقُ صديقَه).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مبتدأ, وهو خبر له: مثاله: (الطلاب </a:t>
            </a:r>
            <a:r>
              <a:rPr lang="ar-EG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مُحترِمون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مُدرِّسِيهم).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يعتمد على موصوف, وهو صفة له: مثاله: (حضر طالبٌ </a:t>
            </a:r>
            <a:r>
              <a:rPr lang="ar-EG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حاملٌ 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كتابًا).</a:t>
            </a:r>
          </a:p>
          <a:p>
            <a:pPr marL="869618" lvl="1" indent="-434809" algn="just" rtl="1">
              <a:lnSpc>
                <a:spcPct val="150000"/>
              </a:lnSpc>
              <a:buFont typeface="Arial"/>
              <a:buChar char="•"/>
            </a:pP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أن يأتي منادى: مثاله: (يا </a:t>
            </a:r>
            <a:r>
              <a:rPr lang="ar-EG" sz="4800" spc="-60" dirty="0">
                <a:solidFill>
                  <a:srgbClr val="A44F3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رافعًا</a:t>
            </a:r>
            <a:r>
              <a:rPr lang="ar-EG" sz="4800" spc="-60" dirty="0">
                <a:solidFill>
                  <a:srgbClr val="000000"/>
                </a:solidFill>
                <a:latin typeface="Glacial Indifference"/>
                <a:ea typeface="Glacial Indifference"/>
                <a:cs typeface="+mj-cs"/>
                <a:sym typeface="Glacial Indifference"/>
                <a:rtl/>
              </a:rPr>
              <a:t> مشعلَ النور، سَلِمَتْ يداك).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CF88070-6125-7B29-FA37-81E77B6AFC85}"/>
              </a:ext>
            </a:extLst>
          </p:cNvPr>
          <p:cNvSpPr/>
          <p:nvPr/>
        </p:nvSpPr>
        <p:spPr>
          <a:xfrm>
            <a:off x="-3124200" y="6412913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3"/>
                </a:lnTo>
                <a:lnTo>
                  <a:pt x="0" y="48627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86350" y="361379"/>
            <a:ext cx="8115300" cy="117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89"/>
              </a:lnSpc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إعراب اسم الفاعل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45519" y="2230854"/>
            <a:ext cx="13595371" cy="5702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21590" lvl="1" indent="-460795" algn="just" rtl="1">
              <a:lnSpc>
                <a:spcPct val="200000"/>
              </a:lnSpc>
              <a:buFont typeface="Arial"/>
              <a:buChar char="•"/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يٌعرب </a:t>
            </a:r>
            <a:r>
              <a:rPr lang="ar-EG" sz="4800" dirty="0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اسم الفاعل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على حسب موقعه في الجملة.</a:t>
            </a:r>
          </a:p>
          <a:p>
            <a:pPr marL="921590" lvl="1" indent="-460795" algn="just" rtl="1">
              <a:lnSpc>
                <a:spcPct val="200000"/>
              </a:lnSpc>
              <a:buFont typeface="Arial"/>
              <a:buChar char="•"/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أما الاسم الذي يلي اسم الفاعل فقد يأتي فاعلًا وقد يأتي مفعولًا, وهذا على حسب كونه لازمًا أو متعديًا؛ ذلك لأن اسم الفاعل يأخذ حكم فعله من التعدي واللزوم.</a:t>
            </a:r>
          </a:p>
        </p:txBody>
      </p:sp>
      <p:sp>
        <p:nvSpPr>
          <p:cNvPr id="4" name="Freeform 4"/>
          <p:cNvSpPr/>
          <p:nvPr/>
        </p:nvSpPr>
        <p:spPr>
          <a:xfrm>
            <a:off x="14917716" y="-2831390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6" y="0"/>
                </a:lnTo>
                <a:lnTo>
                  <a:pt x="6688236" y="4862722"/>
                </a:lnTo>
                <a:lnTo>
                  <a:pt x="0" y="48627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442717" y="6285159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3"/>
                </a:lnTo>
                <a:lnTo>
                  <a:pt x="0" y="4862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104005" flipH="1">
            <a:off x="12809397" y="5051424"/>
            <a:ext cx="10498910" cy="5043325"/>
          </a:xfrm>
          <a:custGeom>
            <a:avLst/>
            <a:gdLst/>
            <a:ahLst/>
            <a:cxnLst/>
            <a:rect l="l" t="t" r="r" b="b"/>
            <a:pathLst>
              <a:path w="10498910" h="5043325">
                <a:moveTo>
                  <a:pt x="10498910" y="0"/>
                </a:moveTo>
                <a:lnTo>
                  <a:pt x="0" y="0"/>
                </a:lnTo>
                <a:lnTo>
                  <a:pt x="0" y="5043325"/>
                </a:lnTo>
                <a:lnTo>
                  <a:pt x="10498910" y="5043325"/>
                </a:lnTo>
                <a:lnTo>
                  <a:pt x="1049891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97937" y="-4621831"/>
            <a:ext cx="11663927" cy="9243662"/>
          </a:xfrm>
          <a:custGeom>
            <a:avLst/>
            <a:gdLst/>
            <a:ahLst/>
            <a:cxnLst/>
            <a:rect l="l" t="t" r="r" b="b"/>
            <a:pathLst>
              <a:path w="11663927" h="9243662">
                <a:moveTo>
                  <a:pt x="0" y="0"/>
                </a:moveTo>
                <a:lnTo>
                  <a:pt x="11663927" y="0"/>
                </a:lnTo>
                <a:lnTo>
                  <a:pt x="11663927" y="9243662"/>
                </a:lnTo>
                <a:lnTo>
                  <a:pt x="0" y="92436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-2535614" y="5983541"/>
            <a:ext cx="6155407" cy="4475325"/>
          </a:xfrm>
          <a:custGeom>
            <a:avLst/>
            <a:gdLst/>
            <a:ahLst/>
            <a:cxnLst/>
            <a:rect l="l" t="t" r="r" b="b"/>
            <a:pathLst>
              <a:path w="6155407" h="4475325">
                <a:moveTo>
                  <a:pt x="0" y="0"/>
                </a:moveTo>
                <a:lnTo>
                  <a:pt x="6155407" y="0"/>
                </a:lnTo>
                <a:lnTo>
                  <a:pt x="6155407" y="4475325"/>
                </a:lnTo>
                <a:lnTo>
                  <a:pt x="0" y="44753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603412" y="-2081809"/>
            <a:ext cx="6688236" cy="4862723"/>
          </a:xfrm>
          <a:custGeom>
            <a:avLst/>
            <a:gdLst/>
            <a:ahLst/>
            <a:cxnLst/>
            <a:rect l="l" t="t" r="r" b="b"/>
            <a:pathLst>
              <a:path w="6688236" h="4862723">
                <a:moveTo>
                  <a:pt x="0" y="0"/>
                </a:moveTo>
                <a:lnTo>
                  <a:pt x="6688237" y="0"/>
                </a:lnTo>
                <a:lnTo>
                  <a:pt x="6688237" y="4862723"/>
                </a:lnTo>
                <a:lnTo>
                  <a:pt x="0" y="48627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579248" y="1584432"/>
            <a:ext cx="15568788" cy="80396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rtl="1">
              <a:lnSpc>
                <a:spcPts val="6286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              ومن الأمثلة على الإعراب:</a:t>
            </a:r>
          </a:p>
          <a:p>
            <a:pPr algn="ctr" rtl="1">
              <a:lnSpc>
                <a:spcPts val="6286"/>
              </a:lnSpc>
            </a:pP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    </a:t>
            </a:r>
            <a:r>
              <a:rPr lang="ar-EG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(جاء </a:t>
            </a:r>
            <a:r>
              <a:rPr lang="ar-EG" sz="4800" b="1" dirty="0">
                <a:solidFill>
                  <a:srgbClr val="A44F3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الضارب</a:t>
            </a:r>
            <a:r>
              <a:rPr lang="ar-EG" sz="4800" b="1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 زيدًا بالأمس).</a:t>
            </a:r>
          </a:p>
          <a:p>
            <a:pPr algn="just" rtl="1">
              <a:lnSpc>
                <a:spcPts val="6286"/>
              </a:lnSpc>
            </a:pPr>
            <a:endParaRPr lang="ar-EG" sz="4800" dirty="0">
              <a:solidFill>
                <a:srgbClr val="000000"/>
              </a:solidFill>
              <a:latin typeface="Madani Arabic"/>
              <a:ea typeface="Madani Arabic"/>
              <a:cs typeface="Madani Arabic"/>
              <a:sym typeface="Madani Arabic"/>
              <a:rtl/>
            </a:endParaRPr>
          </a:p>
          <a:p>
            <a:pPr marL="887127" lvl="1" indent="-443563" algn="just" rtl="1">
              <a:lnSpc>
                <a:spcPts val="6286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جاء: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فعل ماضٍ مبني على الفتح. </a:t>
            </a:r>
          </a:p>
          <a:p>
            <a:pPr marL="887127" lvl="1" indent="-443563" algn="just" rtl="1">
              <a:lnSpc>
                <a:spcPts val="6286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الضارب: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فاعل مرفوع وعلامة رفعه الضمة الظاهرة على آخره، والفاعل ضمير مستتر تقديره هو.</a:t>
            </a:r>
          </a:p>
          <a:p>
            <a:pPr marL="887127" lvl="1" indent="-443563" algn="just" rtl="1">
              <a:lnSpc>
                <a:spcPts val="6286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زيدًا: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مفعول به لاسم الفاعل منصوب وعلامة نصبه الفتح الظاهرة على آخره.</a:t>
            </a:r>
          </a:p>
          <a:p>
            <a:pPr marL="887127" lvl="1" indent="-443563" algn="just" rtl="1">
              <a:lnSpc>
                <a:spcPts val="6286"/>
              </a:lnSpc>
              <a:buFont typeface="Arial"/>
              <a:buChar char="•"/>
            </a:pPr>
            <a:r>
              <a:rPr lang="ar-EG" sz="4800" b="1" dirty="0">
                <a:solidFill>
                  <a:schemeClr val="accent2">
                    <a:lumMod val="50000"/>
                  </a:schemeClr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بالأمس: </a:t>
            </a:r>
            <a:r>
              <a:rPr lang="ar-EG" sz="4800" dirty="0">
                <a:solidFill>
                  <a:srgbClr val="000000"/>
                </a:solidFill>
                <a:latin typeface="Madani Arabic"/>
                <a:ea typeface="Madani Arabic"/>
                <a:cs typeface="Madani Arabic"/>
                <a:sym typeface="Madani Arabic"/>
                <a:rtl/>
              </a:rPr>
              <a:t>الباء حرف جر مبني على الكسر لا محل له من الإعراب، الأمس: اسم مجرور بحرف الجر وعلامة جره الكسرة الظاهرة على آخره.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888803" y="273352"/>
            <a:ext cx="8091797" cy="1046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 rtl="1">
              <a:lnSpc>
                <a:spcPts val="7952"/>
              </a:lnSpc>
              <a:spcBef>
                <a:spcPct val="0"/>
              </a:spcBef>
            </a:pPr>
            <a:r>
              <a:rPr lang="ar-EG" sz="7200" b="1" dirty="0">
                <a:solidFill>
                  <a:srgbClr val="A44F30"/>
                </a:solidFill>
                <a:latin typeface="Madani Arabic"/>
                <a:ea typeface="Madani Arabic"/>
                <a:cs typeface="PT Bold Heading" panose="02010400000000000000" pitchFamily="2" charset="-78"/>
                <a:sym typeface="Madani Arabic"/>
                <a:rtl/>
              </a:rPr>
              <a:t>إعراب اسم الفاعل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609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Glacial Indifference</vt:lpstr>
      <vt:lpstr>Madani Arabic</vt:lpstr>
      <vt:lpstr>Arial</vt:lpstr>
      <vt:lpstr>Adam Script</vt:lpstr>
      <vt:lpstr>Afeesh</vt:lpstr>
      <vt:lpstr>Calibri</vt:lpstr>
      <vt:lpstr>Monotype Koufi</vt:lpstr>
      <vt:lpstr>HS Headline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اسم الفاعل</dc:title>
  <cp:lastModifiedBy>سجاد حسن عواد</cp:lastModifiedBy>
  <cp:revision>5</cp:revision>
  <dcterms:created xsi:type="dcterms:W3CDTF">2006-08-16T00:00:00Z</dcterms:created>
  <dcterms:modified xsi:type="dcterms:W3CDTF">2025-05-05T17:36:51Z</dcterms:modified>
  <dc:identifier>DAGmZjDeIEQ</dc:identifier>
</cp:coreProperties>
</file>